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2" r:id="rId5"/>
    <p:sldId id="265" r:id="rId6"/>
    <p:sldId id="264" r:id="rId7"/>
    <p:sldId id="263" r:id="rId8"/>
    <p:sldId id="268" r:id="rId9"/>
    <p:sldId id="269" r:id="rId10"/>
    <p:sldId id="270" r:id="rId11"/>
    <p:sldId id="271" r:id="rId12"/>
    <p:sldId id="266" r:id="rId13"/>
    <p:sldId id="273" r:id="rId14"/>
    <p:sldId id="267" r:id="rId15"/>
    <p:sldId id="261" r:id="rId16"/>
    <p:sldId id="25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47"/>
    <a:srgbClr val="157E4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8233A-208D-43D6-9BF5-21D30443B4D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25FBE3-284E-4DAA-BA52-A16A9CF5C2D9}">
      <dgm:prSet/>
      <dgm:spPr/>
      <dgm:t>
        <a:bodyPr/>
        <a:lstStyle/>
        <a:p>
          <a:r>
            <a:rPr lang="pt-BR" b="0" dirty="0"/>
            <a:t>Proteger os mais vulneráveis</a:t>
          </a:r>
          <a:endParaRPr lang="en-US" dirty="0"/>
        </a:p>
      </dgm:t>
    </dgm:pt>
    <dgm:pt modelId="{4F32C444-ED7F-43ED-9AEA-1C6F57E0A028}" type="parTrans" cxnId="{FF23A628-07A5-42F2-8B4E-668806E341AC}">
      <dgm:prSet/>
      <dgm:spPr/>
      <dgm:t>
        <a:bodyPr/>
        <a:lstStyle/>
        <a:p>
          <a:endParaRPr lang="en-US"/>
        </a:p>
      </dgm:t>
    </dgm:pt>
    <dgm:pt modelId="{81DE302C-664A-46EC-A1A1-DD736AA8E8DE}" type="sibTrans" cxnId="{FF23A628-07A5-42F2-8B4E-668806E341AC}">
      <dgm:prSet/>
      <dgm:spPr/>
      <dgm:t>
        <a:bodyPr/>
        <a:lstStyle/>
        <a:p>
          <a:endParaRPr lang="en-US"/>
        </a:p>
      </dgm:t>
    </dgm:pt>
    <dgm:pt modelId="{96FB1652-A569-4190-9DD3-9B9CF9C0A560}">
      <dgm:prSet/>
      <dgm:spPr/>
      <dgm:t>
        <a:bodyPr/>
        <a:lstStyle/>
        <a:p>
          <a:r>
            <a:rPr lang="pt-BR" b="0" dirty="0"/>
            <a:t>Proporcionar o desenvolvimento sustentável</a:t>
          </a:r>
          <a:endParaRPr lang="en-US" dirty="0"/>
        </a:p>
      </dgm:t>
    </dgm:pt>
    <dgm:pt modelId="{43E8943D-BEE1-448A-BDC0-016EB957538F}" type="parTrans" cxnId="{107C55EA-DE33-497E-BAED-977315FB39DA}">
      <dgm:prSet/>
      <dgm:spPr/>
      <dgm:t>
        <a:bodyPr/>
        <a:lstStyle/>
        <a:p>
          <a:endParaRPr lang="en-US"/>
        </a:p>
      </dgm:t>
    </dgm:pt>
    <dgm:pt modelId="{46D0EFD2-6E3C-414B-8611-E9673BA141F7}" type="sibTrans" cxnId="{107C55EA-DE33-497E-BAED-977315FB39DA}">
      <dgm:prSet/>
      <dgm:spPr/>
      <dgm:t>
        <a:bodyPr/>
        <a:lstStyle/>
        <a:p>
          <a:endParaRPr lang="en-US"/>
        </a:p>
      </dgm:t>
    </dgm:pt>
    <dgm:pt modelId="{8EDF6E30-431F-4F3E-B9A3-B5A4EA714092}">
      <dgm:prSet/>
      <dgm:spPr/>
      <dgm:t>
        <a:bodyPr/>
        <a:lstStyle/>
        <a:p>
          <a:r>
            <a:rPr lang="pt-BR" b="0" dirty="0"/>
            <a:t>Assegurar o equilíbrio estrutural do Setor Elétrico Brasileiro </a:t>
          </a:r>
          <a:endParaRPr lang="en-US" dirty="0"/>
        </a:p>
      </dgm:t>
    </dgm:pt>
    <dgm:pt modelId="{7A998E34-3386-4853-85FC-A4612246B3F9}" type="parTrans" cxnId="{5A5E945B-4AC2-46E5-A09F-1635AE6D5026}">
      <dgm:prSet/>
      <dgm:spPr/>
      <dgm:t>
        <a:bodyPr/>
        <a:lstStyle/>
        <a:p>
          <a:endParaRPr lang="en-US"/>
        </a:p>
      </dgm:t>
    </dgm:pt>
    <dgm:pt modelId="{AC2C7F7F-3431-4B3F-8053-93EC4EE82347}" type="sibTrans" cxnId="{5A5E945B-4AC2-46E5-A09F-1635AE6D5026}">
      <dgm:prSet/>
      <dgm:spPr/>
      <dgm:t>
        <a:bodyPr/>
        <a:lstStyle/>
        <a:p>
          <a:endParaRPr lang="en-US"/>
        </a:p>
      </dgm:t>
    </dgm:pt>
    <dgm:pt modelId="{AAE38DB7-917B-4A15-9191-24479588B5F9}">
      <dgm:prSet/>
      <dgm:spPr/>
      <dgm:t>
        <a:bodyPr/>
        <a:lstStyle/>
        <a:p>
          <a:r>
            <a:rPr lang="pt-BR" b="0" dirty="0"/>
            <a:t>Diminuir encargos e assimetrias</a:t>
          </a:r>
          <a:endParaRPr lang="en-US" dirty="0"/>
        </a:p>
      </dgm:t>
    </dgm:pt>
    <dgm:pt modelId="{F1FAEE37-D1F9-4085-9922-B9E1AABAB642}" type="parTrans" cxnId="{237AE2A6-9AF3-4180-ACB1-95841B33DF0B}">
      <dgm:prSet/>
      <dgm:spPr/>
      <dgm:t>
        <a:bodyPr/>
        <a:lstStyle/>
        <a:p>
          <a:endParaRPr lang="en-US"/>
        </a:p>
      </dgm:t>
    </dgm:pt>
    <dgm:pt modelId="{6DD45ABC-9736-4EA1-8995-5ADA1CE2143A}" type="sibTrans" cxnId="{237AE2A6-9AF3-4180-ACB1-95841B33DF0B}">
      <dgm:prSet/>
      <dgm:spPr/>
      <dgm:t>
        <a:bodyPr/>
        <a:lstStyle/>
        <a:p>
          <a:endParaRPr lang="en-US"/>
        </a:p>
      </dgm:t>
    </dgm:pt>
    <dgm:pt modelId="{42CA2501-79EA-406A-8093-0F92363D9A9F}">
      <dgm:prSet/>
      <dgm:spPr/>
      <dgm:t>
        <a:bodyPr/>
        <a:lstStyle/>
        <a:p>
          <a:r>
            <a:rPr lang="pt-BR" b="0" dirty="0"/>
            <a:t>Garantir a liberdade econômica dos consumidores de energia elétrica</a:t>
          </a:r>
          <a:endParaRPr lang="en-US" dirty="0"/>
        </a:p>
      </dgm:t>
    </dgm:pt>
    <dgm:pt modelId="{6738485A-2551-41BE-A608-1B8853E3DA5C}" type="parTrans" cxnId="{6EF207BA-DB8E-4549-9A7C-D42B49BAAD68}">
      <dgm:prSet/>
      <dgm:spPr/>
      <dgm:t>
        <a:bodyPr/>
        <a:lstStyle/>
        <a:p>
          <a:endParaRPr lang="en-US"/>
        </a:p>
      </dgm:t>
    </dgm:pt>
    <dgm:pt modelId="{CA039124-9DF1-4AB9-BE5D-ED8E145FCF09}" type="sibTrans" cxnId="{6EF207BA-DB8E-4549-9A7C-D42B49BAAD68}">
      <dgm:prSet/>
      <dgm:spPr/>
      <dgm:t>
        <a:bodyPr/>
        <a:lstStyle/>
        <a:p>
          <a:endParaRPr lang="en-US"/>
        </a:p>
      </dgm:t>
    </dgm:pt>
    <dgm:pt modelId="{0A731791-CCE0-4059-A92E-22D011B00364}">
      <dgm:prSet/>
      <dgm:spPr/>
      <dgm:t>
        <a:bodyPr/>
        <a:lstStyle/>
        <a:p>
          <a:r>
            <a:rPr lang="pt-BR" b="0" dirty="0"/>
            <a:t>Catalizar o setor de Gás Natural</a:t>
          </a:r>
          <a:endParaRPr lang="en-US" dirty="0"/>
        </a:p>
      </dgm:t>
    </dgm:pt>
    <dgm:pt modelId="{9CD7CCA0-61CB-46EF-B9F2-99FA1634F63A}" type="parTrans" cxnId="{440F4972-6A1E-442D-B473-ED34EC60BD1E}">
      <dgm:prSet/>
      <dgm:spPr/>
      <dgm:t>
        <a:bodyPr/>
        <a:lstStyle/>
        <a:p>
          <a:endParaRPr lang="en-US"/>
        </a:p>
      </dgm:t>
    </dgm:pt>
    <dgm:pt modelId="{44344BB5-1630-44EE-8638-E9593E2115DE}" type="sibTrans" cxnId="{440F4972-6A1E-442D-B473-ED34EC60BD1E}">
      <dgm:prSet/>
      <dgm:spPr/>
      <dgm:t>
        <a:bodyPr/>
        <a:lstStyle/>
        <a:p>
          <a:endParaRPr lang="en-US"/>
        </a:p>
      </dgm:t>
    </dgm:pt>
    <dgm:pt modelId="{EE5BC795-19D6-4940-99E7-11DF1769648F}">
      <dgm:prSet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b="0" dirty="0"/>
            <a:t>Garantir a segurança eletroenergética do SIN</a:t>
          </a:r>
          <a:endParaRPr lang="en-US" dirty="0"/>
        </a:p>
      </dgm:t>
    </dgm:pt>
    <dgm:pt modelId="{0F7673B6-5005-49F3-B973-BB39F9D2E8BD}" type="parTrans" cxnId="{8AE4AAB9-923B-45D5-A5BF-F92DDF60F4EC}">
      <dgm:prSet/>
      <dgm:spPr/>
      <dgm:t>
        <a:bodyPr/>
        <a:lstStyle/>
        <a:p>
          <a:endParaRPr lang="en-US"/>
        </a:p>
      </dgm:t>
    </dgm:pt>
    <dgm:pt modelId="{72E3ED57-C001-44D8-8D2D-8CD81042C33D}" type="sibTrans" cxnId="{8AE4AAB9-923B-45D5-A5BF-F92DDF60F4EC}">
      <dgm:prSet/>
      <dgm:spPr/>
      <dgm:t>
        <a:bodyPr/>
        <a:lstStyle/>
        <a:p>
          <a:endParaRPr lang="en-US"/>
        </a:p>
      </dgm:t>
    </dgm:pt>
    <dgm:pt modelId="{46EB8214-EBCB-4C1A-ACD6-E44BBD6266A2}" type="pres">
      <dgm:prSet presAssocID="{6F68233A-208D-43D6-9BF5-21D30443B4DB}" presName="diagram" presStyleCnt="0">
        <dgm:presLayoutVars>
          <dgm:dir/>
          <dgm:resizeHandles val="exact"/>
        </dgm:presLayoutVars>
      </dgm:prSet>
      <dgm:spPr/>
    </dgm:pt>
    <dgm:pt modelId="{BDBD2257-5A64-4418-A05D-1C18B290B56E}" type="pres">
      <dgm:prSet presAssocID="{2025FBE3-284E-4DAA-BA52-A16A9CF5C2D9}" presName="node" presStyleLbl="node1" presStyleIdx="0" presStyleCnt="7">
        <dgm:presLayoutVars>
          <dgm:bulletEnabled val="1"/>
        </dgm:presLayoutVars>
      </dgm:prSet>
      <dgm:spPr/>
    </dgm:pt>
    <dgm:pt modelId="{A4A6CFFE-C96E-4610-9EC6-196DB74C2FCF}" type="pres">
      <dgm:prSet presAssocID="{81DE302C-664A-46EC-A1A1-DD736AA8E8DE}" presName="sibTrans" presStyleCnt="0"/>
      <dgm:spPr/>
    </dgm:pt>
    <dgm:pt modelId="{AE51EA10-BDFF-45DE-A076-71FD9ADAC9C4}" type="pres">
      <dgm:prSet presAssocID="{96FB1652-A569-4190-9DD3-9B9CF9C0A560}" presName="node" presStyleLbl="node1" presStyleIdx="1" presStyleCnt="7">
        <dgm:presLayoutVars>
          <dgm:bulletEnabled val="1"/>
        </dgm:presLayoutVars>
      </dgm:prSet>
      <dgm:spPr/>
    </dgm:pt>
    <dgm:pt modelId="{69747815-6D48-40FE-AF89-EBD0C93C5C4D}" type="pres">
      <dgm:prSet presAssocID="{46D0EFD2-6E3C-414B-8611-E9673BA141F7}" presName="sibTrans" presStyleCnt="0"/>
      <dgm:spPr/>
    </dgm:pt>
    <dgm:pt modelId="{28E3F23C-FFFB-43D4-A507-DD851255E56A}" type="pres">
      <dgm:prSet presAssocID="{8EDF6E30-431F-4F3E-B9A3-B5A4EA714092}" presName="node" presStyleLbl="node1" presStyleIdx="2" presStyleCnt="7">
        <dgm:presLayoutVars>
          <dgm:bulletEnabled val="1"/>
        </dgm:presLayoutVars>
      </dgm:prSet>
      <dgm:spPr/>
    </dgm:pt>
    <dgm:pt modelId="{ADBE1F1E-BEE9-4640-8B9E-4C48736662A5}" type="pres">
      <dgm:prSet presAssocID="{AC2C7F7F-3431-4B3F-8053-93EC4EE82347}" presName="sibTrans" presStyleCnt="0"/>
      <dgm:spPr/>
    </dgm:pt>
    <dgm:pt modelId="{059B44B1-53DE-42DD-8F54-6E715D9A5501}" type="pres">
      <dgm:prSet presAssocID="{AAE38DB7-917B-4A15-9191-24479588B5F9}" presName="node" presStyleLbl="node1" presStyleIdx="3" presStyleCnt="7">
        <dgm:presLayoutVars>
          <dgm:bulletEnabled val="1"/>
        </dgm:presLayoutVars>
      </dgm:prSet>
      <dgm:spPr/>
    </dgm:pt>
    <dgm:pt modelId="{A740F301-108C-44FC-80A2-AAD29576F48E}" type="pres">
      <dgm:prSet presAssocID="{6DD45ABC-9736-4EA1-8995-5ADA1CE2143A}" presName="sibTrans" presStyleCnt="0"/>
      <dgm:spPr/>
    </dgm:pt>
    <dgm:pt modelId="{873AAF2F-B92B-4031-B580-C42FE9E44191}" type="pres">
      <dgm:prSet presAssocID="{42CA2501-79EA-406A-8093-0F92363D9A9F}" presName="node" presStyleLbl="node1" presStyleIdx="4" presStyleCnt="7">
        <dgm:presLayoutVars>
          <dgm:bulletEnabled val="1"/>
        </dgm:presLayoutVars>
      </dgm:prSet>
      <dgm:spPr/>
    </dgm:pt>
    <dgm:pt modelId="{123D49D4-AF77-4DED-82A4-B380CA248951}" type="pres">
      <dgm:prSet presAssocID="{CA039124-9DF1-4AB9-BE5D-ED8E145FCF09}" presName="sibTrans" presStyleCnt="0"/>
      <dgm:spPr/>
    </dgm:pt>
    <dgm:pt modelId="{921D4E2F-20EC-4CB7-87BB-EDF61B375F15}" type="pres">
      <dgm:prSet presAssocID="{0A731791-CCE0-4059-A92E-22D011B00364}" presName="node" presStyleLbl="node1" presStyleIdx="5" presStyleCnt="7">
        <dgm:presLayoutVars>
          <dgm:bulletEnabled val="1"/>
        </dgm:presLayoutVars>
      </dgm:prSet>
      <dgm:spPr/>
    </dgm:pt>
    <dgm:pt modelId="{181D1A65-9CCD-4745-8BBF-C0D3DD4745BF}" type="pres">
      <dgm:prSet presAssocID="{44344BB5-1630-44EE-8638-E9593E2115DE}" presName="sibTrans" presStyleCnt="0"/>
      <dgm:spPr/>
    </dgm:pt>
    <dgm:pt modelId="{FBC44FF3-47C3-462E-A618-052559C8BC50}" type="pres">
      <dgm:prSet presAssocID="{EE5BC795-19D6-4940-99E7-11DF1769648F}" presName="node" presStyleLbl="node1" presStyleIdx="6" presStyleCnt="7">
        <dgm:presLayoutVars>
          <dgm:bulletEnabled val="1"/>
        </dgm:presLayoutVars>
      </dgm:prSet>
      <dgm:spPr/>
    </dgm:pt>
  </dgm:ptLst>
  <dgm:cxnLst>
    <dgm:cxn modelId="{20255701-90C4-43C5-84BB-9611E00099D5}" type="presOf" srcId="{8EDF6E30-431F-4F3E-B9A3-B5A4EA714092}" destId="{28E3F23C-FFFB-43D4-A507-DD851255E56A}" srcOrd="0" destOrd="0" presId="urn:microsoft.com/office/officeart/2005/8/layout/default"/>
    <dgm:cxn modelId="{5ED93A11-142F-47EC-AF9F-17E2756FE588}" type="presOf" srcId="{42CA2501-79EA-406A-8093-0F92363D9A9F}" destId="{873AAF2F-B92B-4031-B580-C42FE9E44191}" srcOrd="0" destOrd="0" presId="urn:microsoft.com/office/officeart/2005/8/layout/default"/>
    <dgm:cxn modelId="{5B219F16-3A55-4CEA-93B6-1D9D0A63CE65}" type="presOf" srcId="{2025FBE3-284E-4DAA-BA52-A16A9CF5C2D9}" destId="{BDBD2257-5A64-4418-A05D-1C18B290B56E}" srcOrd="0" destOrd="0" presId="urn:microsoft.com/office/officeart/2005/8/layout/default"/>
    <dgm:cxn modelId="{FF23A628-07A5-42F2-8B4E-668806E341AC}" srcId="{6F68233A-208D-43D6-9BF5-21D30443B4DB}" destId="{2025FBE3-284E-4DAA-BA52-A16A9CF5C2D9}" srcOrd="0" destOrd="0" parTransId="{4F32C444-ED7F-43ED-9AEA-1C6F57E0A028}" sibTransId="{81DE302C-664A-46EC-A1A1-DD736AA8E8DE}"/>
    <dgm:cxn modelId="{330F9F2B-17CA-428A-9E57-C82D03D3739E}" type="presOf" srcId="{EE5BC795-19D6-4940-99E7-11DF1769648F}" destId="{FBC44FF3-47C3-462E-A618-052559C8BC50}" srcOrd="0" destOrd="0" presId="urn:microsoft.com/office/officeart/2005/8/layout/default"/>
    <dgm:cxn modelId="{5A5E945B-4AC2-46E5-A09F-1635AE6D5026}" srcId="{6F68233A-208D-43D6-9BF5-21D30443B4DB}" destId="{8EDF6E30-431F-4F3E-B9A3-B5A4EA714092}" srcOrd="2" destOrd="0" parTransId="{7A998E34-3386-4853-85FC-A4612246B3F9}" sibTransId="{AC2C7F7F-3431-4B3F-8053-93EC4EE82347}"/>
    <dgm:cxn modelId="{46B65A44-5566-4928-9AE0-BFAE7333DDAA}" type="presOf" srcId="{96FB1652-A569-4190-9DD3-9B9CF9C0A560}" destId="{AE51EA10-BDFF-45DE-A076-71FD9ADAC9C4}" srcOrd="0" destOrd="0" presId="urn:microsoft.com/office/officeart/2005/8/layout/default"/>
    <dgm:cxn modelId="{440F4972-6A1E-442D-B473-ED34EC60BD1E}" srcId="{6F68233A-208D-43D6-9BF5-21D30443B4DB}" destId="{0A731791-CCE0-4059-A92E-22D011B00364}" srcOrd="5" destOrd="0" parTransId="{9CD7CCA0-61CB-46EF-B9F2-99FA1634F63A}" sibTransId="{44344BB5-1630-44EE-8638-E9593E2115DE}"/>
    <dgm:cxn modelId="{B9365288-16B4-481C-8BC9-D0FF45E508C6}" type="presOf" srcId="{AAE38DB7-917B-4A15-9191-24479588B5F9}" destId="{059B44B1-53DE-42DD-8F54-6E715D9A5501}" srcOrd="0" destOrd="0" presId="urn:microsoft.com/office/officeart/2005/8/layout/default"/>
    <dgm:cxn modelId="{CBDD199C-FA9D-40F6-806F-CCDDACC78436}" type="presOf" srcId="{6F68233A-208D-43D6-9BF5-21D30443B4DB}" destId="{46EB8214-EBCB-4C1A-ACD6-E44BBD6266A2}" srcOrd="0" destOrd="0" presId="urn:microsoft.com/office/officeart/2005/8/layout/default"/>
    <dgm:cxn modelId="{237AE2A6-9AF3-4180-ACB1-95841B33DF0B}" srcId="{6F68233A-208D-43D6-9BF5-21D30443B4DB}" destId="{AAE38DB7-917B-4A15-9191-24479588B5F9}" srcOrd="3" destOrd="0" parTransId="{F1FAEE37-D1F9-4085-9922-B9E1AABAB642}" sibTransId="{6DD45ABC-9736-4EA1-8995-5ADA1CE2143A}"/>
    <dgm:cxn modelId="{8AE4AAB9-923B-45D5-A5BF-F92DDF60F4EC}" srcId="{6F68233A-208D-43D6-9BF5-21D30443B4DB}" destId="{EE5BC795-19D6-4940-99E7-11DF1769648F}" srcOrd="6" destOrd="0" parTransId="{0F7673B6-5005-49F3-B973-BB39F9D2E8BD}" sibTransId="{72E3ED57-C001-44D8-8D2D-8CD81042C33D}"/>
    <dgm:cxn modelId="{E8A5BAB9-25DD-44B7-B1E7-F1EB8F926004}" type="presOf" srcId="{0A731791-CCE0-4059-A92E-22D011B00364}" destId="{921D4E2F-20EC-4CB7-87BB-EDF61B375F15}" srcOrd="0" destOrd="0" presId="urn:microsoft.com/office/officeart/2005/8/layout/default"/>
    <dgm:cxn modelId="{6EF207BA-DB8E-4549-9A7C-D42B49BAAD68}" srcId="{6F68233A-208D-43D6-9BF5-21D30443B4DB}" destId="{42CA2501-79EA-406A-8093-0F92363D9A9F}" srcOrd="4" destOrd="0" parTransId="{6738485A-2551-41BE-A608-1B8853E3DA5C}" sibTransId="{CA039124-9DF1-4AB9-BE5D-ED8E145FCF09}"/>
    <dgm:cxn modelId="{107C55EA-DE33-497E-BAED-977315FB39DA}" srcId="{6F68233A-208D-43D6-9BF5-21D30443B4DB}" destId="{96FB1652-A569-4190-9DD3-9B9CF9C0A560}" srcOrd="1" destOrd="0" parTransId="{43E8943D-BEE1-448A-BDC0-016EB957538F}" sibTransId="{46D0EFD2-6E3C-414B-8611-E9673BA141F7}"/>
    <dgm:cxn modelId="{00B7F3B4-62D0-4A07-B091-784D2DC4C4B9}" type="presParOf" srcId="{46EB8214-EBCB-4C1A-ACD6-E44BBD6266A2}" destId="{BDBD2257-5A64-4418-A05D-1C18B290B56E}" srcOrd="0" destOrd="0" presId="urn:microsoft.com/office/officeart/2005/8/layout/default"/>
    <dgm:cxn modelId="{42F28379-6F55-4C8A-AF76-E449D58E07F5}" type="presParOf" srcId="{46EB8214-EBCB-4C1A-ACD6-E44BBD6266A2}" destId="{A4A6CFFE-C96E-4610-9EC6-196DB74C2FCF}" srcOrd="1" destOrd="0" presId="urn:microsoft.com/office/officeart/2005/8/layout/default"/>
    <dgm:cxn modelId="{7F625CE5-74DF-4A16-817C-6A64B8A8987E}" type="presParOf" srcId="{46EB8214-EBCB-4C1A-ACD6-E44BBD6266A2}" destId="{AE51EA10-BDFF-45DE-A076-71FD9ADAC9C4}" srcOrd="2" destOrd="0" presId="urn:microsoft.com/office/officeart/2005/8/layout/default"/>
    <dgm:cxn modelId="{8EC4CA2D-201E-40B9-9810-631715B69473}" type="presParOf" srcId="{46EB8214-EBCB-4C1A-ACD6-E44BBD6266A2}" destId="{69747815-6D48-40FE-AF89-EBD0C93C5C4D}" srcOrd="3" destOrd="0" presId="urn:microsoft.com/office/officeart/2005/8/layout/default"/>
    <dgm:cxn modelId="{402416F1-0958-448D-BAEA-1C67430182AB}" type="presParOf" srcId="{46EB8214-EBCB-4C1A-ACD6-E44BBD6266A2}" destId="{28E3F23C-FFFB-43D4-A507-DD851255E56A}" srcOrd="4" destOrd="0" presId="urn:microsoft.com/office/officeart/2005/8/layout/default"/>
    <dgm:cxn modelId="{027536A2-8A9D-4AA2-85C2-7FEC738FDEA3}" type="presParOf" srcId="{46EB8214-EBCB-4C1A-ACD6-E44BBD6266A2}" destId="{ADBE1F1E-BEE9-4640-8B9E-4C48736662A5}" srcOrd="5" destOrd="0" presId="urn:microsoft.com/office/officeart/2005/8/layout/default"/>
    <dgm:cxn modelId="{F3577CD8-5FBE-4BE8-9D31-297C119CEBFD}" type="presParOf" srcId="{46EB8214-EBCB-4C1A-ACD6-E44BBD6266A2}" destId="{059B44B1-53DE-42DD-8F54-6E715D9A5501}" srcOrd="6" destOrd="0" presId="urn:microsoft.com/office/officeart/2005/8/layout/default"/>
    <dgm:cxn modelId="{74ABD232-D311-408F-ABA1-69617ECABD1B}" type="presParOf" srcId="{46EB8214-EBCB-4C1A-ACD6-E44BBD6266A2}" destId="{A740F301-108C-44FC-80A2-AAD29576F48E}" srcOrd="7" destOrd="0" presId="urn:microsoft.com/office/officeart/2005/8/layout/default"/>
    <dgm:cxn modelId="{2DB4A150-13ED-47A6-BB4D-A95AF13C7FB1}" type="presParOf" srcId="{46EB8214-EBCB-4C1A-ACD6-E44BBD6266A2}" destId="{873AAF2F-B92B-4031-B580-C42FE9E44191}" srcOrd="8" destOrd="0" presId="urn:microsoft.com/office/officeart/2005/8/layout/default"/>
    <dgm:cxn modelId="{D0A9725A-78A4-4DEB-91FC-6BAD0A95B0B5}" type="presParOf" srcId="{46EB8214-EBCB-4C1A-ACD6-E44BBD6266A2}" destId="{123D49D4-AF77-4DED-82A4-B380CA248951}" srcOrd="9" destOrd="0" presId="urn:microsoft.com/office/officeart/2005/8/layout/default"/>
    <dgm:cxn modelId="{19519632-CEF9-4416-B7DA-59287ADBA2F8}" type="presParOf" srcId="{46EB8214-EBCB-4C1A-ACD6-E44BBD6266A2}" destId="{921D4E2F-20EC-4CB7-87BB-EDF61B375F15}" srcOrd="10" destOrd="0" presId="urn:microsoft.com/office/officeart/2005/8/layout/default"/>
    <dgm:cxn modelId="{621F077A-0D90-478E-9E20-CC8381FD2708}" type="presParOf" srcId="{46EB8214-EBCB-4C1A-ACD6-E44BBD6266A2}" destId="{181D1A65-9CCD-4745-8BBF-C0D3DD4745BF}" srcOrd="11" destOrd="0" presId="urn:microsoft.com/office/officeart/2005/8/layout/default"/>
    <dgm:cxn modelId="{2680622C-F438-43F8-A6E4-7A2C13D11386}" type="presParOf" srcId="{46EB8214-EBCB-4C1A-ACD6-E44BBD6266A2}" destId="{FBC44FF3-47C3-462E-A618-052559C8BC5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2257-5A64-4418-A05D-1C18B290B56E}">
      <dsp:nvSpPr>
        <dsp:cNvPr id="0" name=""/>
        <dsp:cNvSpPr/>
      </dsp:nvSpPr>
      <dsp:spPr>
        <a:xfrm>
          <a:off x="767954" y="1325"/>
          <a:ext cx="1775217" cy="1065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Proteger os mais vulneráveis</a:t>
          </a:r>
          <a:endParaRPr lang="en-US" sz="1500" kern="1200" dirty="0"/>
        </a:p>
      </dsp:txBody>
      <dsp:txXfrm>
        <a:off x="767954" y="1325"/>
        <a:ext cx="1775217" cy="1065130"/>
      </dsp:txXfrm>
    </dsp:sp>
    <dsp:sp modelId="{AE51EA10-BDFF-45DE-A076-71FD9ADAC9C4}">
      <dsp:nvSpPr>
        <dsp:cNvPr id="0" name=""/>
        <dsp:cNvSpPr/>
      </dsp:nvSpPr>
      <dsp:spPr>
        <a:xfrm>
          <a:off x="2720693" y="1325"/>
          <a:ext cx="1775217" cy="10651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Proporcionar o desenvolvimento sustentável</a:t>
          </a:r>
          <a:endParaRPr lang="en-US" sz="1500" kern="1200" dirty="0"/>
        </a:p>
      </dsp:txBody>
      <dsp:txXfrm>
        <a:off x="2720693" y="1325"/>
        <a:ext cx="1775217" cy="1065130"/>
      </dsp:txXfrm>
    </dsp:sp>
    <dsp:sp modelId="{28E3F23C-FFFB-43D4-A507-DD851255E56A}">
      <dsp:nvSpPr>
        <dsp:cNvPr id="0" name=""/>
        <dsp:cNvSpPr/>
      </dsp:nvSpPr>
      <dsp:spPr>
        <a:xfrm>
          <a:off x="4673432" y="1325"/>
          <a:ext cx="1775217" cy="10651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Assegurar o equilíbrio estrutural do Setor Elétrico Brasileiro </a:t>
          </a:r>
          <a:endParaRPr lang="en-US" sz="1500" kern="1200" dirty="0"/>
        </a:p>
      </dsp:txBody>
      <dsp:txXfrm>
        <a:off x="4673432" y="1325"/>
        <a:ext cx="1775217" cy="1065130"/>
      </dsp:txXfrm>
    </dsp:sp>
    <dsp:sp modelId="{059B44B1-53DE-42DD-8F54-6E715D9A5501}">
      <dsp:nvSpPr>
        <dsp:cNvPr id="0" name=""/>
        <dsp:cNvSpPr/>
      </dsp:nvSpPr>
      <dsp:spPr>
        <a:xfrm>
          <a:off x="6626171" y="1325"/>
          <a:ext cx="1775217" cy="1065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Diminuir encargos e assimetrias</a:t>
          </a:r>
          <a:endParaRPr lang="en-US" sz="1500" kern="1200" dirty="0"/>
        </a:p>
      </dsp:txBody>
      <dsp:txXfrm>
        <a:off x="6626171" y="1325"/>
        <a:ext cx="1775217" cy="1065130"/>
      </dsp:txXfrm>
    </dsp:sp>
    <dsp:sp modelId="{873AAF2F-B92B-4031-B580-C42FE9E44191}">
      <dsp:nvSpPr>
        <dsp:cNvPr id="0" name=""/>
        <dsp:cNvSpPr/>
      </dsp:nvSpPr>
      <dsp:spPr>
        <a:xfrm>
          <a:off x="1744324" y="1243977"/>
          <a:ext cx="1775217" cy="10651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Garantir a liberdade econômica dos consumidores de energia elétrica</a:t>
          </a:r>
          <a:endParaRPr lang="en-US" sz="1500" kern="1200" dirty="0"/>
        </a:p>
      </dsp:txBody>
      <dsp:txXfrm>
        <a:off x="1744324" y="1243977"/>
        <a:ext cx="1775217" cy="1065130"/>
      </dsp:txXfrm>
    </dsp:sp>
    <dsp:sp modelId="{921D4E2F-20EC-4CB7-87BB-EDF61B375F15}">
      <dsp:nvSpPr>
        <dsp:cNvPr id="0" name=""/>
        <dsp:cNvSpPr/>
      </dsp:nvSpPr>
      <dsp:spPr>
        <a:xfrm>
          <a:off x="3697063" y="1243977"/>
          <a:ext cx="1775217" cy="1065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Catalizar o setor de Gás Natural</a:t>
          </a:r>
          <a:endParaRPr lang="en-US" sz="1500" kern="1200" dirty="0"/>
        </a:p>
      </dsp:txBody>
      <dsp:txXfrm>
        <a:off x="3697063" y="1243977"/>
        <a:ext cx="1775217" cy="1065130"/>
      </dsp:txXfrm>
    </dsp:sp>
    <dsp:sp modelId="{FBC44FF3-47C3-462E-A618-052559C8BC50}">
      <dsp:nvSpPr>
        <dsp:cNvPr id="0" name=""/>
        <dsp:cNvSpPr/>
      </dsp:nvSpPr>
      <dsp:spPr>
        <a:xfrm>
          <a:off x="5649802" y="1243977"/>
          <a:ext cx="1775217" cy="10651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/>
            <a:t>Garantir a segurança eletroenergética do SIN</a:t>
          </a:r>
          <a:endParaRPr lang="en-US" sz="1500" kern="1200" dirty="0"/>
        </a:p>
      </dsp:txBody>
      <dsp:txXfrm>
        <a:off x="5649802" y="1243977"/>
        <a:ext cx="1775217" cy="106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60CC-3C8A-4AA1-82BF-271336AAE358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A348-8513-498C-8840-21CA63B4DA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1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A348-8513-498C-8840-21CA63B4DAE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3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B68EE-81F1-8B79-B5F3-F8E48AB3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EE565C-DFE2-EA8C-87F3-6574720D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37BACD-301C-D3A9-135E-83BAC95E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58898C-4D4B-9B91-47FF-3ED81CEF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95FD0F-BCB1-8322-C875-97C3B2CC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47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9BCD2-C228-C844-2A75-B296A499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90604F-335F-DC4C-ADD9-C467DBD4C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F52E70-F3E6-BCBB-AADB-F90DCC9A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487649-795A-1050-B184-2A05612A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C0D1E5-32C5-E80F-AA31-FFFE499F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13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408AF-B94D-F672-A0B4-C85E66235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933547-BE95-5EC2-F5F6-7D85519F4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ED51AD-6D4B-268C-1CE1-CCDF27ED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EBE5D-18FA-7B85-F769-8CFF44BB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7942C8-7F33-D505-0EAC-1934E826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20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D5DCF-BD94-F6B7-F9D2-7D1B1C37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249679-BAF7-C7E2-761F-A15B946A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8C0172-01C1-E116-000B-668BF15F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3E311B-40B7-8D41-7BF0-365B2F43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EA6DD5-0088-DA4B-C9C7-9D2F350F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66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8E3FD-76A0-2BA3-B598-BFC789EB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1D5E00-47A4-7484-729C-773756C4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C2B65-639F-135F-659D-C3B5D752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1AC2F7-9A0A-3A6F-3B52-CD9F01B0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D476A9-5C10-EBFE-62DB-DC858565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74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A0C85-5079-828D-C0BF-3F6E0DF9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77E8DC-503B-1C43-3304-44D1E44BC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5CF5C3-87A8-C643-2EF6-9A370A469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6ACF91-26C1-2BCF-2613-7589AAF6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845C7E-C96E-A9F4-B1E1-670EE399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C065FC-7140-8651-85D9-D3185260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3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D8B89-FE21-3347-BDDD-13316097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D3F31-D5C8-2AB6-1174-5F2C49AD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7B546A-1DE9-0B9C-1A50-BB22541EB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75D6F2-BC8F-FA72-559E-5A671AC4D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33712B-7645-55F9-2099-93DEEFECC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F3F7C6-883F-92A2-0965-6C1EE7C7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E95182-C9A3-F347-B3B1-67968471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4FF7DA-35BE-A5A0-4EE1-AEAE14F3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E55B8-A4B2-F178-6140-794E7711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A45B72-C5F5-D7FB-19C8-C892B957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8A3EFF-647E-890A-2782-660A5556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AC843A-CD1D-0141-D897-D1E7C1F1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3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19D3AA-77E3-FF46-D677-C4D6058F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041DE9-FBDF-B48F-6520-5157806A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8A4C74-D467-5D9C-A843-3CA32FF4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08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4896F-9CBB-C522-F305-1FD7A19C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7C84B-7656-9AEF-6043-07619E68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9AE77E-62E1-73F4-9109-F7EEC10B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A63789-85C8-1161-D834-2E1FD49A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C15C31-7DA1-3E1C-B1B6-2DEF48A4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F792B9-7944-FE38-A48F-092929A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46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15386-BFB2-05BC-461E-7F6DE7B8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47A6FE-207D-2E7A-1DDC-C1649D12E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9C138C-B22B-8EAD-31BB-448AA839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D0CAFC-F98F-8241-AEC0-91756245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05644C-5BE1-D042-C21D-D9FB88CD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D79E33-66B9-2ACA-C213-AB8E2AEC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73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D2FEDB-E16F-03DF-6B9D-4ECF8B57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902944-FD24-F6B4-D63A-5617D773C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F79998-10A0-15F3-4A61-7D1B41F7A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98D28E-0DB8-9BE4-C398-B522D2EFE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B48F26-1D70-EB1E-833D-478B67D96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6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hyperlink" Target="https://www.gov.br/mme/pt-br/assuntos/noticias/mme-lanca-agenda-estrategica-para-fortalecer-a-seguranca-e-a-confiabilidade-do-sistema-eletrico-em-2026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E2EB3-648C-5AD3-556B-E72E1D3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grama, placa, placar&#10;&#10;O conteúdo gerado por IA pode estar incorreto.">
            <a:extLst>
              <a:ext uri="{FF2B5EF4-FFF2-40B4-BE49-F238E27FC236}">
                <a16:creationId xmlns:a16="http://schemas.microsoft.com/office/drawing/2014/main" id="{24320061-3E29-734E-561C-BDA0EDDC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4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9C728-B81E-D3E1-D0F3-B8DB34E1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01331DF-033F-FBEC-41E2-D61B1486B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3531938-7039-C4CF-7532-19F62F11EE9F}"/>
              </a:ext>
            </a:extLst>
          </p:cNvPr>
          <p:cNvSpPr txBox="1"/>
          <p:nvPr/>
        </p:nvSpPr>
        <p:spPr>
          <a:xfrm>
            <a:off x="337351" y="230819"/>
            <a:ext cx="8905262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Reforma e Modernização do Setor Elétrico Brasileiro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E28E28-9327-29B8-4FD4-3B22CA29A576}"/>
              </a:ext>
            </a:extLst>
          </p:cNvPr>
          <p:cNvSpPr txBox="1"/>
          <p:nvPr/>
        </p:nvSpPr>
        <p:spPr>
          <a:xfrm>
            <a:off x="657225" y="1112981"/>
            <a:ext cx="6219826" cy="461665"/>
          </a:xfrm>
          <a:prstGeom prst="rect">
            <a:avLst/>
          </a:prstGeom>
          <a:solidFill>
            <a:srgbClr val="157E4E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Lei nº 15.269, de 24 de novembro de 2025:</a:t>
            </a:r>
            <a:endParaRPr lang="pt-BR" sz="32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0E11DD-9D6A-917B-7369-A404A87FD0DA}"/>
              </a:ext>
            </a:extLst>
          </p:cNvPr>
          <p:cNvSpPr txBox="1"/>
          <p:nvPr/>
        </p:nvSpPr>
        <p:spPr>
          <a:xfrm>
            <a:off x="657226" y="1713146"/>
            <a:ext cx="6867524" cy="4708981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cs typeface="Arial" panose="020B0604020202020204" pitchFamily="34" charset="0"/>
              </a:rPr>
              <a:t>Art. 13. A Lei nº 14.182, de 12 de julho de 2021, passa a vigorar com as seguintes alterações: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cs typeface="Arial" panose="020B0604020202020204" pitchFamily="34" charset="0"/>
              </a:rPr>
              <a:t>"Art. 1º .......................................................................................</a:t>
            </a:r>
            <a:br>
              <a:rPr lang="pt-BR" altLang="pt-BR" sz="2000" dirty="0">
                <a:cs typeface="Arial" panose="020B0604020202020204" pitchFamily="34" charset="0"/>
              </a:rPr>
            </a:br>
            <a:r>
              <a:rPr lang="pt-BR" altLang="pt-BR" sz="2000" dirty="0">
                <a:cs typeface="Arial" panose="020B0604020202020204" pitchFamily="34" charset="0"/>
              </a:rPr>
              <a:t>§ 1º  (...) poderá ser realizada a prorrogação dos contratos de Pequenas Centrais Hidrelétricas - PCH, centrais a biomassa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cs typeface="Arial" panose="020B0604020202020204" pitchFamily="34" charset="0"/>
              </a:rPr>
              <a:t>(...) contratação pelo poder concedente, na modalidade de leilão de reserva de capacidade, referida nos </a:t>
            </a:r>
            <a:r>
              <a:rPr lang="pt-BR" altLang="pt-BR" sz="2000" dirty="0" err="1">
                <a:cs typeface="Arial" panose="020B0604020202020204" pitchFamily="34" charset="0"/>
              </a:rPr>
              <a:t>arts</a:t>
            </a:r>
            <a:r>
              <a:rPr lang="pt-BR" altLang="pt-BR" sz="2000" dirty="0">
                <a:cs typeface="Arial" panose="020B0604020202020204" pitchFamily="34" charset="0"/>
              </a:rPr>
              <a:t>. 3º e 3º-A da Lei nº 10.848, de 15 de março de 2004, de centrais hidrelétricas até 50 MW (cinquenta megawatts) no montante de 4.900 MW (quatro mil e novecentos megawatts), com período de suprimento de 25 (vinte e cinco) anos, ao preço máximo equivalente ao teto estabelecido no Leilão A-6 de 2019 para empreendimentos sem outorga (...).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cs typeface="Arial" panose="020B0604020202020204" pitchFamily="34" charset="0"/>
              </a:rPr>
              <a:t>...........................................................................................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6BFB7A-BB2A-BF03-74A2-1CD1452660A3}"/>
              </a:ext>
            </a:extLst>
          </p:cNvPr>
          <p:cNvSpPr txBox="1"/>
          <p:nvPr/>
        </p:nvSpPr>
        <p:spPr>
          <a:xfrm>
            <a:off x="7694971" y="2433621"/>
            <a:ext cx="4210047" cy="471390"/>
          </a:xfrm>
          <a:prstGeom prst="rect">
            <a:avLst/>
          </a:prstGeom>
          <a:solidFill>
            <a:srgbClr val="157E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0" fontAlgn="base" hangingPunct="0">
              <a:spcBef>
                <a:spcPct val="0"/>
              </a:spcBef>
              <a:spcAft>
                <a:spcPts val="60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effectLst/>
                <a:latin typeface="+mn-lt"/>
                <a:cs typeface="Arial" panose="020B0604020202020204" pitchFamily="34" charset="0"/>
              </a:rPr>
              <a:t>Prorrogação e Contratação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98BAE1-71FF-DB2C-FB73-CB32A090CCB2}"/>
              </a:ext>
            </a:extLst>
          </p:cNvPr>
          <p:cNvSpPr txBox="1"/>
          <p:nvPr/>
        </p:nvSpPr>
        <p:spPr>
          <a:xfrm>
            <a:off x="7694970" y="2905011"/>
            <a:ext cx="4210047" cy="1938992"/>
          </a:xfrm>
          <a:prstGeom prst="rect">
            <a:avLst/>
          </a:prstGeom>
          <a:solidFill>
            <a:srgbClr val="157E4E">
              <a:alpha val="67059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Contratação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Reserva de Capacidade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Centrais Hidrelétricas </a:t>
            </a:r>
            <a:r>
              <a:rPr 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até 50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Montante até 4900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Suprimento 25 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cs typeface="Arial" panose="020B0604020202020204" pitchFamily="34" charset="0"/>
              </a:rPr>
              <a:t>Preço Leilão A-6/2019</a:t>
            </a:r>
            <a:endParaRPr lang="pt-BR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6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DD76F-F15E-0F6B-8580-42C5D454C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E8CE86A-18B8-10D8-1F79-992BA258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78DFD20-F036-AF08-1120-66B0D1A15BA0}"/>
              </a:ext>
            </a:extLst>
          </p:cNvPr>
          <p:cNvSpPr txBox="1"/>
          <p:nvPr/>
        </p:nvSpPr>
        <p:spPr>
          <a:xfrm>
            <a:off x="337350" y="230819"/>
            <a:ext cx="8806649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Reforma e Modernização do Setor Elétrico Brasileiro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EFB0FA-ACD3-0A93-D519-F04F6A154639}"/>
              </a:ext>
            </a:extLst>
          </p:cNvPr>
          <p:cNvSpPr txBox="1"/>
          <p:nvPr/>
        </p:nvSpPr>
        <p:spPr>
          <a:xfrm>
            <a:off x="5808680" y="2911055"/>
            <a:ext cx="1685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dirty="0">
                <a:cs typeface="Arial" panose="020B0604020202020204" pitchFamily="34" charset="0"/>
              </a:rPr>
              <a:t>2032</a:t>
            </a:r>
          </a:p>
          <a:p>
            <a:r>
              <a:rPr lang="pt-BR" sz="2200" dirty="0">
                <a:cs typeface="Arial" panose="020B0604020202020204" pitchFamily="34" charset="0"/>
              </a:rPr>
              <a:t>2º Semestre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603061-FDF9-EF38-2A94-802267DC0A0A}"/>
              </a:ext>
            </a:extLst>
          </p:cNvPr>
          <p:cNvSpPr txBox="1"/>
          <p:nvPr/>
        </p:nvSpPr>
        <p:spPr>
          <a:xfrm>
            <a:off x="657225" y="1112981"/>
            <a:ext cx="6219826" cy="461665"/>
          </a:xfrm>
          <a:prstGeom prst="rect">
            <a:avLst/>
          </a:prstGeom>
          <a:solidFill>
            <a:srgbClr val="157E4E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Lei nº 15.269, de 24 de novembro de 2025:</a:t>
            </a:r>
            <a:endParaRPr lang="pt-BR" sz="32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oogle Shape;32358;p85">
            <a:extLst>
              <a:ext uri="{FF2B5EF4-FFF2-40B4-BE49-F238E27FC236}">
                <a16:creationId xmlns:a16="http://schemas.microsoft.com/office/drawing/2014/main" id="{E0656471-6BD6-BD2F-736A-961C155AF3A4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869041" y="2771824"/>
            <a:ext cx="3968995" cy="3741722"/>
            <a:chOff x="2567815" y="3693351"/>
            <a:chExt cx="1200140" cy="1131417"/>
          </a:xfrm>
        </p:grpSpPr>
        <p:grpSp>
          <p:nvGrpSpPr>
            <p:cNvPr id="25" name="Google Shape;32359;p85">
              <a:extLst>
                <a:ext uri="{FF2B5EF4-FFF2-40B4-BE49-F238E27FC236}">
                  <a16:creationId xmlns:a16="http://schemas.microsoft.com/office/drawing/2014/main" id="{BD860CE2-6E40-1934-0A23-2BAC5412EA40}"/>
                </a:ext>
              </a:extLst>
            </p:cNvPr>
            <p:cNvGrpSpPr/>
            <p:nvPr/>
          </p:nvGrpSpPr>
          <p:grpSpPr>
            <a:xfrm>
              <a:off x="2567815" y="3693351"/>
              <a:ext cx="1200140" cy="688875"/>
              <a:chOff x="2567815" y="3693351"/>
              <a:chExt cx="1200140" cy="688875"/>
            </a:xfrm>
          </p:grpSpPr>
          <p:sp>
            <p:nvSpPr>
              <p:cNvPr id="30" name="Google Shape;32360;p85">
                <a:extLst>
                  <a:ext uri="{FF2B5EF4-FFF2-40B4-BE49-F238E27FC236}">
                    <a16:creationId xmlns:a16="http://schemas.microsoft.com/office/drawing/2014/main" id="{0712302B-5594-211B-E669-ACD88E16DB60}"/>
                  </a:ext>
                </a:extLst>
              </p:cNvPr>
              <p:cNvSpPr/>
              <p:nvPr/>
            </p:nvSpPr>
            <p:spPr>
              <a:xfrm>
                <a:off x="2567815" y="3809577"/>
                <a:ext cx="1200140" cy="572649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361;p85">
                <a:extLst>
                  <a:ext uri="{FF2B5EF4-FFF2-40B4-BE49-F238E27FC236}">
                    <a16:creationId xmlns:a16="http://schemas.microsoft.com/office/drawing/2014/main" id="{BEE6494B-C3EF-F38C-97C9-43A9D7DF8B93}"/>
                  </a:ext>
                </a:extLst>
              </p:cNvPr>
              <p:cNvSpPr/>
              <p:nvPr/>
            </p:nvSpPr>
            <p:spPr>
              <a:xfrm>
                <a:off x="3420688" y="3858516"/>
                <a:ext cx="65100" cy="651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362;p85">
                <a:extLst>
                  <a:ext uri="{FF2B5EF4-FFF2-40B4-BE49-F238E27FC236}">
                    <a16:creationId xmlns:a16="http://schemas.microsoft.com/office/drawing/2014/main" id="{ACEA3693-397E-B01E-3790-62EE118588C8}"/>
                  </a:ext>
                </a:extLst>
              </p:cNvPr>
              <p:cNvSpPr/>
              <p:nvPr/>
            </p:nvSpPr>
            <p:spPr>
              <a:xfrm>
                <a:off x="3135700" y="3791751"/>
                <a:ext cx="65100" cy="651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364;p85">
                <a:extLst>
                  <a:ext uri="{FF2B5EF4-FFF2-40B4-BE49-F238E27FC236}">
                    <a16:creationId xmlns:a16="http://schemas.microsoft.com/office/drawing/2014/main" id="{D8CFFA42-25C4-86B9-BCC6-801D3AAC273E}"/>
                  </a:ext>
                </a:extLst>
              </p:cNvPr>
              <p:cNvSpPr/>
              <p:nvPr/>
            </p:nvSpPr>
            <p:spPr>
              <a:xfrm>
                <a:off x="2843808" y="3858516"/>
                <a:ext cx="65100" cy="651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" name="Google Shape;32366;p85">
                <a:extLst>
                  <a:ext uri="{FF2B5EF4-FFF2-40B4-BE49-F238E27FC236}">
                    <a16:creationId xmlns:a16="http://schemas.microsoft.com/office/drawing/2014/main" id="{DC761FDD-E67A-1D56-46B3-C0AF8AAE0BB9}"/>
                  </a:ext>
                </a:extLst>
              </p:cNvPr>
              <p:cNvCxnSpPr>
                <a:stCxn id="34" idx="0"/>
              </p:cNvCxnSpPr>
              <p:nvPr/>
            </p:nvCxnSpPr>
            <p:spPr>
              <a:xfrm rot="5400000" flipH="1">
                <a:off x="2741958" y="3724116"/>
                <a:ext cx="68700" cy="200100"/>
              </a:xfrm>
              <a:prstGeom prst="bentConnector2">
                <a:avLst/>
              </a:prstGeom>
              <a:noFill/>
              <a:ln w="19050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2367;p85">
                <a:extLst>
                  <a:ext uri="{FF2B5EF4-FFF2-40B4-BE49-F238E27FC236}">
                    <a16:creationId xmlns:a16="http://schemas.microsoft.com/office/drawing/2014/main" id="{6F554EEE-64B8-8104-7BF5-6DF0217F4D6C}"/>
                  </a:ext>
                </a:extLst>
              </p:cNvPr>
              <p:cNvCxnSpPr>
                <a:stCxn id="31" idx="0"/>
              </p:cNvCxnSpPr>
              <p:nvPr/>
            </p:nvCxnSpPr>
            <p:spPr>
              <a:xfrm rot="-5400000">
                <a:off x="3512338" y="3723516"/>
                <a:ext cx="75900" cy="194100"/>
              </a:xfrm>
              <a:prstGeom prst="bentConnector2">
                <a:avLst/>
              </a:prstGeom>
              <a:noFill/>
              <a:ln w="19050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2368;p85">
                <a:extLst>
                  <a:ext uri="{FF2B5EF4-FFF2-40B4-BE49-F238E27FC236}">
                    <a16:creationId xmlns:a16="http://schemas.microsoft.com/office/drawing/2014/main" id="{ABF5CF63-0734-D7B4-607A-1D6C0E1E2F37}"/>
                  </a:ext>
                </a:extLst>
              </p:cNvPr>
              <p:cNvCxnSpPr>
                <a:stCxn id="32" idx="0"/>
              </p:cNvCxnSpPr>
              <p:nvPr/>
            </p:nvCxnSpPr>
            <p:spPr>
              <a:xfrm rot="-5400000">
                <a:off x="3119350" y="3742251"/>
                <a:ext cx="984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32371;p85">
              <a:extLst>
                <a:ext uri="{FF2B5EF4-FFF2-40B4-BE49-F238E27FC236}">
                  <a16:creationId xmlns:a16="http://schemas.microsoft.com/office/drawing/2014/main" id="{9022ABD4-2EC0-4F08-A5A6-8B4DD38FDAA0}"/>
                </a:ext>
              </a:extLst>
            </p:cNvPr>
            <p:cNvGrpSpPr/>
            <p:nvPr/>
          </p:nvGrpSpPr>
          <p:grpSpPr>
            <a:xfrm>
              <a:off x="2675275" y="3930557"/>
              <a:ext cx="1003306" cy="894211"/>
              <a:chOff x="2675275" y="4174282"/>
              <a:chExt cx="1003306" cy="894211"/>
            </a:xfrm>
          </p:grpSpPr>
          <p:sp>
            <p:nvSpPr>
              <p:cNvPr id="27" name="Google Shape;32372;p85">
                <a:extLst>
                  <a:ext uri="{FF2B5EF4-FFF2-40B4-BE49-F238E27FC236}">
                    <a16:creationId xmlns:a16="http://schemas.microsoft.com/office/drawing/2014/main" id="{C730E936-1A76-9BA8-9F2D-009A25EA5DF6}"/>
                  </a:ext>
                </a:extLst>
              </p:cNvPr>
              <p:cNvSpPr/>
              <p:nvPr/>
            </p:nvSpPr>
            <p:spPr>
              <a:xfrm>
                <a:off x="2675275" y="4174282"/>
                <a:ext cx="1003306" cy="451719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2373;p85">
                <a:extLst>
                  <a:ext uri="{FF2B5EF4-FFF2-40B4-BE49-F238E27FC236}">
                    <a16:creationId xmlns:a16="http://schemas.microsoft.com/office/drawing/2014/main" id="{5582E5A7-D368-59E8-0B79-D6AA8A1DB3D4}"/>
                  </a:ext>
                </a:extLst>
              </p:cNvPr>
              <p:cNvSpPr/>
              <p:nvPr/>
            </p:nvSpPr>
            <p:spPr>
              <a:xfrm>
                <a:off x="2716046" y="4210984"/>
                <a:ext cx="921789" cy="415018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2374;p85">
                <a:extLst>
                  <a:ext uri="{FF2B5EF4-FFF2-40B4-BE49-F238E27FC236}">
                    <a16:creationId xmlns:a16="http://schemas.microsoft.com/office/drawing/2014/main" id="{E4CD5D1E-EBB4-1FBD-845F-F6B3804E74C9}"/>
                  </a:ext>
                </a:extLst>
              </p:cNvPr>
              <p:cNvSpPr/>
              <p:nvPr/>
            </p:nvSpPr>
            <p:spPr>
              <a:xfrm>
                <a:off x="2769649" y="4253934"/>
                <a:ext cx="814559" cy="814559"/>
              </a:xfrm>
              <a:prstGeom prst="flowChartConnector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56191DD4-1896-0416-67CA-D9240A83D217}"/>
              </a:ext>
            </a:extLst>
          </p:cNvPr>
          <p:cNvSpPr txBox="1"/>
          <p:nvPr/>
        </p:nvSpPr>
        <p:spPr>
          <a:xfrm>
            <a:off x="657225" y="1737946"/>
            <a:ext cx="10096500" cy="400110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cs typeface="Arial" panose="020B0604020202020204" pitchFamily="34" charset="0"/>
              </a:rPr>
              <a:t>Autorização para a contratação de centrais hidrelétricas até 50 MW, no limite de 4.900 MW</a:t>
            </a:r>
            <a:endParaRPr lang="pt-BR" sz="1200" dirty="0">
              <a:cs typeface="Arial" panose="020B060402020202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1EF2E34-5367-F39E-5624-62CFC2B0C976}"/>
              </a:ext>
            </a:extLst>
          </p:cNvPr>
          <p:cNvSpPr txBox="1"/>
          <p:nvPr/>
        </p:nvSpPr>
        <p:spPr>
          <a:xfrm>
            <a:off x="1005632" y="3965199"/>
            <a:ext cx="26938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3.000 MW ainda em 2026, para início de suprimento faseado (reserva de capacidade):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ECDE9997-3482-FB4D-1BB8-C681F430B5E8}"/>
              </a:ext>
            </a:extLst>
          </p:cNvPr>
          <p:cNvSpPr/>
          <p:nvPr/>
        </p:nvSpPr>
        <p:spPr>
          <a:xfrm>
            <a:off x="4320470" y="2961973"/>
            <a:ext cx="1478688" cy="747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5B8F3BDF-6A26-870A-C30C-10A0AA151D34}"/>
              </a:ext>
            </a:extLst>
          </p:cNvPr>
          <p:cNvSpPr txBox="1"/>
          <p:nvPr/>
        </p:nvSpPr>
        <p:spPr>
          <a:xfrm>
            <a:off x="4330500" y="3131241"/>
            <a:ext cx="145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cs typeface="Arial" panose="020B0604020202020204" pitchFamily="34" charset="0"/>
              </a:rPr>
              <a:t>1.000 MW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04B43D30-1E74-BEEA-621E-24B93A4E5FB1}"/>
              </a:ext>
            </a:extLst>
          </p:cNvPr>
          <p:cNvSpPr/>
          <p:nvPr/>
        </p:nvSpPr>
        <p:spPr>
          <a:xfrm>
            <a:off x="4659194" y="4270099"/>
            <a:ext cx="1478688" cy="747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9554F6F-5219-0F55-BE3E-E2CB71E364CF}"/>
              </a:ext>
            </a:extLst>
          </p:cNvPr>
          <p:cNvSpPr txBox="1"/>
          <p:nvPr/>
        </p:nvSpPr>
        <p:spPr>
          <a:xfrm>
            <a:off x="4669224" y="4439367"/>
            <a:ext cx="145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cs typeface="Arial" panose="020B0604020202020204" pitchFamily="34" charset="0"/>
              </a:rPr>
              <a:t>1.000 MW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EF29F672-BA19-FBA9-FFE4-8F00133F0AB1}"/>
              </a:ext>
            </a:extLst>
          </p:cNvPr>
          <p:cNvSpPr/>
          <p:nvPr/>
        </p:nvSpPr>
        <p:spPr>
          <a:xfrm>
            <a:off x="4387651" y="5573096"/>
            <a:ext cx="1478688" cy="747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F21C741-7B04-38CC-BEA0-1FC78D1BDA36}"/>
              </a:ext>
            </a:extLst>
          </p:cNvPr>
          <p:cNvSpPr txBox="1"/>
          <p:nvPr/>
        </p:nvSpPr>
        <p:spPr>
          <a:xfrm>
            <a:off x="4397681" y="5742364"/>
            <a:ext cx="145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cs typeface="Arial" panose="020B0604020202020204" pitchFamily="34" charset="0"/>
              </a:rPr>
              <a:t>1.000 MW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238DF5D-4BA8-1A3F-7887-102F0423B655}"/>
              </a:ext>
            </a:extLst>
          </p:cNvPr>
          <p:cNvSpPr txBox="1"/>
          <p:nvPr/>
        </p:nvSpPr>
        <p:spPr>
          <a:xfrm>
            <a:off x="6122560" y="4287870"/>
            <a:ext cx="1685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dirty="0">
                <a:cs typeface="Arial" panose="020B0604020202020204" pitchFamily="34" charset="0"/>
              </a:rPr>
              <a:t>2033</a:t>
            </a:r>
          </a:p>
          <a:p>
            <a:r>
              <a:rPr lang="pt-BR" sz="2200" dirty="0">
                <a:cs typeface="Arial" panose="020B0604020202020204" pitchFamily="34" charset="0"/>
              </a:rPr>
              <a:t>2º Semestre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BBFA965-90F3-61EF-BCF2-2E8F764CF5CE}"/>
              </a:ext>
            </a:extLst>
          </p:cNvPr>
          <p:cNvSpPr txBox="1"/>
          <p:nvPr/>
        </p:nvSpPr>
        <p:spPr>
          <a:xfrm>
            <a:off x="5996359" y="5564159"/>
            <a:ext cx="1685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dirty="0">
                <a:cs typeface="Arial" panose="020B0604020202020204" pitchFamily="34" charset="0"/>
              </a:rPr>
              <a:t>2034</a:t>
            </a:r>
          </a:p>
          <a:p>
            <a:r>
              <a:rPr lang="pt-BR" sz="2200" dirty="0">
                <a:cs typeface="Arial" panose="020B0604020202020204" pitchFamily="34" charset="0"/>
              </a:rPr>
              <a:t>2º Semestre</a:t>
            </a:r>
          </a:p>
        </p:txBody>
      </p:sp>
    </p:spTree>
    <p:extLst>
      <p:ext uri="{BB962C8B-B14F-4D97-AF65-F5344CB8AC3E}">
        <p14:creationId xmlns:p14="http://schemas.microsoft.com/office/powerpoint/2010/main" val="56086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E88C4-CEB2-0306-5B09-0C0D50184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BC43069-F033-EC1E-2095-63525364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70F9A81-BF2F-A2E7-8F28-44C03ABB78CA}"/>
              </a:ext>
            </a:extLst>
          </p:cNvPr>
          <p:cNvSpPr txBox="1"/>
          <p:nvPr/>
        </p:nvSpPr>
        <p:spPr>
          <a:xfrm>
            <a:off x="337351" y="230819"/>
            <a:ext cx="5323861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Contribuição das PCHs e </a:t>
            </a:r>
            <a:r>
              <a:rPr lang="pt-BR" dirty="0" err="1">
                <a:latin typeface="+mn-lt"/>
                <a:cs typeface="Arial" panose="020B0604020202020204" pitchFamily="34" charset="0"/>
              </a:rPr>
              <a:t>CGHs</a:t>
            </a:r>
            <a:r>
              <a:rPr lang="pt-BR" dirty="0"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CF5E98-2BAE-B0BD-FC98-B2AC2F61C2C1}"/>
              </a:ext>
            </a:extLst>
          </p:cNvPr>
          <p:cNvSpPr txBox="1"/>
          <p:nvPr/>
        </p:nvSpPr>
        <p:spPr>
          <a:xfrm>
            <a:off x="1740436" y="2351542"/>
            <a:ext cx="9650835" cy="379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lnSpc>
                <a:spcPts val="2100"/>
              </a:lnSpc>
              <a:spcBef>
                <a:spcPts val="1800"/>
              </a:spcBef>
              <a:spcAft>
                <a:spcPts val="1800"/>
              </a:spcAft>
              <a:defRPr sz="2400"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Contribuição para a estabilidade do Sistema Interligado Nacional (SIN); </a:t>
            </a: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3EB101FC-805E-8E2C-F320-1A592D09960D}"/>
              </a:ext>
            </a:extLst>
          </p:cNvPr>
          <p:cNvGrpSpPr>
            <a:grpSpLocks noChangeAspect="1"/>
          </p:cNvGrpSpPr>
          <p:nvPr/>
        </p:nvGrpSpPr>
        <p:grpSpPr>
          <a:xfrm>
            <a:off x="765805" y="1303424"/>
            <a:ext cx="1015370" cy="4841468"/>
            <a:chOff x="8147680" y="3112926"/>
            <a:chExt cx="525345" cy="2504940"/>
          </a:xfrm>
        </p:grpSpPr>
        <p:grpSp>
          <p:nvGrpSpPr>
            <p:cNvPr id="40" name="Google Shape;31574;p83">
              <a:extLst>
                <a:ext uri="{FF2B5EF4-FFF2-40B4-BE49-F238E27FC236}">
                  <a16:creationId xmlns:a16="http://schemas.microsoft.com/office/drawing/2014/main" id="{10D546ED-5E09-B78E-17C9-14A9EC7444E1}"/>
                </a:ext>
              </a:extLst>
            </p:cNvPr>
            <p:cNvGrpSpPr/>
            <p:nvPr/>
          </p:nvGrpSpPr>
          <p:grpSpPr>
            <a:xfrm rot="16200000">
              <a:off x="8194497" y="3066109"/>
              <a:ext cx="431711" cy="525345"/>
              <a:chOff x="3379425" y="1617275"/>
              <a:chExt cx="1090650" cy="1327200"/>
            </a:xfrm>
          </p:grpSpPr>
          <p:sp>
            <p:nvSpPr>
              <p:cNvPr id="53" name="Google Shape;31575;p83">
                <a:extLst>
                  <a:ext uri="{FF2B5EF4-FFF2-40B4-BE49-F238E27FC236}">
                    <a16:creationId xmlns:a16="http://schemas.microsoft.com/office/drawing/2014/main" id="{684ED7E9-9AE1-2B41-0623-A2F7E6981552}"/>
                  </a:ext>
                </a:extLst>
              </p:cNvPr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576;p83">
                <a:extLst>
                  <a:ext uri="{FF2B5EF4-FFF2-40B4-BE49-F238E27FC236}">
                    <a16:creationId xmlns:a16="http://schemas.microsoft.com/office/drawing/2014/main" id="{5364717A-671E-B99E-2D72-A4B5552B7641}"/>
                  </a:ext>
                </a:extLst>
              </p:cNvPr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577;p83">
                <a:extLst>
                  <a:ext uri="{FF2B5EF4-FFF2-40B4-BE49-F238E27FC236}">
                    <a16:creationId xmlns:a16="http://schemas.microsoft.com/office/drawing/2014/main" id="{27FA7775-827F-6A19-3265-169D256C1F4E}"/>
                  </a:ext>
                </a:extLst>
              </p:cNvPr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31578;p83">
              <a:extLst>
                <a:ext uri="{FF2B5EF4-FFF2-40B4-BE49-F238E27FC236}">
                  <a16:creationId xmlns:a16="http://schemas.microsoft.com/office/drawing/2014/main" id="{69A8055D-94C4-2A88-23A6-8496E547F414}"/>
                </a:ext>
              </a:extLst>
            </p:cNvPr>
            <p:cNvGrpSpPr/>
            <p:nvPr/>
          </p:nvGrpSpPr>
          <p:grpSpPr>
            <a:xfrm rot="16200000">
              <a:off x="8194472" y="3480577"/>
              <a:ext cx="431761" cy="525345"/>
              <a:chOff x="2332275" y="1617275"/>
              <a:chExt cx="1090775" cy="1327200"/>
            </a:xfrm>
          </p:grpSpPr>
          <p:sp>
            <p:nvSpPr>
              <p:cNvPr id="50" name="Google Shape;31579;p83">
                <a:extLst>
                  <a:ext uri="{FF2B5EF4-FFF2-40B4-BE49-F238E27FC236}">
                    <a16:creationId xmlns:a16="http://schemas.microsoft.com/office/drawing/2014/main" id="{E8D670B3-B509-56D3-1BB7-2C98E408AD3E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580;p83">
                <a:extLst>
                  <a:ext uri="{FF2B5EF4-FFF2-40B4-BE49-F238E27FC236}">
                    <a16:creationId xmlns:a16="http://schemas.microsoft.com/office/drawing/2014/main" id="{87736D6A-40AA-A9F3-C247-1591BFD98709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581;p83">
                <a:extLst>
                  <a:ext uri="{FF2B5EF4-FFF2-40B4-BE49-F238E27FC236}">
                    <a16:creationId xmlns:a16="http://schemas.microsoft.com/office/drawing/2014/main" id="{559906CC-55DA-4527-4505-9C326D864CD6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31582;p83">
              <a:extLst>
                <a:ext uri="{FF2B5EF4-FFF2-40B4-BE49-F238E27FC236}">
                  <a16:creationId xmlns:a16="http://schemas.microsoft.com/office/drawing/2014/main" id="{0FBD0D39-D419-62E8-E5DA-CAAE488FCABF}"/>
                </a:ext>
              </a:extLst>
            </p:cNvPr>
            <p:cNvGrpSpPr/>
            <p:nvPr/>
          </p:nvGrpSpPr>
          <p:grpSpPr>
            <a:xfrm rot="16200000">
              <a:off x="8194497" y="3895045"/>
              <a:ext cx="431711" cy="525345"/>
              <a:chOff x="1285250" y="1617275"/>
              <a:chExt cx="1090650" cy="1327200"/>
            </a:xfrm>
          </p:grpSpPr>
          <p:sp>
            <p:nvSpPr>
              <p:cNvPr id="47" name="Google Shape;31583;p83">
                <a:extLst>
                  <a:ext uri="{FF2B5EF4-FFF2-40B4-BE49-F238E27FC236}">
                    <a16:creationId xmlns:a16="http://schemas.microsoft.com/office/drawing/2014/main" id="{A3E5AB70-9AC0-DDFD-04C4-488D160A7BE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584;p83">
                <a:extLst>
                  <a:ext uri="{FF2B5EF4-FFF2-40B4-BE49-F238E27FC236}">
                    <a16:creationId xmlns:a16="http://schemas.microsoft.com/office/drawing/2014/main" id="{043B0A43-BDDC-DDA1-9B1B-A84D5FA1AF73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585;p83">
                <a:extLst>
                  <a:ext uri="{FF2B5EF4-FFF2-40B4-BE49-F238E27FC236}">
                    <a16:creationId xmlns:a16="http://schemas.microsoft.com/office/drawing/2014/main" id="{FF2D162F-1CBC-CB9D-299E-6B895C02EA5D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31586;p83">
              <a:extLst>
                <a:ext uri="{FF2B5EF4-FFF2-40B4-BE49-F238E27FC236}">
                  <a16:creationId xmlns:a16="http://schemas.microsoft.com/office/drawing/2014/main" id="{3AB2D49C-F753-8D87-CF5E-7A9A0E7D2AE8}"/>
                </a:ext>
              </a:extLst>
            </p:cNvPr>
            <p:cNvGrpSpPr/>
            <p:nvPr/>
          </p:nvGrpSpPr>
          <p:grpSpPr>
            <a:xfrm rot="16200000">
              <a:off x="8194477" y="4309507"/>
              <a:ext cx="431751" cy="525345"/>
              <a:chOff x="238125" y="1617275"/>
              <a:chExt cx="1090750" cy="1327200"/>
            </a:xfrm>
          </p:grpSpPr>
          <p:sp>
            <p:nvSpPr>
              <p:cNvPr id="44" name="Google Shape;31587;p83">
                <a:extLst>
                  <a:ext uri="{FF2B5EF4-FFF2-40B4-BE49-F238E27FC236}">
                    <a16:creationId xmlns:a16="http://schemas.microsoft.com/office/drawing/2014/main" id="{07D1E074-4A53-9D28-23F0-D98E4C799BD5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588;p83">
                <a:extLst>
                  <a:ext uri="{FF2B5EF4-FFF2-40B4-BE49-F238E27FC236}">
                    <a16:creationId xmlns:a16="http://schemas.microsoft.com/office/drawing/2014/main" id="{C56C7765-F9CF-C9D7-3AEF-562520E252FD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589;p83">
                <a:extLst>
                  <a:ext uri="{FF2B5EF4-FFF2-40B4-BE49-F238E27FC236}">
                    <a16:creationId xmlns:a16="http://schemas.microsoft.com/office/drawing/2014/main" id="{84EBC67E-13CF-0DA6-6269-33110EDA790C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31582;p83">
              <a:extLst>
                <a:ext uri="{FF2B5EF4-FFF2-40B4-BE49-F238E27FC236}">
                  <a16:creationId xmlns:a16="http://schemas.microsoft.com/office/drawing/2014/main" id="{51953621-1B86-C185-BB13-9D654BC550A1}"/>
                </a:ext>
              </a:extLst>
            </p:cNvPr>
            <p:cNvGrpSpPr/>
            <p:nvPr/>
          </p:nvGrpSpPr>
          <p:grpSpPr>
            <a:xfrm rot="16200000">
              <a:off x="8194497" y="4724856"/>
              <a:ext cx="431711" cy="525345"/>
              <a:chOff x="1285250" y="1617275"/>
              <a:chExt cx="1090650" cy="1327200"/>
            </a:xfrm>
          </p:grpSpPr>
          <p:sp>
            <p:nvSpPr>
              <p:cNvPr id="57" name="Google Shape;31583;p83">
                <a:extLst>
                  <a:ext uri="{FF2B5EF4-FFF2-40B4-BE49-F238E27FC236}">
                    <a16:creationId xmlns:a16="http://schemas.microsoft.com/office/drawing/2014/main" id="{8FB139FF-019B-7292-1565-31E62CE00973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584;p83">
                <a:extLst>
                  <a:ext uri="{FF2B5EF4-FFF2-40B4-BE49-F238E27FC236}">
                    <a16:creationId xmlns:a16="http://schemas.microsoft.com/office/drawing/2014/main" id="{EEE6A021-5F64-05E2-0F4A-104C1F3004F6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585;p83">
                <a:extLst>
                  <a:ext uri="{FF2B5EF4-FFF2-40B4-BE49-F238E27FC236}">
                    <a16:creationId xmlns:a16="http://schemas.microsoft.com/office/drawing/2014/main" id="{B7971FFF-CB72-8DDE-63F0-D2BED3230659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31586;p83">
              <a:extLst>
                <a:ext uri="{FF2B5EF4-FFF2-40B4-BE49-F238E27FC236}">
                  <a16:creationId xmlns:a16="http://schemas.microsoft.com/office/drawing/2014/main" id="{47A364D2-6F40-8F11-9489-4349A2235DE6}"/>
                </a:ext>
              </a:extLst>
            </p:cNvPr>
            <p:cNvGrpSpPr/>
            <p:nvPr/>
          </p:nvGrpSpPr>
          <p:grpSpPr>
            <a:xfrm rot="16200000">
              <a:off x="8194477" y="5139318"/>
              <a:ext cx="431751" cy="525345"/>
              <a:chOff x="238125" y="1617275"/>
              <a:chExt cx="1090750" cy="1327200"/>
            </a:xfrm>
          </p:grpSpPr>
          <p:sp>
            <p:nvSpPr>
              <p:cNvPr id="61" name="Google Shape;31587;p83">
                <a:extLst>
                  <a:ext uri="{FF2B5EF4-FFF2-40B4-BE49-F238E27FC236}">
                    <a16:creationId xmlns:a16="http://schemas.microsoft.com/office/drawing/2014/main" id="{55DF8A1E-5B99-1B2B-926D-E23AA1E6E74B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588;p83">
                <a:extLst>
                  <a:ext uri="{FF2B5EF4-FFF2-40B4-BE49-F238E27FC236}">
                    <a16:creationId xmlns:a16="http://schemas.microsoft.com/office/drawing/2014/main" id="{829FA982-D24C-D267-86FA-9F71B989B105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589;p83">
                <a:extLst>
                  <a:ext uri="{FF2B5EF4-FFF2-40B4-BE49-F238E27FC236}">
                    <a16:creationId xmlns:a16="http://schemas.microsoft.com/office/drawing/2014/main" id="{9635E323-F9E6-FD63-87F8-08F7F5561E23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629F0FF-F0B3-7F0A-CBEB-28BB15E1EE92}"/>
              </a:ext>
            </a:extLst>
          </p:cNvPr>
          <p:cNvSpPr txBox="1"/>
          <p:nvPr/>
        </p:nvSpPr>
        <p:spPr>
          <a:xfrm>
            <a:off x="1740436" y="1565993"/>
            <a:ext cx="8117310" cy="379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ts val="21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2400" dirty="0">
                <a:ea typeface="Verdana" panose="020B0604030504040204" pitchFamily="34" charset="0"/>
                <a:cs typeface="Arial" panose="020B0604020202020204" pitchFamily="34" charset="0"/>
              </a:rPr>
              <a:t>Flexibilidade operativa, com capacidade de regularização;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54D9D25-799B-EAA0-7060-FD4D1AD91DFD}"/>
              </a:ext>
            </a:extLst>
          </p:cNvPr>
          <p:cNvSpPr txBox="1"/>
          <p:nvPr/>
        </p:nvSpPr>
        <p:spPr>
          <a:xfrm>
            <a:off x="1781175" y="3149445"/>
            <a:ext cx="6307561" cy="379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lnSpc>
                <a:spcPts val="2100"/>
              </a:lnSpc>
              <a:spcBef>
                <a:spcPts val="1800"/>
              </a:spcBef>
              <a:spcAft>
                <a:spcPts val="1800"/>
              </a:spcAft>
              <a:defRPr sz="2400"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Complementariedade às fontes intermitentes;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270D3859-8938-6590-01D6-11D29B379F93}"/>
              </a:ext>
            </a:extLst>
          </p:cNvPr>
          <p:cNvSpPr txBox="1"/>
          <p:nvPr/>
        </p:nvSpPr>
        <p:spPr>
          <a:xfrm>
            <a:off x="1740436" y="3942393"/>
            <a:ext cx="7127041" cy="379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lnSpc>
                <a:spcPts val="2100"/>
              </a:lnSpc>
              <a:spcBef>
                <a:spcPts val="1800"/>
              </a:spcBef>
              <a:spcAft>
                <a:spcPts val="1800"/>
              </a:spcAft>
              <a:defRPr sz="2400"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Valor sistêmico para a transição energética;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69E91658-8C69-861D-0159-C4CAA2627CFB}"/>
              </a:ext>
            </a:extLst>
          </p:cNvPr>
          <p:cNvSpPr txBox="1"/>
          <p:nvPr/>
        </p:nvSpPr>
        <p:spPr>
          <a:xfrm>
            <a:off x="1740436" y="4740638"/>
            <a:ext cx="7297377" cy="379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lnSpc>
                <a:spcPts val="2100"/>
              </a:lnSpc>
              <a:spcBef>
                <a:spcPts val="1800"/>
              </a:spcBef>
              <a:spcAft>
                <a:spcPts val="1800"/>
              </a:spcAft>
              <a:defRPr sz="2400"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Diminuição de custos operacionais;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426E85DB-7881-62C0-6B09-83135D828049}"/>
              </a:ext>
            </a:extLst>
          </p:cNvPr>
          <p:cNvSpPr txBox="1"/>
          <p:nvPr/>
        </p:nvSpPr>
        <p:spPr>
          <a:xfrm>
            <a:off x="1740436" y="5572748"/>
            <a:ext cx="8516576" cy="379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lnSpc>
                <a:spcPts val="2100"/>
              </a:lnSpc>
              <a:spcBef>
                <a:spcPts val="1800"/>
              </a:spcBef>
              <a:spcAft>
                <a:spcPts val="1800"/>
              </a:spcAft>
              <a:defRPr sz="2400"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Contribuição para segurança eletroenergética do SIN.</a:t>
            </a:r>
          </a:p>
        </p:txBody>
      </p:sp>
    </p:spTree>
    <p:extLst>
      <p:ext uri="{BB962C8B-B14F-4D97-AF65-F5344CB8AC3E}">
        <p14:creationId xmlns:p14="http://schemas.microsoft.com/office/powerpoint/2010/main" val="303944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892AC-8236-2C2C-8B4B-F48CE86D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C938DD0-CD09-9890-975B-BDB6D018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1A15019-C3B0-39BE-9E99-EF72454AEF3F}"/>
              </a:ext>
            </a:extLst>
          </p:cNvPr>
          <p:cNvSpPr txBox="1"/>
          <p:nvPr/>
        </p:nvSpPr>
        <p:spPr>
          <a:xfrm>
            <a:off x="337351" y="230819"/>
            <a:ext cx="7264720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Agenda Estratégica Eletroenergética 2026</a:t>
            </a:r>
          </a:p>
        </p:txBody>
      </p:sp>
      <p:pic>
        <p:nvPicPr>
          <p:cNvPr id="3" name="Imagem 2" descr="Tela de celular com publicação numa rede social&#10;&#10;O conteúdo gerado por IA pode estar incorreto.">
            <a:extLst>
              <a:ext uri="{FF2B5EF4-FFF2-40B4-BE49-F238E27FC236}">
                <a16:creationId xmlns:a16="http://schemas.microsoft.com/office/drawing/2014/main" id="{4D5E8E39-5354-B50A-6FC6-D6C870500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07" y="1190613"/>
            <a:ext cx="3623369" cy="5125897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56886466-51C2-C8A7-3902-38AAD9FB3618}"/>
              </a:ext>
            </a:extLst>
          </p:cNvPr>
          <p:cNvGrpSpPr/>
          <p:nvPr/>
        </p:nvGrpSpPr>
        <p:grpSpPr>
          <a:xfrm>
            <a:off x="712503" y="1987100"/>
            <a:ext cx="5250148" cy="1894469"/>
            <a:chOff x="283564" y="1667881"/>
            <a:chExt cx="5970479" cy="2260437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35A85465-324C-E37A-20E3-433E3C3376E0}"/>
                </a:ext>
              </a:extLst>
            </p:cNvPr>
            <p:cNvSpPr/>
            <p:nvPr/>
          </p:nvSpPr>
          <p:spPr>
            <a:xfrm>
              <a:off x="283564" y="1667881"/>
              <a:ext cx="1950727" cy="2260437"/>
            </a:xfrm>
            <a:custGeom>
              <a:avLst/>
              <a:gdLst>
                <a:gd name="csX0" fmla="*/ 0 w 1950727"/>
                <a:gd name="csY0" fmla="*/ 195073 h 2667052"/>
                <a:gd name="csX1" fmla="*/ 195073 w 1950727"/>
                <a:gd name="csY1" fmla="*/ 0 h 2667052"/>
                <a:gd name="csX2" fmla="*/ 1755654 w 1950727"/>
                <a:gd name="csY2" fmla="*/ 0 h 2667052"/>
                <a:gd name="csX3" fmla="*/ 1950727 w 1950727"/>
                <a:gd name="csY3" fmla="*/ 195073 h 2667052"/>
                <a:gd name="csX4" fmla="*/ 1950727 w 1950727"/>
                <a:gd name="csY4" fmla="*/ 2471979 h 2667052"/>
                <a:gd name="csX5" fmla="*/ 1755654 w 1950727"/>
                <a:gd name="csY5" fmla="*/ 2667052 h 2667052"/>
                <a:gd name="csX6" fmla="*/ 195073 w 1950727"/>
                <a:gd name="csY6" fmla="*/ 2667052 h 2667052"/>
                <a:gd name="csX7" fmla="*/ 0 w 1950727"/>
                <a:gd name="csY7" fmla="*/ 2471979 h 2667052"/>
                <a:gd name="csX8" fmla="*/ 0 w 1950727"/>
                <a:gd name="csY8" fmla="*/ 195073 h 26670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0727" h="2667052">
                  <a:moveTo>
                    <a:pt x="0" y="195073"/>
                  </a:moveTo>
                  <a:cubicBezTo>
                    <a:pt x="0" y="87337"/>
                    <a:pt x="87337" y="0"/>
                    <a:pt x="195073" y="0"/>
                  </a:cubicBezTo>
                  <a:lnTo>
                    <a:pt x="1755654" y="0"/>
                  </a:lnTo>
                  <a:cubicBezTo>
                    <a:pt x="1863390" y="0"/>
                    <a:pt x="1950727" y="87337"/>
                    <a:pt x="1950727" y="195073"/>
                  </a:cubicBezTo>
                  <a:lnTo>
                    <a:pt x="1950727" y="2471979"/>
                  </a:lnTo>
                  <a:cubicBezTo>
                    <a:pt x="1950727" y="2579715"/>
                    <a:pt x="1863390" y="2667052"/>
                    <a:pt x="1755654" y="2667052"/>
                  </a:cubicBezTo>
                  <a:lnTo>
                    <a:pt x="195073" y="2667052"/>
                  </a:lnTo>
                  <a:cubicBezTo>
                    <a:pt x="87337" y="2667052"/>
                    <a:pt x="0" y="2579715"/>
                    <a:pt x="0" y="2471979"/>
                  </a:cubicBezTo>
                  <a:lnTo>
                    <a:pt x="0" y="195073"/>
                  </a:lnTo>
                  <a:close/>
                </a:path>
              </a:pathLst>
            </a:custGeom>
            <a:solidFill>
              <a:srgbClr val="4472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201948" rIns="135128" bIns="66854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t-BR" sz="1600" kern="1200" dirty="0">
                  <a:cs typeface="Arial" panose="020B0604020202020204" pitchFamily="34" charset="0"/>
                </a:rPr>
                <a:t>Atendimento à Ponta / Rampa de Carga</a:t>
              </a:r>
            </a:p>
          </p:txBody>
        </p:sp>
        <p:sp>
          <p:nvSpPr>
            <p:cNvPr id="7" name="Elipse 6" descr="Gráfico exponencial com preenchimento sólido">
              <a:extLst>
                <a:ext uri="{FF2B5EF4-FFF2-40B4-BE49-F238E27FC236}">
                  <a16:creationId xmlns:a16="http://schemas.microsoft.com/office/drawing/2014/main" id="{1B8FF00B-65A6-9255-6E06-0E42F154F390}"/>
                </a:ext>
              </a:extLst>
            </p:cNvPr>
            <p:cNvSpPr/>
            <p:nvPr/>
          </p:nvSpPr>
          <p:spPr>
            <a:xfrm>
              <a:off x="816117" y="1827904"/>
              <a:ext cx="888128" cy="888128"/>
            </a:xfrm>
            <a:prstGeom prst="ellipse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sz="1600">
                <a:cs typeface="Arial" panose="020B0604020202020204" pitchFamily="34" charset="0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F68BEF2B-73AF-7BB6-48D7-DA5CBFF108F9}"/>
                </a:ext>
              </a:extLst>
            </p:cNvPr>
            <p:cNvSpPr/>
            <p:nvPr/>
          </p:nvSpPr>
          <p:spPr>
            <a:xfrm>
              <a:off x="2294067" y="1667881"/>
              <a:ext cx="1950727" cy="2260437"/>
            </a:xfrm>
            <a:custGeom>
              <a:avLst/>
              <a:gdLst>
                <a:gd name="csX0" fmla="*/ 0 w 1950727"/>
                <a:gd name="csY0" fmla="*/ 195073 h 2667052"/>
                <a:gd name="csX1" fmla="*/ 195073 w 1950727"/>
                <a:gd name="csY1" fmla="*/ 0 h 2667052"/>
                <a:gd name="csX2" fmla="*/ 1755654 w 1950727"/>
                <a:gd name="csY2" fmla="*/ 0 h 2667052"/>
                <a:gd name="csX3" fmla="*/ 1950727 w 1950727"/>
                <a:gd name="csY3" fmla="*/ 195073 h 2667052"/>
                <a:gd name="csX4" fmla="*/ 1950727 w 1950727"/>
                <a:gd name="csY4" fmla="*/ 2471979 h 2667052"/>
                <a:gd name="csX5" fmla="*/ 1755654 w 1950727"/>
                <a:gd name="csY5" fmla="*/ 2667052 h 2667052"/>
                <a:gd name="csX6" fmla="*/ 195073 w 1950727"/>
                <a:gd name="csY6" fmla="*/ 2667052 h 2667052"/>
                <a:gd name="csX7" fmla="*/ 0 w 1950727"/>
                <a:gd name="csY7" fmla="*/ 2471979 h 2667052"/>
                <a:gd name="csX8" fmla="*/ 0 w 1950727"/>
                <a:gd name="csY8" fmla="*/ 195073 h 26670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0727" h="2667052">
                  <a:moveTo>
                    <a:pt x="0" y="195073"/>
                  </a:moveTo>
                  <a:cubicBezTo>
                    <a:pt x="0" y="87337"/>
                    <a:pt x="87337" y="0"/>
                    <a:pt x="195073" y="0"/>
                  </a:cubicBezTo>
                  <a:lnTo>
                    <a:pt x="1755654" y="0"/>
                  </a:lnTo>
                  <a:cubicBezTo>
                    <a:pt x="1863390" y="0"/>
                    <a:pt x="1950727" y="87337"/>
                    <a:pt x="1950727" y="195073"/>
                  </a:cubicBezTo>
                  <a:lnTo>
                    <a:pt x="1950727" y="2471979"/>
                  </a:lnTo>
                  <a:cubicBezTo>
                    <a:pt x="1950727" y="2579715"/>
                    <a:pt x="1863390" y="2667052"/>
                    <a:pt x="1755654" y="2667052"/>
                  </a:cubicBezTo>
                  <a:lnTo>
                    <a:pt x="195073" y="2667052"/>
                  </a:lnTo>
                  <a:cubicBezTo>
                    <a:pt x="87337" y="2667052"/>
                    <a:pt x="0" y="2579715"/>
                    <a:pt x="0" y="2471979"/>
                  </a:cubicBezTo>
                  <a:lnTo>
                    <a:pt x="0" y="195073"/>
                  </a:lnTo>
                  <a:close/>
                </a:path>
              </a:pathLst>
            </a:custGeom>
            <a:solidFill>
              <a:srgbClr val="43BB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201948" rIns="135128" bIns="66854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t-BR" sz="1600" kern="1200" dirty="0">
                  <a:cs typeface="Arial" panose="020B0604020202020204" pitchFamily="34" charset="0"/>
                </a:rPr>
                <a:t>Atendimento à Carga Mínima</a:t>
              </a:r>
            </a:p>
          </p:txBody>
        </p:sp>
        <p:sp>
          <p:nvSpPr>
            <p:cNvPr id="9" name="Elipse 8" descr="Carregamento da bateria com preenchimento sólido">
              <a:extLst>
                <a:ext uri="{FF2B5EF4-FFF2-40B4-BE49-F238E27FC236}">
                  <a16:creationId xmlns:a16="http://schemas.microsoft.com/office/drawing/2014/main" id="{06E3047C-7CD8-3302-A95B-71547913B99F}"/>
                </a:ext>
              </a:extLst>
            </p:cNvPr>
            <p:cNvSpPr/>
            <p:nvPr/>
          </p:nvSpPr>
          <p:spPr>
            <a:xfrm>
              <a:off x="2825366" y="1827904"/>
              <a:ext cx="888128" cy="888128"/>
            </a:xfrm>
            <a:prstGeom prst="ellipse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694485"/>
                <a:satOff val="-6499"/>
                <a:lumOff val="-8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sz="1600">
                <a:cs typeface="Arial" panose="020B0604020202020204" pitchFamily="34" charset="0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4E78321D-7ED1-D01C-BA70-928B21D97752}"/>
                </a:ext>
              </a:extLst>
            </p:cNvPr>
            <p:cNvSpPr/>
            <p:nvPr/>
          </p:nvSpPr>
          <p:spPr>
            <a:xfrm>
              <a:off x="4303316" y="1667881"/>
              <a:ext cx="1950727" cy="2260437"/>
            </a:xfrm>
            <a:custGeom>
              <a:avLst/>
              <a:gdLst>
                <a:gd name="csX0" fmla="*/ 0 w 1950727"/>
                <a:gd name="csY0" fmla="*/ 195073 h 2667052"/>
                <a:gd name="csX1" fmla="*/ 195073 w 1950727"/>
                <a:gd name="csY1" fmla="*/ 0 h 2667052"/>
                <a:gd name="csX2" fmla="*/ 1755654 w 1950727"/>
                <a:gd name="csY2" fmla="*/ 0 h 2667052"/>
                <a:gd name="csX3" fmla="*/ 1950727 w 1950727"/>
                <a:gd name="csY3" fmla="*/ 195073 h 2667052"/>
                <a:gd name="csX4" fmla="*/ 1950727 w 1950727"/>
                <a:gd name="csY4" fmla="*/ 2471979 h 2667052"/>
                <a:gd name="csX5" fmla="*/ 1755654 w 1950727"/>
                <a:gd name="csY5" fmla="*/ 2667052 h 2667052"/>
                <a:gd name="csX6" fmla="*/ 195073 w 1950727"/>
                <a:gd name="csY6" fmla="*/ 2667052 h 2667052"/>
                <a:gd name="csX7" fmla="*/ 0 w 1950727"/>
                <a:gd name="csY7" fmla="*/ 2471979 h 2667052"/>
                <a:gd name="csX8" fmla="*/ 0 w 1950727"/>
                <a:gd name="csY8" fmla="*/ 195073 h 26670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0727" h="2667052">
                  <a:moveTo>
                    <a:pt x="0" y="195073"/>
                  </a:moveTo>
                  <a:cubicBezTo>
                    <a:pt x="0" y="87337"/>
                    <a:pt x="87337" y="0"/>
                    <a:pt x="195073" y="0"/>
                  </a:cubicBezTo>
                  <a:lnTo>
                    <a:pt x="1755654" y="0"/>
                  </a:lnTo>
                  <a:cubicBezTo>
                    <a:pt x="1863390" y="0"/>
                    <a:pt x="1950727" y="87337"/>
                    <a:pt x="1950727" y="195073"/>
                  </a:cubicBezTo>
                  <a:lnTo>
                    <a:pt x="1950727" y="2471979"/>
                  </a:lnTo>
                  <a:cubicBezTo>
                    <a:pt x="1950727" y="2579715"/>
                    <a:pt x="1863390" y="2667052"/>
                    <a:pt x="1755654" y="2667052"/>
                  </a:cubicBezTo>
                  <a:lnTo>
                    <a:pt x="195073" y="2667052"/>
                  </a:lnTo>
                  <a:cubicBezTo>
                    <a:pt x="87337" y="2667052"/>
                    <a:pt x="0" y="2579715"/>
                    <a:pt x="0" y="2471979"/>
                  </a:cubicBezTo>
                  <a:lnTo>
                    <a:pt x="0" y="195073"/>
                  </a:lnTo>
                  <a:close/>
                </a:path>
              </a:pathLst>
            </a:custGeom>
            <a:solidFill>
              <a:srgbClr val="70AD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201948" rIns="135128" bIns="66854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t-BR" sz="1600" kern="1200" dirty="0">
                  <a:cs typeface="Arial" panose="020B0604020202020204" pitchFamily="34" charset="0"/>
                </a:rPr>
                <a:t>Segurança e Confiabilidade Eletroenergética</a:t>
              </a:r>
            </a:p>
          </p:txBody>
        </p:sp>
        <p:sp>
          <p:nvSpPr>
            <p:cNvPr id="11" name="Elipse 10" descr="Usina elétrica estrutura de tópicos">
              <a:extLst>
                <a:ext uri="{FF2B5EF4-FFF2-40B4-BE49-F238E27FC236}">
                  <a16:creationId xmlns:a16="http://schemas.microsoft.com/office/drawing/2014/main" id="{AA026310-266D-A1F2-A9C8-A22EC895F3C4}"/>
                </a:ext>
              </a:extLst>
            </p:cNvPr>
            <p:cNvSpPr/>
            <p:nvPr/>
          </p:nvSpPr>
          <p:spPr>
            <a:xfrm>
              <a:off x="4834616" y="1827904"/>
              <a:ext cx="888128" cy="888128"/>
            </a:xfrm>
            <a:prstGeom prst="ellipse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388970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sz="1600">
                <a:cs typeface="Arial" panose="020B0604020202020204" pitchFamily="34" charset="0"/>
              </a:endParaRP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993071-2C36-D9F1-E166-B7A25C1642DA}"/>
              </a:ext>
            </a:extLst>
          </p:cNvPr>
          <p:cNvSpPr txBox="1"/>
          <p:nvPr/>
        </p:nvSpPr>
        <p:spPr>
          <a:xfrm>
            <a:off x="409575" y="6559290"/>
            <a:ext cx="10115550" cy="2205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lnSpc>
                <a:spcPts val="2100"/>
              </a:lnSpc>
              <a:spcBef>
                <a:spcPts val="1200"/>
              </a:spcBef>
              <a:spcAft>
                <a:spcPts val="600"/>
              </a:spcAft>
              <a:defRPr sz="1400" b="0" ker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000"/>
              </a:lnSpc>
              <a:spcAft>
                <a:spcPts val="0"/>
              </a:spcAft>
            </a:pPr>
            <a:r>
              <a:rPr lang="pt-BR" sz="900" dirty="0">
                <a:solidFill>
                  <a:schemeClr val="tx1"/>
                </a:solidFill>
                <a:latin typeface="+mn-lt"/>
              </a:rPr>
              <a:t>Fonte: MME (</a:t>
            </a:r>
            <a:r>
              <a:rPr lang="pt-BR" sz="900" dirty="0">
                <a:solidFill>
                  <a:schemeClr val="tx1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</a:t>
            </a:r>
            <a:r>
              <a:rPr lang="pt-BR" sz="900" dirty="0" err="1">
                <a:solidFill>
                  <a:schemeClr val="tx1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</a:t>
            </a:r>
            <a:r>
              <a:rPr lang="pt-BR" sz="900" dirty="0">
                <a:solidFill>
                  <a:schemeClr val="tx1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900" dirty="0" err="1">
                <a:solidFill>
                  <a:schemeClr val="tx1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pt-br</a:t>
            </a:r>
            <a:r>
              <a:rPr lang="pt-BR" sz="900" dirty="0">
                <a:solidFill>
                  <a:schemeClr val="tx1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/assuntos/noticias/mme-lanca-agenda-estrategica-para-fortalecer-a-seguranca-e-a-confiabilidade-do-sistema-eletrico-em-2026</a:t>
            </a:r>
            <a:r>
              <a:rPr lang="pt-BR" sz="900" dirty="0">
                <a:solidFill>
                  <a:schemeClr val="tx1"/>
                </a:solidFill>
                <a:latin typeface="+mn-lt"/>
              </a:rPr>
              <a:t>)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ECD4EF2-8B66-6D53-5C74-BE3035B357D9}"/>
              </a:ext>
            </a:extLst>
          </p:cNvPr>
          <p:cNvSpPr txBox="1"/>
          <p:nvPr/>
        </p:nvSpPr>
        <p:spPr>
          <a:xfrm>
            <a:off x="544377" y="1092773"/>
            <a:ext cx="7640230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lnSpc>
                <a:spcPts val="2100"/>
              </a:lnSpc>
              <a:spcAft>
                <a:spcPts val="600"/>
              </a:spcAft>
              <a:defRPr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pt-BR" b="0" kern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Medidas preventivas interinstitucionais voltadas à segurança e à confiabilidade do suprimento eletroenergético</a:t>
            </a:r>
            <a:endParaRPr lang="pt-BR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49397A-2B08-F454-EE34-65662F07F098}"/>
              </a:ext>
            </a:extLst>
          </p:cNvPr>
          <p:cNvSpPr txBox="1"/>
          <p:nvPr/>
        </p:nvSpPr>
        <p:spPr>
          <a:xfrm>
            <a:off x="6096000" y="2493384"/>
            <a:ext cx="1715374" cy="783193"/>
          </a:xfrm>
          <a:prstGeom prst="roundRect">
            <a:avLst/>
          </a:prstGeom>
          <a:solidFill>
            <a:srgbClr val="157E4E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algn="just">
              <a:lnSpc>
                <a:spcPts val="2100"/>
              </a:lnSpc>
              <a:spcAft>
                <a:spcPts val="600"/>
              </a:spcAft>
              <a:defRPr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b="0" kern="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27 ações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b="0" kern="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4 Concluídas</a:t>
            </a:r>
            <a:endParaRPr lang="pt-BR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AD6D364-2DCD-A979-B58E-57E8F4893DD4}"/>
              </a:ext>
            </a:extLst>
          </p:cNvPr>
          <p:cNvSpPr/>
          <p:nvPr/>
        </p:nvSpPr>
        <p:spPr>
          <a:xfrm>
            <a:off x="721555" y="4178860"/>
            <a:ext cx="7121618" cy="1506027"/>
          </a:xfrm>
          <a:prstGeom prst="rect">
            <a:avLst/>
          </a:prstGeom>
          <a:solidFill>
            <a:srgbClr val="157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pt-BR" sz="2000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Fortalecer a segurança e a confiabilidade do fornecimento de energia elétrica no país;</a:t>
            </a:r>
          </a:p>
          <a:p>
            <a:pPr algn="just">
              <a:spcAft>
                <a:spcPts val="600"/>
              </a:spcAft>
            </a:pPr>
            <a:r>
              <a:rPr lang="pt-BR" sz="2000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Antecipar a identificação e tratamento de eventuais riscos e aprimorar a coordenação entre os órgãos.</a:t>
            </a:r>
          </a:p>
        </p:txBody>
      </p:sp>
    </p:spTree>
    <p:extLst>
      <p:ext uri="{BB962C8B-B14F-4D97-AF65-F5344CB8AC3E}">
        <p14:creationId xmlns:p14="http://schemas.microsoft.com/office/powerpoint/2010/main" val="330692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77448-1BFD-C319-36CF-E5B29096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E2B8027-CC09-9092-9C42-5F75420B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1ABA191-C9B3-EAA8-B995-F7C1A77C7027}"/>
              </a:ext>
            </a:extLst>
          </p:cNvPr>
          <p:cNvGrpSpPr/>
          <p:nvPr/>
        </p:nvGrpSpPr>
        <p:grpSpPr>
          <a:xfrm>
            <a:off x="527851" y="999360"/>
            <a:ext cx="11580412" cy="5759032"/>
            <a:chOff x="120795" y="637952"/>
            <a:chExt cx="11798332" cy="6193018"/>
          </a:xfrm>
        </p:grpSpPr>
        <p:sp>
          <p:nvSpPr>
            <p:cNvPr id="3" name="Subtítulo 2">
              <a:extLst>
                <a:ext uri="{FF2B5EF4-FFF2-40B4-BE49-F238E27FC236}">
                  <a16:creationId xmlns:a16="http://schemas.microsoft.com/office/drawing/2014/main" id="{ECCFFD01-B69E-57F9-A737-172A228D57A3}"/>
                </a:ext>
              </a:extLst>
            </p:cNvPr>
            <p:cNvSpPr txBox="1">
              <a:spLocks/>
            </p:cNvSpPr>
            <p:nvPr/>
          </p:nvSpPr>
          <p:spPr>
            <a:xfrm>
              <a:off x="5001013" y="5337742"/>
              <a:ext cx="2196600" cy="261536"/>
            </a:xfrm>
            <a:prstGeom prst="rect">
              <a:avLst/>
            </a:prstGeom>
          </p:spPr>
          <p:txBody>
            <a:bodyPr vert="horz" lIns="68582" tIns="34291" rIns="68582" bIns="34291" rtlCol="0">
              <a:noAutofit/>
            </a:bodyPr>
            <a:lstStyle>
              <a:lvl1pPr marL="0" indent="0" algn="ctr" defTabSz="1320759" rtl="0" eaLnBrk="1" latinLnBrk="0" hangingPunct="1">
                <a:lnSpc>
                  <a:spcPct val="90000"/>
                </a:lnSpc>
                <a:spcBef>
                  <a:spcPts val="1444"/>
                </a:spcBef>
                <a:buFont typeface="Arial" panose="020B0604020202020204" pitchFamily="34" charset="0"/>
                <a:buNone/>
                <a:defRPr sz="34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0380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8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2075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8113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4151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0189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27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62265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83037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Ações Concluídas</a:t>
              </a:r>
            </a:p>
          </p:txBody>
        </p:sp>
        <p:sp>
          <p:nvSpPr>
            <p:cNvPr id="4" name="Subtítulo 2">
              <a:extLst>
                <a:ext uri="{FF2B5EF4-FFF2-40B4-BE49-F238E27FC236}">
                  <a16:creationId xmlns:a16="http://schemas.microsoft.com/office/drawing/2014/main" id="{3D33A262-E86F-B214-6D0B-C5E1E06DDBD3}"/>
                </a:ext>
              </a:extLst>
            </p:cNvPr>
            <p:cNvSpPr txBox="1">
              <a:spLocks/>
            </p:cNvSpPr>
            <p:nvPr/>
          </p:nvSpPr>
          <p:spPr>
            <a:xfrm>
              <a:off x="587958" y="655286"/>
              <a:ext cx="2205037" cy="261536"/>
            </a:xfrm>
            <a:prstGeom prst="rect">
              <a:avLst/>
            </a:prstGeom>
          </p:spPr>
          <p:txBody>
            <a:bodyPr vert="horz" lIns="68582" tIns="34291" rIns="68582" bIns="34291" rtlCol="0">
              <a:noAutofit/>
            </a:bodyPr>
            <a:lstStyle>
              <a:lvl1pPr marL="0" indent="0" algn="ctr" defTabSz="1320759" rtl="0" eaLnBrk="1" latinLnBrk="0" hangingPunct="1">
                <a:lnSpc>
                  <a:spcPct val="90000"/>
                </a:lnSpc>
                <a:spcBef>
                  <a:spcPts val="1444"/>
                </a:spcBef>
                <a:buFont typeface="Arial" panose="020B0604020202020204" pitchFamily="34" charset="0"/>
                <a:buNone/>
                <a:defRPr sz="34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0380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8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2075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8113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4151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0189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27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62265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83037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1º Trimestre</a:t>
              </a:r>
            </a:p>
          </p:txBody>
        </p:sp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ACB1B356-8074-9FDE-EE9F-DF11CF57C60B}"/>
                </a:ext>
              </a:extLst>
            </p:cNvPr>
            <p:cNvSpPr txBox="1">
              <a:spLocks/>
            </p:cNvSpPr>
            <p:nvPr/>
          </p:nvSpPr>
          <p:spPr>
            <a:xfrm>
              <a:off x="3486007" y="637952"/>
              <a:ext cx="2205037" cy="261536"/>
            </a:xfrm>
            <a:prstGeom prst="rect">
              <a:avLst/>
            </a:prstGeom>
          </p:spPr>
          <p:txBody>
            <a:bodyPr vert="horz" lIns="68582" tIns="34291" rIns="68582" bIns="34291" rtlCol="0">
              <a:noAutofit/>
            </a:bodyPr>
            <a:lstStyle>
              <a:lvl1pPr marL="0" indent="0" algn="ctr" defTabSz="1320759" rtl="0" eaLnBrk="1" latinLnBrk="0" hangingPunct="1">
                <a:lnSpc>
                  <a:spcPct val="90000"/>
                </a:lnSpc>
                <a:spcBef>
                  <a:spcPts val="1444"/>
                </a:spcBef>
                <a:buFont typeface="Arial" panose="020B0604020202020204" pitchFamily="34" charset="0"/>
                <a:buNone/>
                <a:defRPr sz="34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0380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8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2075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8113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4151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0189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27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62265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83037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2º Trimestre</a:t>
              </a:r>
            </a:p>
          </p:txBody>
        </p:sp>
        <p:sp>
          <p:nvSpPr>
            <p:cNvPr id="7" name="Subtítulo 2">
              <a:extLst>
                <a:ext uri="{FF2B5EF4-FFF2-40B4-BE49-F238E27FC236}">
                  <a16:creationId xmlns:a16="http://schemas.microsoft.com/office/drawing/2014/main" id="{E183BF8F-1014-F96D-85DF-1805BC07F750}"/>
                </a:ext>
              </a:extLst>
            </p:cNvPr>
            <p:cNvSpPr txBox="1">
              <a:spLocks/>
            </p:cNvSpPr>
            <p:nvPr/>
          </p:nvSpPr>
          <p:spPr>
            <a:xfrm>
              <a:off x="6402848" y="654815"/>
              <a:ext cx="2205037" cy="261536"/>
            </a:xfrm>
            <a:prstGeom prst="rect">
              <a:avLst/>
            </a:prstGeom>
          </p:spPr>
          <p:txBody>
            <a:bodyPr vert="horz" lIns="68582" tIns="34291" rIns="68582" bIns="34291" rtlCol="0">
              <a:noAutofit/>
            </a:bodyPr>
            <a:lstStyle>
              <a:lvl1pPr marL="0" indent="0" algn="ctr" defTabSz="1320759" rtl="0" eaLnBrk="1" latinLnBrk="0" hangingPunct="1">
                <a:lnSpc>
                  <a:spcPct val="90000"/>
                </a:lnSpc>
                <a:spcBef>
                  <a:spcPts val="1444"/>
                </a:spcBef>
                <a:buFont typeface="Arial" panose="020B0604020202020204" pitchFamily="34" charset="0"/>
                <a:buNone/>
                <a:defRPr sz="34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0380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8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2075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8113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4151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0189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27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62265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83037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3º Trimestre</a:t>
              </a:r>
            </a:p>
          </p:txBody>
        </p:sp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8C223EBA-743E-FFDB-623A-26A2D5C48D8D}"/>
                </a:ext>
              </a:extLst>
            </p:cNvPr>
            <p:cNvSpPr txBox="1">
              <a:spLocks/>
            </p:cNvSpPr>
            <p:nvPr/>
          </p:nvSpPr>
          <p:spPr>
            <a:xfrm>
              <a:off x="9323798" y="645007"/>
              <a:ext cx="2205037" cy="261536"/>
            </a:xfrm>
            <a:prstGeom prst="rect">
              <a:avLst/>
            </a:prstGeom>
          </p:spPr>
          <p:txBody>
            <a:bodyPr vert="horz" lIns="68582" tIns="34291" rIns="68582" bIns="34291" rtlCol="0">
              <a:noAutofit/>
            </a:bodyPr>
            <a:lstStyle>
              <a:lvl1pPr marL="0" indent="0" algn="ctr" defTabSz="1320759" rtl="0" eaLnBrk="1" latinLnBrk="0" hangingPunct="1">
                <a:lnSpc>
                  <a:spcPct val="90000"/>
                </a:lnSpc>
                <a:spcBef>
                  <a:spcPts val="1444"/>
                </a:spcBef>
                <a:buFont typeface="Arial" panose="020B0604020202020204" pitchFamily="34" charset="0"/>
                <a:buNone/>
                <a:defRPr sz="34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0380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88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2075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98113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641519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0189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27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622658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283037" indent="0" algn="ctr" defTabSz="1320759" rtl="0" eaLnBrk="1" latinLnBrk="0" hangingPunct="1">
                <a:lnSpc>
                  <a:spcPct val="90000"/>
                </a:lnSpc>
                <a:spcBef>
                  <a:spcPts val="722"/>
                </a:spcBef>
                <a:buFont typeface="Arial" panose="020B0604020202020204" pitchFamily="34" charset="0"/>
                <a:buNone/>
                <a:defRPr sz="231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4º Trimestre</a:t>
              </a: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B7446828-335B-A42A-C35D-9500C4BE8682}"/>
                </a:ext>
              </a:extLst>
            </p:cNvPr>
            <p:cNvGrpSpPr/>
            <p:nvPr/>
          </p:nvGrpSpPr>
          <p:grpSpPr>
            <a:xfrm>
              <a:off x="250503" y="903190"/>
              <a:ext cx="11594784" cy="108000"/>
              <a:chOff x="1711971" y="1478648"/>
              <a:chExt cx="8845766" cy="108000"/>
            </a:xfrm>
          </p:grpSpPr>
          <p:cxnSp>
            <p:nvCxnSpPr>
              <p:cNvPr id="104" name="Conector reto 103">
                <a:extLst>
                  <a:ext uri="{FF2B5EF4-FFF2-40B4-BE49-F238E27FC236}">
                    <a16:creationId xmlns:a16="http://schemas.microsoft.com/office/drawing/2014/main" id="{124FB526-F2D2-8455-E9B1-B5A8EE3BA9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5608" y="1486585"/>
                <a:ext cx="884212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Conector reto 104">
                <a:extLst>
                  <a:ext uri="{FF2B5EF4-FFF2-40B4-BE49-F238E27FC236}">
                    <a16:creationId xmlns:a16="http://schemas.microsoft.com/office/drawing/2014/main" id="{24001A58-A0DD-9F48-B2ED-AFBD6CA5B05C}"/>
                  </a:ext>
                </a:extLst>
              </p:cNvPr>
              <p:cNvCxnSpPr/>
              <p:nvPr/>
            </p:nvCxnSpPr>
            <p:spPr>
              <a:xfrm>
                <a:off x="1711971" y="1478648"/>
                <a:ext cx="0" cy="108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Conector reto 105">
                <a:extLst>
                  <a:ext uri="{FF2B5EF4-FFF2-40B4-BE49-F238E27FC236}">
                    <a16:creationId xmlns:a16="http://schemas.microsoft.com/office/drawing/2014/main" id="{E5D41369-F2F4-4CF9-382B-BE178C8236D2}"/>
                  </a:ext>
                </a:extLst>
              </p:cNvPr>
              <p:cNvCxnSpPr/>
              <p:nvPr/>
            </p:nvCxnSpPr>
            <p:spPr>
              <a:xfrm>
                <a:off x="10557737" y="1478648"/>
                <a:ext cx="0" cy="108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Conector reto 106">
                <a:extLst>
                  <a:ext uri="{FF2B5EF4-FFF2-40B4-BE49-F238E27FC236}">
                    <a16:creationId xmlns:a16="http://schemas.microsoft.com/office/drawing/2014/main" id="{14FFE1CA-0808-2E9C-04D2-D59CB0D20F9A}"/>
                  </a:ext>
                </a:extLst>
              </p:cNvPr>
              <p:cNvCxnSpPr/>
              <p:nvPr/>
            </p:nvCxnSpPr>
            <p:spPr>
              <a:xfrm>
                <a:off x="3912935" y="1478648"/>
                <a:ext cx="0" cy="108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Conector reto 107">
                <a:extLst>
                  <a:ext uri="{FF2B5EF4-FFF2-40B4-BE49-F238E27FC236}">
                    <a16:creationId xmlns:a16="http://schemas.microsoft.com/office/drawing/2014/main" id="{8EDFD4B3-DC27-D0A4-0AA1-BD87380B1BA9}"/>
                  </a:ext>
                </a:extLst>
              </p:cNvPr>
              <p:cNvCxnSpPr/>
              <p:nvPr/>
            </p:nvCxnSpPr>
            <p:spPr>
              <a:xfrm>
                <a:off x="6138095" y="1478648"/>
                <a:ext cx="0" cy="108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Conector reto 108">
                <a:extLst>
                  <a:ext uri="{FF2B5EF4-FFF2-40B4-BE49-F238E27FC236}">
                    <a16:creationId xmlns:a16="http://schemas.microsoft.com/office/drawing/2014/main" id="{91613B17-FE56-2DDF-A6E8-2CC4E21C81F2}"/>
                  </a:ext>
                </a:extLst>
              </p:cNvPr>
              <p:cNvCxnSpPr/>
              <p:nvPr/>
            </p:nvCxnSpPr>
            <p:spPr>
              <a:xfrm>
                <a:off x="8351453" y="1478648"/>
                <a:ext cx="0" cy="108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235549-36F7-4D2C-CCF5-20F7CE01A31E}"/>
                </a:ext>
              </a:extLst>
            </p:cNvPr>
            <p:cNvGrpSpPr/>
            <p:nvPr/>
          </p:nvGrpSpPr>
          <p:grpSpPr>
            <a:xfrm>
              <a:off x="120795" y="4487579"/>
              <a:ext cx="3365212" cy="641010"/>
              <a:chOff x="5159375" y="6015036"/>
              <a:chExt cx="2462982" cy="641010"/>
            </a:xfrm>
          </p:grpSpPr>
          <p:sp>
            <p:nvSpPr>
              <p:cNvPr id="98" name="Retângulo 97">
                <a:extLst>
                  <a:ext uri="{FF2B5EF4-FFF2-40B4-BE49-F238E27FC236}">
                    <a16:creationId xmlns:a16="http://schemas.microsoft.com/office/drawing/2014/main" id="{115DA083-5B48-197E-A3BE-7E29F8702F5A}"/>
                  </a:ext>
                </a:extLst>
              </p:cNvPr>
              <p:cNvSpPr/>
              <p:nvPr/>
            </p:nvSpPr>
            <p:spPr>
              <a:xfrm>
                <a:off x="5159375" y="6080125"/>
                <a:ext cx="144000" cy="142875"/>
              </a:xfrm>
              <a:prstGeom prst="rect">
                <a:avLst/>
              </a:prstGeom>
              <a:solidFill>
                <a:srgbClr val="2F6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8050F12D-24DB-19AA-D2BA-0BEBB87E3531}"/>
                  </a:ext>
                </a:extLst>
              </p:cNvPr>
              <p:cNvSpPr/>
              <p:nvPr/>
            </p:nvSpPr>
            <p:spPr>
              <a:xfrm>
                <a:off x="5159375" y="6258341"/>
                <a:ext cx="144000" cy="142875"/>
              </a:xfrm>
              <a:prstGeom prst="rect">
                <a:avLst/>
              </a:prstGeom>
              <a:solidFill>
                <a:srgbClr val="199A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83C8220-B32D-1B7C-681B-598F90FCBD5A}"/>
                  </a:ext>
                </a:extLst>
              </p:cNvPr>
              <p:cNvSpPr/>
              <p:nvPr/>
            </p:nvSpPr>
            <p:spPr>
              <a:xfrm>
                <a:off x="5159375" y="6448085"/>
                <a:ext cx="144000" cy="142875"/>
              </a:xfrm>
              <a:prstGeom prst="rect">
                <a:avLst/>
              </a:prstGeom>
              <a:solidFill>
                <a:srgbClr val="0A82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1" name="CaixaDeTexto 100">
                <a:extLst>
                  <a:ext uri="{FF2B5EF4-FFF2-40B4-BE49-F238E27FC236}">
                    <a16:creationId xmlns:a16="http://schemas.microsoft.com/office/drawing/2014/main" id="{BB199106-6EF6-CD91-690C-2E51584D393A}"/>
                  </a:ext>
                </a:extLst>
              </p:cNvPr>
              <p:cNvSpPr txBox="1"/>
              <p:nvPr/>
            </p:nvSpPr>
            <p:spPr>
              <a:xfrm>
                <a:off x="5303830" y="6015036"/>
                <a:ext cx="2072639" cy="2730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Atendimento à Ponta/Rampa da Carga</a:t>
                </a:r>
              </a:p>
            </p:txBody>
          </p:sp>
          <p:sp>
            <p:nvSpPr>
              <p:cNvPr id="102" name="CaixaDeTexto 101">
                <a:extLst>
                  <a:ext uri="{FF2B5EF4-FFF2-40B4-BE49-F238E27FC236}">
                    <a16:creationId xmlns:a16="http://schemas.microsoft.com/office/drawing/2014/main" id="{F50CAEC0-475E-6A93-EE3F-84439D149927}"/>
                  </a:ext>
                </a:extLst>
              </p:cNvPr>
              <p:cNvSpPr txBox="1"/>
              <p:nvPr/>
            </p:nvSpPr>
            <p:spPr>
              <a:xfrm>
                <a:off x="5303830" y="6197692"/>
                <a:ext cx="2072639" cy="2730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Atendimento à Carga Mínima</a:t>
                </a:r>
              </a:p>
            </p:txBody>
          </p:sp>
          <p:sp>
            <p:nvSpPr>
              <p:cNvPr id="103" name="CaixaDeTexto 102">
                <a:extLst>
                  <a:ext uri="{FF2B5EF4-FFF2-40B4-BE49-F238E27FC236}">
                    <a16:creationId xmlns:a16="http://schemas.microsoft.com/office/drawing/2014/main" id="{BD54BC79-6E03-0549-8DBD-578838CC28B6}"/>
                  </a:ext>
                </a:extLst>
              </p:cNvPr>
              <p:cNvSpPr txBox="1"/>
              <p:nvPr/>
            </p:nvSpPr>
            <p:spPr>
              <a:xfrm>
                <a:off x="5303830" y="6382996"/>
                <a:ext cx="2318527" cy="2730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Segurança e Confiabilidade Eletroenergética</a:t>
                </a:r>
              </a:p>
            </p:txBody>
          </p:sp>
        </p:grp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AE56A85-C412-35B9-C2FD-E0C4B5183344}"/>
                </a:ext>
              </a:extLst>
            </p:cNvPr>
            <p:cNvSpPr txBox="1"/>
            <p:nvPr/>
          </p:nvSpPr>
          <p:spPr>
            <a:xfrm>
              <a:off x="120795" y="5164173"/>
              <a:ext cx="2825130" cy="44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*O trimestre indicado refere-se ao prazo de conclusão previsto para cada ação</a:t>
              </a:r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0B79025-276F-334E-690F-A6A0775E4E2E}"/>
                </a:ext>
              </a:extLst>
            </p:cNvPr>
            <p:cNvGrpSpPr/>
            <p:nvPr/>
          </p:nvGrpSpPr>
          <p:grpSpPr>
            <a:xfrm>
              <a:off x="283365" y="990519"/>
              <a:ext cx="2808000" cy="3102081"/>
              <a:chOff x="283365" y="990716"/>
              <a:chExt cx="2808000" cy="3102081"/>
            </a:xfrm>
          </p:grpSpPr>
          <p:grpSp>
            <p:nvGrpSpPr>
              <p:cNvPr id="82" name="Agrupar 81">
                <a:extLst>
                  <a:ext uri="{FF2B5EF4-FFF2-40B4-BE49-F238E27FC236}">
                    <a16:creationId xmlns:a16="http://schemas.microsoft.com/office/drawing/2014/main" id="{CAB1A100-2EC5-093A-F030-2E5CBEA42647}"/>
                  </a:ext>
                </a:extLst>
              </p:cNvPr>
              <p:cNvGrpSpPr/>
              <p:nvPr/>
            </p:nvGrpSpPr>
            <p:grpSpPr>
              <a:xfrm>
                <a:off x="283365" y="990716"/>
                <a:ext cx="2808000" cy="2480852"/>
                <a:chOff x="299727" y="990716"/>
                <a:chExt cx="2808000" cy="2480852"/>
              </a:xfrm>
            </p:grpSpPr>
            <p:grpSp>
              <p:nvGrpSpPr>
                <p:cNvPr id="86" name="Agrupar 85">
                  <a:extLst>
                    <a:ext uri="{FF2B5EF4-FFF2-40B4-BE49-F238E27FC236}">
                      <a16:creationId xmlns:a16="http://schemas.microsoft.com/office/drawing/2014/main" id="{43951C92-D348-9A1D-1F11-46FF0CC4A337}"/>
                    </a:ext>
                  </a:extLst>
                </p:cNvPr>
                <p:cNvGrpSpPr/>
                <p:nvPr/>
              </p:nvGrpSpPr>
              <p:grpSpPr>
                <a:xfrm>
                  <a:off x="299727" y="990716"/>
                  <a:ext cx="2808000" cy="620568"/>
                  <a:chOff x="356218" y="1022960"/>
                  <a:chExt cx="2808000" cy="620568"/>
                </a:xfrm>
              </p:grpSpPr>
              <p:sp>
                <p:nvSpPr>
                  <p:cNvPr id="96" name="Retângulo Arredondado 26">
                    <a:extLst>
                      <a:ext uri="{FF2B5EF4-FFF2-40B4-BE49-F238E27FC236}">
                        <a16:creationId xmlns:a16="http://schemas.microsoft.com/office/drawing/2014/main" id="{6EE6211B-4696-C4CC-807D-60814954EBAE}"/>
                      </a:ext>
                    </a:extLst>
                  </p:cNvPr>
                  <p:cNvSpPr/>
                  <p:nvPr/>
                </p:nvSpPr>
                <p:spPr>
                  <a:xfrm>
                    <a:off x="356218" y="1031210"/>
                    <a:ext cx="2808000" cy="612000"/>
                  </a:xfrm>
                  <a:prstGeom prst="roundRect">
                    <a:avLst>
                      <a:gd name="adj" fmla="val 12298"/>
                    </a:avLst>
                  </a:prstGeom>
                  <a:solidFill>
                    <a:srgbClr val="2F679B"/>
                  </a:solidFill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  <a:sym typeface="Arial"/>
                      </a:rPr>
                      <a:t> </a:t>
                    </a:r>
                  </a:p>
                </p:txBody>
              </p:sp>
              <p:sp>
                <p:nvSpPr>
                  <p:cNvPr id="97" name="CaixaDeTexto 96">
                    <a:extLst>
                      <a:ext uri="{FF2B5EF4-FFF2-40B4-BE49-F238E27FC236}">
                        <a16:creationId xmlns:a16="http://schemas.microsoft.com/office/drawing/2014/main" id="{1CC0E4F9-1426-92FE-E6DE-E49DD6538A82}"/>
                      </a:ext>
                    </a:extLst>
                  </p:cNvPr>
                  <p:cNvSpPr txBox="1"/>
                  <p:nvPr/>
                </p:nvSpPr>
                <p:spPr>
                  <a:xfrm>
                    <a:off x="435632" y="1022960"/>
                    <a:ext cx="2639399" cy="62056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Arial"/>
                        <a:sym typeface="Arial"/>
                      </a:rPr>
                      <a:t>Realizar Leilões de Reserva de Capacidade (LRCAP 2026) - Usinas existentes e novas</a:t>
                    </a:r>
                    <a:endParaRPr kumimoji="0" lang="pt-BR" sz="105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7" name="Agrupar 86">
                  <a:extLst>
                    <a:ext uri="{FF2B5EF4-FFF2-40B4-BE49-F238E27FC236}">
                      <a16:creationId xmlns:a16="http://schemas.microsoft.com/office/drawing/2014/main" id="{4BCF0DC0-5A50-6A91-FE30-7FF47ABC338B}"/>
                    </a:ext>
                  </a:extLst>
                </p:cNvPr>
                <p:cNvGrpSpPr/>
                <p:nvPr/>
              </p:nvGrpSpPr>
              <p:grpSpPr>
                <a:xfrm>
                  <a:off x="299727" y="2236512"/>
                  <a:ext cx="2808000" cy="612000"/>
                  <a:chOff x="356218" y="2280760"/>
                  <a:chExt cx="2808000" cy="612000"/>
                </a:xfrm>
              </p:grpSpPr>
              <p:sp>
                <p:nvSpPr>
                  <p:cNvPr id="94" name="Retângulo Arredondado 23">
                    <a:extLst>
                      <a:ext uri="{FF2B5EF4-FFF2-40B4-BE49-F238E27FC236}">
                        <a16:creationId xmlns:a16="http://schemas.microsoft.com/office/drawing/2014/main" id="{1FBABC88-B71F-2146-68FB-80A5E9242CA3}"/>
                      </a:ext>
                    </a:extLst>
                  </p:cNvPr>
                  <p:cNvSpPr/>
                  <p:nvPr/>
                </p:nvSpPr>
                <p:spPr>
                  <a:xfrm>
                    <a:off x="356218" y="2280760"/>
                    <a:ext cx="2808000" cy="612000"/>
                  </a:xfrm>
                  <a:prstGeom prst="roundRect">
                    <a:avLst>
                      <a:gd name="adj" fmla="val 12298"/>
                    </a:avLst>
                  </a:prstGeom>
                  <a:solidFill>
                    <a:srgbClr val="199A9A"/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  <a:sym typeface="Arial"/>
                      </a:rPr>
                      <a:t> </a:t>
                    </a:r>
                  </a:p>
                </p:txBody>
              </p:sp>
              <p:sp>
                <p:nvSpPr>
                  <p:cNvPr id="95" name="CaixaDeTexto 94">
                    <a:extLst>
                      <a:ext uri="{FF2B5EF4-FFF2-40B4-BE49-F238E27FC236}">
                        <a16:creationId xmlns:a16="http://schemas.microsoft.com/office/drawing/2014/main" id="{21E2886F-3EE6-BC82-49C9-6838AFE50992}"/>
                      </a:ext>
                    </a:extLst>
                  </p:cNvPr>
                  <p:cNvSpPr txBox="1"/>
                  <p:nvPr/>
                </p:nvSpPr>
                <p:spPr>
                  <a:xfrm>
                    <a:off x="364042" y="2363785"/>
                    <a:ext cx="2782579" cy="44680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Arial"/>
                        <a:sym typeface="Arial"/>
                      </a:rPr>
                      <a:t>Definir diretrizes para exportação de excedentes energéticos</a:t>
                    </a:r>
                    <a:endParaRPr kumimoji="0" lang="pt-BR" sz="105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8" name="Agrupar 87">
                  <a:extLst>
                    <a:ext uri="{FF2B5EF4-FFF2-40B4-BE49-F238E27FC236}">
                      <a16:creationId xmlns:a16="http://schemas.microsoft.com/office/drawing/2014/main" id="{522C127A-F920-FACA-8D9D-2573251843CC}"/>
                    </a:ext>
                  </a:extLst>
                </p:cNvPr>
                <p:cNvGrpSpPr/>
                <p:nvPr/>
              </p:nvGrpSpPr>
              <p:grpSpPr>
                <a:xfrm>
                  <a:off x="299727" y="2851000"/>
                  <a:ext cx="2808000" cy="620568"/>
                  <a:chOff x="355920" y="2904346"/>
                  <a:chExt cx="2808000" cy="620568"/>
                </a:xfrm>
              </p:grpSpPr>
              <p:sp>
                <p:nvSpPr>
                  <p:cNvPr id="92" name="Retângulo Arredondado 21">
                    <a:extLst>
                      <a:ext uri="{FF2B5EF4-FFF2-40B4-BE49-F238E27FC236}">
                        <a16:creationId xmlns:a16="http://schemas.microsoft.com/office/drawing/2014/main" id="{2082A858-E081-BC61-60B8-58B723213FBE}"/>
                      </a:ext>
                    </a:extLst>
                  </p:cNvPr>
                  <p:cNvSpPr/>
                  <p:nvPr/>
                </p:nvSpPr>
                <p:spPr>
                  <a:xfrm>
                    <a:off x="355920" y="2908630"/>
                    <a:ext cx="2808000" cy="612000"/>
                  </a:xfrm>
                  <a:prstGeom prst="roundRect">
                    <a:avLst>
                      <a:gd name="adj" fmla="val 12298"/>
                    </a:avLst>
                  </a:prstGeom>
                  <a:solidFill>
                    <a:srgbClr val="0A8236"/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  <a:sym typeface="Arial"/>
                      </a:rPr>
                      <a:t> </a:t>
                    </a:r>
                  </a:p>
                </p:txBody>
              </p:sp>
              <p:sp>
                <p:nvSpPr>
                  <p:cNvPr id="93" name="CaixaDeTexto 92">
                    <a:extLst>
                      <a:ext uri="{FF2B5EF4-FFF2-40B4-BE49-F238E27FC236}">
                        <a16:creationId xmlns:a16="http://schemas.microsoft.com/office/drawing/2014/main" id="{BB580E8F-71CC-F28E-85B5-0E903CFB830E}"/>
                      </a:ext>
                    </a:extLst>
                  </p:cNvPr>
                  <p:cNvSpPr txBox="1"/>
                  <p:nvPr/>
                </p:nvSpPr>
                <p:spPr>
                  <a:xfrm>
                    <a:off x="360211" y="2904346"/>
                    <a:ext cx="2799418" cy="62056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Arial"/>
                        <a:sym typeface="Arial"/>
                      </a:rPr>
                      <a:t>Elaborar Plano de Ação para tratar das reduções de vazão mínima na bacia do Paraná</a:t>
                    </a:r>
                    <a:endParaRPr kumimoji="0" lang="pt-BR" sz="105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9" name="Agrupar 88">
                  <a:extLst>
                    <a:ext uri="{FF2B5EF4-FFF2-40B4-BE49-F238E27FC236}">
                      <a16:creationId xmlns:a16="http://schemas.microsoft.com/office/drawing/2014/main" id="{5E72CE18-B79A-F5A2-AA1C-B4BC4135CA09}"/>
                    </a:ext>
                  </a:extLst>
                </p:cNvPr>
                <p:cNvGrpSpPr/>
                <p:nvPr/>
              </p:nvGrpSpPr>
              <p:grpSpPr>
                <a:xfrm>
                  <a:off x="299727" y="1617739"/>
                  <a:ext cx="2808000" cy="612000"/>
                  <a:chOff x="356218" y="1655985"/>
                  <a:chExt cx="2808000" cy="612000"/>
                </a:xfrm>
              </p:grpSpPr>
              <p:sp>
                <p:nvSpPr>
                  <p:cNvPr id="90" name="Retângulo Arredondado 10">
                    <a:extLst>
                      <a:ext uri="{FF2B5EF4-FFF2-40B4-BE49-F238E27FC236}">
                        <a16:creationId xmlns:a16="http://schemas.microsoft.com/office/drawing/2014/main" id="{8AFA099A-D695-45B2-17D1-9EB4D0D7C65F}"/>
                      </a:ext>
                    </a:extLst>
                  </p:cNvPr>
                  <p:cNvSpPr/>
                  <p:nvPr/>
                </p:nvSpPr>
                <p:spPr>
                  <a:xfrm>
                    <a:off x="356218" y="1655985"/>
                    <a:ext cx="2808000" cy="612000"/>
                  </a:xfrm>
                  <a:prstGeom prst="roundRect">
                    <a:avLst>
                      <a:gd name="adj" fmla="val 12298"/>
                    </a:avLst>
                  </a:prstGeom>
                  <a:solidFill>
                    <a:srgbClr val="2F679B"/>
                  </a:solidFill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highlight>
                        <a:srgbClr val="FFFF00"/>
                      </a:highlight>
                      <a:uLnTx/>
                      <a:uFillTx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1" name="CaixaDeTexto 90">
                    <a:extLst>
                      <a:ext uri="{FF2B5EF4-FFF2-40B4-BE49-F238E27FC236}">
                        <a16:creationId xmlns:a16="http://schemas.microsoft.com/office/drawing/2014/main" id="{7DFD1B71-58C9-A0AC-DB3A-B1DC01447180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37" y="1721722"/>
                    <a:ext cx="2792989" cy="44680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Arial"/>
                        <a:sym typeface="Arial"/>
                      </a:rPr>
                      <a:t> Definir diretrizes para antecipação de empreendimentos do LRCAP/LRCE</a:t>
                    </a:r>
                    <a:endParaRPr kumimoji="0" lang="pt-BR" sz="105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3" name="Agrupar 82">
                <a:extLst>
                  <a:ext uri="{FF2B5EF4-FFF2-40B4-BE49-F238E27FC236}">
                    <a16:creationId xmlns:a16="http://schemas.microsoft.com/office/drawing/2014/main" id="{47321C22-F1DC-CA4A-C723-4A29E2177B08}"/>
                  </a:ext>
                </a:extLst>
              </p:cNvPr>
              <p:cNvGrpSpPr/>
              <p:nvPr/>
            </p:nvGrpSpPr>
            <p:grpSpPr>
              <a:xfrm>
                <a:off x="283365" y="3480797"/>
                <a:ext cx="2808000" cy="612000"/>
                <a:chOff x="351902" y="3530310"/>
                <a:chExt cx="2808000" cy="612000"/>
              </a:xfrm>
            </p:grpSpPr>
            <p:sp>
              <p:nvSpPr>
                <p:cNvPr id="84" name="Retângulo Arredondado 30">
                  <a:extLst>
                    <a:ext uri="{FF2B5EF4-FFF2-40B4-BE49-F238E27FC236}">
                      <a16:creationId xmlns:a16="http://schemas.microsoft.com/office/drawing/2014/main" id="{FD90F633-E636-EF30-E6E1-6AC5917450AD}"/>
                    </a:ext>
                  </a:extLst>
                </p:cNvPr>
                <p:cNvSpPr/>
                <p:nvPr/>
              </p:nvSpPr>
              <p:spPr>
                <a:xfrm>
                  <a:off x="351902" y="3530310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85" name="CaixaDeTexto 84">
                  <a:extLst>
                    <a:ext uri="{FF2B5EF4-FFF2-40B4-BE49-F238E27FC236}">
                      <a16:creationId xmlns:a16="http://schemas.microsoft.com/office/drawing/2014/main" id="{DDB34A78-11ED-94B1-349D-D4FD61D95872}"/>
                    </a:ext>
                  </a:extLst>
                </p:cNvPr>
                <p:cNvSpPr txBox="1"/>
                <p:nvPr/>
              </p:nvSpPr>
              <p:spPr>
                <a:xfrm>
                  <a:off x="356193" y="3612906"/>
                  <a:ext cx="2799418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Manter hidrograma vigente da UHE Belo Monte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270D1D60-583E-7C7B-4D3F-7BDF4F13A643}"/>
                </a:ext>
              </a:extLst>
            </p:cNvPr>
            <p:cNvGrpSpPr/>
            <p:nvPr/>
          </p:nvGrpSpPr>
          <p:grpSpPr>
            <a:xfrm>
              <a:off x="3190581" y="998769"/>
              <a:ext cx="2808000" cy="4330149"/>
              <a:chOff x="3232009" y="998769"/>
              <a:chExt cx="2808000" cy="4330149"/>
            </a:xfrm>
          </p:grpSpPr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1F07DB99-B36C-B60C-B8CD-036505C716FB}"/>
                  </a:ext>
                </a:extLst>
              </p:cNvPr>
              <p:cNvGrpSpPr/>
              <p:nvPr/>
            </p:nvGrpSpPr>
            <p:grpSpPr>
              <a:xfrm>
                <a:off x="3232009" y="998769"/>
                <a:ext cx="2808000" cy="612000"/>
                <a:chOff x="3201643" y="1024791"/>
                <a:chExt cx="2808000" cy="612000"/>
              </a:xfrm>
            </p:grpSpPr>
            <p:sp>
              <p:nvSpPr>
                <p:cNvPr id="80" name="Retângulo Arredondado 26">
                  <a:extLst>
                    <a:ext uri="{FF2B5EF4-FFF2-40B4-BE49-F238E27FC236}">
                      <a16:creationId xmlns:a16="http://schemas.microsoft.com/office/drawing/2014/main" id="{34D1E684-6D16-8002-50E6-D1E2AA0D4558}"/>
                    </a:ext>
                  </a:extLst>
                </p:cNvPr>
                <p:cNvSpPr/>
                <p:nvPr/>
              </p:nvSpPr>
              <p:spPr>
                <a:xfrm>
                  <a:off x="3201643" y="1024791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2F679B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81" name="CaixaDeTexto 80">
                  <a:extLst>
                    <a:ext uri="{FF2B5EF4-FFF2-40B4-BE49-F238E27FC236}">
                      <a16:creationId xmlns:a16="http://schemas.microsoft.com/office/drawing/2014/main" id="{FE25F050-B4BD-B234-7E05-FB1BDA3AA43E}"/>
                    </a:ext>
                  </a:extLst>
                </p:cNvPr>
                <p:cNvSpPr txBox="1"/>
                <p:nvPr/>
              </p:nvSpPr>
              <p:spPr>
                <a:xfrm>
                  <a:off x="3285944" y="1107387"/>
                  <a:ext cx="2639399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Realizar Leilões de Reserva de Capacidade (LRCAP 2026) - Baterias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" name="Agrupar 61">
                <a:extLst>
                  <a:ext uri="{FF2B5EF4-FFF2-40B4-BE49-F238E27FC236}">
                    <a16:creationId xmlns:a16="http://schemas.microsoft.com/office/drawing/2014/main" id="{7AFE41E9-8D67-7744-FC52-934FC0CC3DAB}"/>
                  </a:ext>
                </a:extLst>
              </p:cNvPr>
              <p:cNvGrpSpPr/>
              <p:nvPr/>
            </p:nvGrpSpPr>
            <p:grpSpPr>
              <a:xfrm>
                <a:off x="3232009" y="2236724"/>
                <a:ext cx="2808000" cy="612000"/>
                <a:chOff x="3239334" y="2282881"/>
                <a:chExt cx="2808000" cy="612000"/>
              </a:xfrm>
            </p:grpSpPr>
            <p:sp>
              <p:nvSpPr>
                <p:cNvPr id="78" name="Retângulo Arredondado 23">
                  <a:extLst>
                    <a:ext uri="{FF2B5EF4-FFF2-40B4-BE49-F238E27FC236}">
                      <a16:creationId xmlns:a16="http://schemas.microsoft.com/office/drawing/2014/main" id="{12D6838E-76FC-1FF5-75C4-5419E835D167}"/>
                    </a:ext>
                  </a:extLst>
                </p:cNvPr>
                <p:cNvSpPr/>
                <p:nvPr/>
              </p:nvSpPr>
              <p:spPr>
                <a:xfrm>
                  <a:off x="3239334" y="2282881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2F679B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79" name="CaixaDeTexto 78">
                  <a:extLst>
                    <a:ext uri="{FF2B5EF4-FFF2-40B4-BE49-F238E27FC236}">
                      <a16:creationId xmlns:a16="http://schemas.microsoft.com/office/drawing/2014/main" id="{DF238013-82A5-B21C-38E8-36A089A6E56A}"/>
                    </a:ext>
                  </a:extLst>
                </p:cNvPr>
                <p:cNvSpPr txBox="1"/>
                <p:nvPr/>
              </p:nvSpPr>
              <p:spPr>
                <a:xfrm>
                  <a:off x="3272359" y="2348311"/>
                  <a:ext cx="2758580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Avaliar implantação do Horário de Verão em 2026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" name="Agrupar 62">
                <a:extLst>
                  <a:ext uri="{FF2B5EF4-FFF2-40B4-BE49-F238E27FC236}">
                    <a16:creationId xmlns:a16="http://schemas.microsoft.com/office/drawing/2014/main" id="{AADDB19A-077F-19CA-595D-9927A7AE8B07}"/>
                  </a:ext>
                </a:extLst>
              </p:cNvPr>
              <p:cNvGrpSpPr/>
              <p:nvPr/>
            </p:nvGrpSpPr>
            <p:grpSpPr>
              <a:xfrm>
                <a:off x="3232009" y="2855702"/>
                <a:ext cx="2808000" cy="612000"/>
                <a:chOff x="3229529" y="2919533"/>
                <a:chExt cx="2808000" cy="612000"/>
              </a:xfrm>
            </p:grpSpPr>
            <p:sp>
              <p:nvSpPr>
                <p:cNvPr id="76" name="Retângulo Arredondado 21">
                  <a:extLst>
                    <a:ext uri="{FF2B5EF4-FFF2-40B4-BE49-F238E27FC236}">
                      <a16:creationId xmlns:a16="http://schemas.microsoft.com/office/drawing/2014/main" id="{21C19D7A-1FBF-CF31-74C6-D29A27149404}"/>
                    </a:ext>
                  </a:extLst>
                </p:cNvPr>
                <p:cNvSpPr/>
                <p:nvPr/>
              </p:nvSpPr>
              <p:spPr>
                <a:xfrm>
                  <a:off x="3229529" y="2919533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77" name="CaixaDeTexto 76">
                  <a:extLst>
                    <a:ext uri="{FF2B5EF4-FFF2-40B4-BE49-F238E27FC236}">
                      <a16:creationId xmlns:a16="http://schemas.microsoft.com/office/drawing/2014/main" id="{0E80873E-2F8E-3ECF-78D3-5321200D861F}"/>
                    </a:ext>
                  </a:extLst>
                </p:cNvPr>
                <p:cNvSpPr txBox="1"/>
                <p:nvPr/>
              </p:nvSpPr>
              <p:spPr>
                <a:xfrm>
                  <a:off x="3331950" y="2984962"/>
                  <a:ext cx="2639399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Prorrogar regra que aumenta a disponibilidade das UTEs Merchants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" name="Agrupar 63">
                <a:extLst>
                  <a:ext uri="{FF2B5EF4-FFF2-40B4-BE49-F238E27FC236}">
                    <a16:creationId xmlns:a16="http://schemas.microsoft.com/office/drawing/2014/main" id="{00D3C1F4-BA36-D1E2-F686-79AE90943DF6}"/>
                  </a:ext>
                </a:extLst>
              </p:cNvPr>
              <p:cNvGrpSpPr/>
              <p:nvPr/>
            </p:nvGrpSpPr>
            <p:grpSpPr>
              <a:xfrm>
                <a:off x="3232009" y="1617746"/>
                <a:ext cx="2808000" cy="612000"/>
                <a:chOff x="3247649" y="1643057"/>
                <a:chExt cx="2808000" cy="612000"/>
              </a:xfrm>
            </p:grpSpPr>
            <p:sp>
              <p:nvSpPr>
                <p:cNvPr id="74" name="Retângulo Arredondado 10">
                  <a:extLst>
                    <a:ext uri="{FF2B5EF4-FFF2-40B4-BE49-F238E27FC236}">
                      <a16:creationId xmlns:a16="http://schemas.microsoft.com/office/drawing/2014/main" id="{4F29FF92-6E11-4273-9000-30CFC41DA506}"/>
                    </a:ext>
                  </a:extLst>
                </p:cNvPr>
                <p:cNvSpPr/>
                <p:nvPr/>
              </p:nvSpPr>
              <p:spPr>
                <a:xfrm>
                  <a:off x="3247649" y="1643057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2F679B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5" name="CaixaDeTexto 74">
                  <a:extLst>
                    <a:ext uri="{FF2B5EF4-FFF2-40B4-BE49-F238E27FC236}">
                      <a16:creationId xmlns:a16="http://schemas.microsoft.com/office/drawing/2014/main" id="{DC9CC825-17B0-31E4-EB75-2231AA90CF9B}"/>
                    </a:ext>
                  </a:extLst>
                </p:cNvPr>
                <p:cNvSpPr txBox="1"/>
                <p:nvPr/>
              </p:nvSpPr>
              <p:spPr>
                <a:xfrm>
                  <a:off x="3331950" y="1725652"/>
                  <a:ext cx="2639399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Prorrogar regra que permite oferta flexível de UTEs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5" name="Agrupar 64">
                <a:extLst>
                  <a:ext uri="{FF2B5EF4-FFF2-40B4-BE49-F238E27FC236}">
                    <a16:creationId xmlns:a16="http://schemas.microsoft.com/office/drawing/2014/main" id="{2DEB913C-C876-6606-3C96-53B439B30A90}"/>
                  </a:ext>
                </a:extLst>
              </p:cNvPr>
              <p:cNvGrpSpPr/>
              <p:nvPr/>
            </p:nvGrpSpPr>
            <p:grpSpPr>
              <a:xfrm>
                <a:off x="3232009" y="3474680"/>
                <a:ext cx="2808000" cy="612000"/>
                <a:chOff x="3247649" y="3556445"/>
                <a:chExt cx="2808000" cy="612000"/>
              </a:xfrm>
            </p:grpSpPr>
            <p:sp>
              <p:nvSpPr>
                <p:cNvPr id="72" name="Retângulo Arredondado 30">
                  <a:extLst>
                    <a:ext uri="{FF2B5EF4-FFF2-40B4-BE49-F238E27FC236}">
                      <a16:creationId xmlns:a16="http://schemas.microsoft.com/office/drawing/2014/main" id="{82224F08-C1AF-D91C-66CD-D6C11C2253BF}"/>
                    </a:ext>
                  </a:extLst>
                </p:cNvPr>
                <p:cNvSpPr/>
                <p:nvPr/>
              </p:nvSpPr>
              <p:spPr>
                <a:xfrm>
                  <a:off x="3247649" y="3556445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73" name="CaixaDeTexto 72">
                  <a:extLst>
                    <a:ext uri="{FF2B5EF4-FFF2-40B4-BE49-F238E27FC236}">
                      <a16:creationId xmlns:a16="http://schemas.microsoft.com/office/drawing/2014/main" id="{28B9ED05-F8E0-7982-A57B-BB7C23E9371B}"/>
                    </a:ext>
                  </a:extLst>
                </p:cNvPr>
                <p:cNvSpPr txBox="1"/>
                <p:nvPr/>
              </p:nvSpPr>
              <p:spPr>
                <a:xfrm>
                  <a:off x="3331950" y="3639041"/>
                  <a:ext cx="2639399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Antecipar obras de derrocamento do Canal de Nova Avanhandava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" name="Agrupar 65">
                <a:extLst>
                  <a:ext uri="{FF2B5EF4-FFF2-40B4-BE49-F238E27FC236}">
                    <a16:creationId xmlns:a16="http://schemas.microsoft.com/office/drawing/2014/main" id="{110CEC62-D5BC-85F6-9EDA-4F88A5E4F2C5}"/>
                  </a:ext>
                </a:extLst>
              </p:cNvPr>
              <p:cNvGrpSpPr/>
              <p:nvPr/>
            </p:nvGrpSpPr>
            <p:grpSpPr>
              <a:xfrm>
                <a:off x="3232009" y="4089373"/>
                <a:ext cx="2808000" cy="620568"/>
                <a:chOff x="3247649" y="4127380"/>
                <a:chExt cx="2808000" cy="620568"/>
              </a:xfrm>
            </p:grpSpPr>
            <p:sp>
              <p:nvSpPr>
                <p:cNvPr id="70" name="Retângulo Arredondado 30">
                  <a:extLst>
                    <a:ext uri="{FF2B5EF4-FFF2-40B4-BE49-F238E27FC236}">
                      <a16:creationId xmlns:a16="http://schemas.microsoft.com/office/drawing/2014/main" id="{F1EFE42E-EE54-5575-FEFB-E46D7243D7CE}"/>
                    </a:ext>
                  </a:extLst>
                </p:cNvPr>
                <p:cNvSpPr/>
                <p:nvPr/>
              </p:nvSpPr>
              <p:spPr>
                <a:xfrm>
                  <a:off x="3247649" y="4131664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71" name="CaixaDeTexto 70">
                  <a:extLst>
                    <a:ext uri="{FF2B5EF4-FFF2-40B4-BE49-F238E27FC236}">
                      <a16:creationId xmlns:a16="http://schemas.microsoft.com/office/drawing/2014/main" id="{E0CEA319-3671-2989-3FB6-06BE69A5B461}"/>
                    </a:ext>
                  </a:extLst>
                </p:cNvPr>
                <p:cNvSpPr txBox="1"/>
                <p:nvPr/>
              </p:nvSpPr>
              <p:spPr>
                <a:xfrm>
                  <a:off x="3331950" y="4127380"/>
                  <a:ext cx="2639399" cy="62056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Avaliar despacho energético antecipado de termelétrica e importação de energia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60A0D2C6-4FA4-259A-C91E-34FBE5D0C4C7}"/>
                  </a:ext>
                </a:extLst>
              </p:cNvPr>
              <p:cNvGrpSpPr/>
              <p:nvPr/>
            </p:nvGrpSpPr>
            <p:grpSpPr>
              <a:xfrm>
                <a:off x="3232009" y="4708350"/>
                <a:ext cx="2808000" cy="620568"/>
                <a:chOff x="3304232" y="4674240"/>
                <a:chExt cx="2808000" cy="620568"/>
              </a:xfrm>
            </p:grpSpPr>
            <p:sp>
              <p:nvSpPr>
                <p:cNvPr id="68" name="Retângulo Arredondado 30">
                  <a:extLst>
                    <a:ext uri="{FF2B5EF4-FFF2-40B4-BE49-F238E27FC236}">
                      <a16:creationId xmlns:a16="http://schemas.microsoft.com/office/drawing/2014/main" id="{F8C269AA-4A12-1E22-39A6-162ACCB1F859}"/>
                    </a:ext>
                  </a:extLst>
                </p:cNvPr>
                <p:cNvSpPr/>
                <p:nvPr/>
              </p:nvSpPr>
              <p:spPr>
                <a:xfrm>
                  <a:off x="3304232" y="4678524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69" name="CaixaDeTexto 68">
                  <a:extLst>
                    <a:ext uri="{FF2B5EF4-FFF2-40B4-BE49-F238E27FC236}">
                      <a16:creationId xmlns:a16="http://schemas.microsoft.com/office/drawing/2014/main" id="{FFABB909-3991-4A7A-F102-E4A2EBD812AC}"/>
                    </a:ext>
                  </a:extLst>
                </p:cNvPr>
                <p:cNvSpPr txBox="1"/>
                <p:nvPr/>
              </p:nvSpPr>
              <p:spPr>
                <a:xfrm>
                  <a:off x="3312430" y="4674240"/>
                  <a:ext cx="2791605" cy="62056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Avaliar solução estrutural da integração dos gasodutos e parque termelétrico na região Norte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3591DAE2-671A-46E7-21EE-A8AC8BF8B3A3}"/>
                </a:ext>
              </a:extLst>
            </p:cNvPr>
            <p:cNvGrpSpPr/>
            <p:nvPr/>
          </p:nvGrpSpPr>
          <p:grpSpPr>
            <a:xfrm>
              <a:off x="6097797" y="994485"/>
              <a:ext cx="2808000" cy="2473311"/>
              <a:chOff x="6156631" y="994629"/>
              <a:chExt cx="2808000" cy="2473311"/>
            </a:xfrm>
          </p:grpSpPr>
          <p:grpSp>
            <p:nvGrpSpPr>
              <p:cNvPr id="49" name="Agrupar 48">
                <a:extLst>
                  <a:ext uri="{FF2B5EF4-FFF2-40B4-BE49-F238E27FC236}">
                    <a16:creationId xmlns:a16="http://schemas.microsoft.com/office/drawing/2014/main" id="{F329A02D-87BD-40B0-00FE-4156BE5889DE}"/>
                  </a:ext>
                </a:extLst>
              </p:cNvPr>
              <p:cNvGrpSpPr/>
              <p:nvPr/>
            </p:nvGrpSpPr>
            <p:grpSpPr>
              <a:xfrm>
                <a:off x="6156631" y="2855940"/>
                <a:ext cx="2808000" cy="612000"/>
                <a:chOff x="6168025" y="2905535"/>
                <a:chExt cx="2808000" cy="612000"/>
              </a:xfrm>
            </p:grpSpPr>
            <p:sp>
              <p:nvSpPr>
                <p:cNvPr id="59" name="Retângulo Arredondado 21">
                  <a:extLst>
                    <a:ext uri="{FF2B5EF4-FFF2-40B4-BE49-F238E27FC236}">
                      <a16:creationId xmlns:a16="http://schemas.microsoft.com/office/drawing/2014/main" id="{6D1E78EC-C1A7-5BB1-BEA6-66AC36FBE170}"/>
                    </a:ext>
                  </a:extLst>
                </p:cNvPr>
                <p:cNvSpPr/>
                <p:nvPr/>
              </p:nvSpPr>
              <p:spPr>
                <a:xfrm>
                  <a:off x="6168025" y="2905535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60" name="CaixaDeTexto 59">
                  <a:extLst>
                    <a:ext uri="{FF2B5EF4-FFF2-40B4-BE49-F238E27FC236}">
                      <a16:creationId xmlns:a16="http://schemas.microsoft.com/office/drawing/2014/main" id="{32DE00B7-53EB-A764-9CB7-1C681AE2FE6F}"/>
                    </a:ext>
                  </a:extLst>
                </p:cNvPr>
                <p:cNvSpPr txBox="1"/>
                <p:nvPr/>
              </p:nvSpPr>
              <p:spPr>
                <a:xfrm>
                  <a:off x="6252326" y="2988131"/>
                  <a:ext cx="2639399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Avaliar aumento da flexibilização dos critérios de intercâmbio entre regiões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" name="Agrupar 49">
                <a:extLst>
                  <a:ext uri="{FF2B5EF4-FFF2-40B4-BE49-F238E27FC236}">
                    <a16:creationId xmlns:a16="http://schemas.microsoft.com/office/drawing/2014/main" id="{EAE61D85-0130-B69D-1341-28AFEEB6B35E}"/>
                  </a:ext>
                </a:extLst>
              </p:cNvPr>
              <p:cNvGrpSpPr/>
              <p:nvPr/>
            </p:nvGrpSpPr>
            <p:grpSpPr>
              <a:xfrm>
                <a:off x="6156631" y="994629"/>
                <a:ext cx="2808000" cy="620568"/>
                <a:chOff x="6168025" y="1075310"/>
                <a:chExt cx="2808000" cy="620568"/>
              </a:xfrm>
            </p:grpSpPr>
            <p:sp>
              <p:nvSpPr>
                <p:cNvPr id="57" name="Retângulo Arredondado 26">
                  <a:extLst>
                    <a:ext uri="{FF2B5EF4-FFF2-40B4-BE49-F238E27FC236}">
                      <a16:creationId xmlns:a16="http://schemas.microsoft.com/office/drawing/2014/main" id="{3606F858-3DDF-C997-936F-7D6ECA9E20E7}"/>
                    </a:ext>
                  </a:extLst>
                </p:cNvPr>
                <p:cNvSpPr/>
                <p:nvPr/>
              </p:nvSpPr>
              <p:spPr>
                <a:xfrm>
                  <a:off x="6168025" y="1079594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2F679B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644A136D-121E-01E1-E25D-80265B84F3DB}"/>
                    </a:ext>
                  </a:extLst>
                </p:cNvPr>
                <p:cNvSpPr txBox="1"/>
                <p:nvPr/>
              </p:nvSpPr>
              <p:spPr>
                <a:xfrm>
                  <a:off x="6252326" y="1075310"/>
                  <a:ext cx="2639399" cy="62056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Realizar testes simultâneos das UTEs conectadas no Gasoduto Brasil-Bolívia (GasBol) e Lateral Cuiabá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" name="Agrupar 50">
                <a:extLst>
                  <a:ext uri="{FF2B5EF4-FFF2-40B4-BE49-F238E27FC236}">
                    <a16:creationId xmlns:a16="http://schemas.microsoft.com/office/drawing/2014/main" id="{46C64A09-8422-A86F-7EA2-5416FC3278B2}"/>
                  </a:ext>
                </a:extLst>
              </p:cNvPr>
              <p:cNvGrpSpPr/>
              <p:nvPr/>
            </p:nvGrpSpPr>
            <p:grpSpPr>
              <a:xfrm>
                <a:off x="6156631" y="1613638"/>
                <a:ext cx="2808000" cy="620568"/>
                <a:chOff x="6168025" y="1659503"/>
                <a:chExt cx="2808000" cy="620568"/>
              </a:xfrm>
            </p:grpSpPr>
            <p:sp>
              <p:nvSpPr>
                <p:cNvPr id="55" name="Retângulo Arredondado 10">
                  <a:extLst>
                    <a:ext uri="{FF2B5EF4-FFF2-40B4-BE49-F238E27FC236}">
                      <a16:creationId xmlns:a16="http://schemas.microsoft.com/office/drawing/2014/main" id="{9AC82C0D-D678-15A2-479B-EA320117CD04}"/>
                    </a:ext>
                  </a:extLst>
                </p:cNvPr>
                <p:cNvSpPr/>
                <p:nvPr/>
              </p:nvSpPr>
              <p:spPr>
                <a:xfrm>
                  <a:off x="6168025" y="1663787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2F679B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1946F012-370B-EA55-19D6-C6204EC1F9A5}"/>
                    </a:ext>
                  </a:extLst>
                </p:cNvPr>
                <p:cNvSpPr txBox="1"/>
                <p:nvPr/>
              </p:nvSpPr>
              <p:spPr>
                <a:xfrm>
                  <a:off x="6252326" y="1659503"/>
                  <a:ext cx="2639399" cy="62056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Ampliar contribuição de potência da UHE Belo Monte, no período seco, utilizando o reservatório intermediário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" name="Agrupar 51">
                <a:extLst>
                  <a:ext uri="{FF2B5EF4-FFF2-40B4-BE49-F238E27FC236}">
                    <a16:creationId xmlns:a16="http://schemas.microsoft.com/office/drawing/2014/main" id="{68AB1591-44E7-9EB5-7F1C-F1912805EDD8}"/>
                  </a:ext>
                </a:extLst>
              </p:cNvPr>
              <p:cNvGrpSpPr/>
              <p:nvPr/>
            </p:nvGrpSpPr>
            <p:grpSpPr>
              <a:xfrm>
                <a:off x="6156631" y="2232647"/>
                <a:ext cx="2808000" cy="620568"/>
                <a:chOff x="6168025" y="2276476"/>
                <a:chExt cx="2808000" cy="620568"/>
              </a:xfrm>
            </p:grpSpPr>
            <p:sp>
              <p:nvSpPr>
                <p:cNvPr id="53" name="Retângulo Arredondado 23">
                  <a:extLst>
                    <a:ext uri="{FF2B5EF4-FFF2-40B4-BE49-F238E27FC236}">
                      <a16:creationId xmlns:a16="http://schemas.microsoft.com/office/drawing/2014/main" id="{8BFE30D1-F95A-9328-A870-E01EF124DE5F}"/>
                    </a:ext>
                  </a:extLst>
                </p:cNvPr>
                <p:cNvSpPr/>
                <p:nvPr/>
              </p:nvSpPr>
              <p:spPr>
                <a:xfrm>
                  <a:off x="6168025" y="2280760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2F679B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54" name="CaixaDeTexto 53">
                  <a:extLst>
                    <a:ext uri="{FF2B5EF4-FFF2-40B4-BE49-F238E27FC236}">
                      <a16:creationId xmlns:a16="http://schemas.microsoft.com/office/drawing/2014/main" id="{BB166932-5CB0-0C05-0530-8DF74E9125D3}"/>
                    </a:ext>
                  </a:extLst>
                </p:cNvPr>
                <p:cNvSpPr txBox="1"/>
                <p:nvPr/>
              </p:nvSpPr>
              <p:spPr>
                <a:xfrm>
                  <a:off x="6252326" y="2276476"/>
                  <a:ext cx="2639399" cy="62056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Ampliar contribuição de potência das UHEs Jirau e Santo Antônio, no período seco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86710B3-BFB5-7631-934D-DBF295FE6A95}"/>
                </a:ext>
              </a:extLst>
            </p:cNvPr>
            <p:cNvGrpSpPr/>
            <p:nvPr/>
          </p:nvGrpSpPr>
          <p:grpSpPr>
            <a:xfrm>
              <a:off x="9005014" y="3474949"/>
              <a:ext cx="2808000" cy="612000"/>
              <a:chOff x="9004929" y="3467944"/>
              <a:chExt cx="2808000" cy="612000"/>
            </a:xfrm>
          </p:grpSpPr>
          <p:sp>
            <p:nvSpPr>
              <p:cNvPr id="47" name="Retângulo Arredondado 30">
                <a:extLst>
                  <a:ext uri="{FF2B5EF4-FFF2-40B4-BE49-F238E27FC236}">
                    <a16:creationId xmlns:a16="http://schemas.microsoft.com/office/drawing/2014/main" id="{7C022493-6567-E026-339F-63C9BED29FB5}"/>
                  </a:ext>
                </a:extLst>
              </p:cNvPr>
              <p:cNvSpPr/>
              <p:nvPr/>
            </p:nvSpPr>
            <p:spPr>
              <a:xfrm>
                <a:off x="9004929" y="3467944"/>
                <a:ext cx="2808000" cy="612000"/>
              </a:xfrm>
              <a:prstGeom prst="roundRect">
                <a:avLst>
                  <a:gd name="adj" fmla="val 12298"/>
                </a:avLst>
              </a:prstGeom>
              <a:solidFill>
                <a:srgbClr val="0A823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  <a:sym typeface="Arial"/>
                  </a:rPr>
                  <a:t> </a:t>
                </a:r>
              </a:p>
            </p:txBody>
          </p: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A13B3CCC-9BBA-7EF4-D1E8-3DCD6377E6CF}"/>
                  </a:ext>
                </a:extLst>
              </p:cNvPr>
              <p:cNvSpPr txBox="1"/>
              <p:nvPr/>
            </p:nvSpPr>
            <p:spPr>
              <a:xfrm>
                <a:off x="9089230" y="3567791"/>
                <a:ext cx="2639399" cy="44680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Aprimorar as bases de dados elétrica e energética - estrutural</a:t>
                </a:r>
                <a:endParaRPr kumimoji="0" lang="pt-BR" sz="105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1F41E188-54C2-8078-A89C-E43952AD44B9}"/>
                </a:ext>
              </a:extLst>
            </p:cNvPr>
            <p:cNvGrpSpPr/>
            <p:nvPr/>
          </p:nvGrpSpPr>
          <p:grpSpPr>
            <a:xfrm>
              <a:off x="9005014" y="998769"/>
              <a:ext cx="2808000" cy="612000"/>
              <a:chOff x="9004929" y="1074070"/>
              <a:chExt cx="2808000" cy="612000"/>
            </a:xfrm>
          </p:grpSpPr>
          <p:sp>
            <p:nvSpPr>
              <p:cNvPr id="45" name="Retângulo Arredondado 26">
                <a:extLst>
                  <a:ext uri="{FF2B5EF4-FFF2-40B4-BE49-F238E27FC236}">
                    <a16:creationId xmlns:a16="http://schemas.microsoft.com/office/drawing/2014/main" id="{18BE45DA-96D6-C0BC-51FA-68C8B89EAE78}"/>
                  </a:ext>
                </a:extLst>
              </p:cNvPr>
              <p:cNvSpPr/>
              <p:nvPr/>
            </p:nvSpPr>
            <p:spPr>
              <a:xfrm>
                <a:off x="9004929" y="1074070"/>
                <a:ext cx="2808000" cy="612000"/>
              </a:xfrm>
              <a:prstGeom prst="roundRect">
                <a:avLst>
                  <a:gd name="adj" fmla="val 12298"/>
                </a:avLst>
              </a:prstGeom>
              <a:solidFill>
                <a:srgbClr val="2F679B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  <a:sym typeface="Arial"/>
                  </a:rPr>
                  <a:t> </a:t>
                </a:r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CAD5EB81-51D3-C813-9CD7-CD1915AD60C8}"/>
                  </a:ext>
                </a:extLst>
              </p:cNvPr>
              <p:cNvSpPr txBox="1"/>
              <p:nvPr/>
            </p:nvSpPr>
            <p:spPr>
              <a:xfrm>
                <a:off x="9089230" y="1156666"/>
                <a:ext cx="2639399" cy="44680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Incentivar à adesão à Resposta da Demanda</a:t>
                </a:r>
                <a:endParaRPr kumimoji="0" lang="pt-BR" sz="105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93CC083-6E0E-9F86-EE9E-597345ACE97E}"/>
                </a:ext>
              </a:extLst>
            </p:cNvPr>
            <p:cNvGrpSpPr/>
            <p:nvPr/>
          </p:nvGrpSpPr>
          <p:grpSpPr>
            <a:xfrm>
              <a:off x="9005014" y="4093958"/>
              <a:ext cx="2808000" cy="612000"/>
              <a:chOff x="9004929" y="4085569"/>
              <a:chExt cx="2808000" cy="612000"/>
            </a:xfrm>
          </p:grpSpPr>
          <p:sp>
            <p:nvSpPr>
              <p:cNvPr id="43" name="Retângulo Arredondado 30">
                <a:extLst>
                  <a:ext uri="{FF2B5EF4-FFF2-40B4-BE49-F238E27FC236}">
                    <a16:creationId xmlns:a16="http://schemas.microsoft.com/office/drawing/2014/main" id="{EFF247C9-5865-4DE1-ADF2-1B1EF8D56BF0}"/>
                  </a:ext>
                </a:extLst>
              </p:cNvPr>
              <p:cNvSpPr/>
              <p:nvPr/>
            </p:nvSpPr>
            <p:spPr>
              <a:xfrm>
                <a:off x="9004929" y="4085569"/>
                <a:ext cx="2808000" cy="612000"/>
              </a:xfrm>
              <a:prstGeom prst="roundRect">
                <a:avLst>
                  <a:gd name="adj" fmla="val 12298"/>
                </a:avLst>
              </a:prstGeom>
              <a:solidFill>
                <a:srgbClr val="0A823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  <a:sym typeface="Arial"/>
                  </a:rPr>
                  <a:t> </a:t>
                </a:r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BA1C604-67AA-53A8-313F-01762957E16C}"/>
                  </a:ext>
                </a:extLst>
              </p:cNvPr>
              <p:cNvSpPr txBox="1"/>
              <p:nvPr/>
            </p:nvSpPr>
            <p:spPr>
              <a:xfrm>
                <a:off x="9089230" y="4168165"/>
                <a:ext cx="2639399" cy="44680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Apresentar resultado do processo de fiscalização das UTEs Merchants</a:t>
                </a:r>
                <a:endParaRPr kumimoji="0" lang="pt-BR" sz="105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" name="Retângulo Arredondado 21">
              <a:extLst>
                <a:ext uri="{FF2B5EF4-FFF2-40B4-BE49-F238E27FC236}">
                  <a16:creationId xmlns:a16="http://schemas.microsoft.com/office/drawing/2014/main" id="{5B666A2E-A341-CCB0-2262-76A1624455A5}"/>
                </a:ext>
              </a:extLst>
            </p:cNvPr>
            <p:cNvSpPr/>
            <p:nvPr/>
          </p:nvSpPr>
          <p:spPr>
            <a:xfrm>
              <a:off x="9005014" y="2855940"/>
              <a:ext cx="2808000" cy="612000"/>
            </a:xfrm>
            <a:prstGeom prst="roundRect">
              <a:avLst>
                <a:gd name="adj" fmla="val 12298"/>
              </a:avLst>
            </a:prstGeom>
            <a:solidFill>
              <a:srgbClr val="0A823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A52E52B-EB8E-6E6F-D848-001FE2DDCEFC}"/>
                </a:ext>
              </a:extLst>
            </p:cNvPr>
            <p:cNvSpPr txBox="1"/>
            <p:nvPr/>
          </p:nvSpPr>
          <p:spPr>
            <a:xfrm>
              <a:off x="8910725" y="2857863"/>
              <a:ext cx="3008402" cy="6205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Antecipar empreendimentos que contribuam para ampliação do intercâmbio entre regiões e para oferta adicional de geração</a:t>
              </a:r>
              <a:endParaRPr kumimoji="0" lang="pt-BR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73390BCE-BC4D-FA53-F93B-B859E20AD672}"/>
                </a:ext>
              </a:extLst>
            </p:cNvPr>
            <p:cNvGrpSpPr/>
            <p:nvPr/>
          </p:nvGrpSpPr>
          <p:grpSpPr>
            <a:xfrm>
              <a:off x="9005014" y="4708685"/>
              <a:ext cx="2808000" cy="620568"/>
              <a:chOff x="9004929" y="4681656"/>
              <a:chExt cx="2808000" cy="620568"/>
            </a:xfrm>
          </p:grpSpPr>
          <p:sp>
            <p:nvSpPr>
              <p:cNvPr id="41" name="Retângulo Arredondado 30">
                <a:extLst>
                  <a:ext uri="{FF2B5EF4-FFF2-40B4-BE49-F238E27FC236}">
                    <a16:creationId xmlns:a16="http://schemas.microsoft.com/office/drawing/2014/main" id="{B838D9D7-BBFE-2184-72DD-6BFAD0E63EBB}"/>
                  </a:ext>
                </a:extLst>
              </p:cNvPr>
              <p:cNvSpPr/>
              <p:nvPr/>
            </p:nvSpPr>
            <p:spPr>
              <a:xfrm>
                <a:off x="9004929" y="4685940"/>
                <a:ext cx="2808000" cy="612000"/>
              </a:xfrm>
              <a:prstGeom prst="roundRect">
                <a:avLst>
                  <a:gd name="adj" fmla="val 12298"/>
                </a:avLst>
              </a:prstGeom>
              <a:solidFill>
                <a:srgbClr val="0A823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  <a:sym typeface="Arial"/>
                  </a:rPr>
                  <a:t> </a:t>
                </a:r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50BF2269-53C8-7E36-95FB-8323FD729FE2}"/>
                  </a:ext>
                </a:extLst>
              </p:cNvPr>
              <p:cNvSpPr txBox="1"/>
              <p:nvPr/>
            </p:nvSpPr>
            <p:spPr>
              <a:xfrm>
                <a:off x="9089230" y="4681656"/>
                <a:ext cx="2639399" cy="6205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Apresentar resultados do processo de fiscalização das interligações dos sistemas isolados da região Norte</a:t>
                </a:r>
                <a:endParaRPr kumimoji="0" lang="pt-BR" sz="105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3CFA0DC5-6D25-6422-5C42-DE0254A685C6}"/>
                </a:ext>
              </a:extLst>
            </p:cNvPr>
            <p:cNvGrpSpPr/>
            <p:nvPr/>
          </p:nvGrpSpPr>
          <p:grpSpPr>
            <a:xfrm>
              <a:off x="9005014" y="2236931"/>
              <a:ext cx="2808000" cy="612000"/>
              <a:chOff x="9004929" y="2250119"/>
              <a:chExt cx="2808000" cy="612000"/>
            </a:xfrm>
            <a:solidFill>
              <a:srgbClr val="199A9A"/>
            </a:solidFill>
          </p:grpSpPr>
          <p:sp>
            <p:nvSpPr>
              <p:cNvPr id="39" name="Retângulo Arredondado 23">
                <a:extLst>
                  <a:ext uri="{FF2B5EF4-FFF2-40B4-BE49-F238E27FC236}">
                    <a16:creationId xmlns:a16="http://schemas.microsoft.com/office/drawing/2014/main" id="{1BC54FCC-CCAE-005F-B3AE-9106EA5BCE7B}"/>
                  </a:ext>
                </a:extLst>
              </p:cNvPr>
              <p:cNvSpPr/>
              <p:nvPr/>
            </p:nvSpPr>
            <p:spPr>
              <a:xfrm>
                <a:off x="9004929" y="2250119"/>
                <a:ext cx="2808000" cy="612000"/>
              </a:xfrm>
              <a:prstGeom prst="roundRect">
                <a:avLst>
                  <a:gd name="adj" fmla="val 12298"/>
                </a:avLst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  <a:sym typeface="Arial"/>
                  </a:rPr>
                  <a:t> </a:t>
                </a:r>
              </a:p>
            </p:txBody>
          </p: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38E5BB3-25AD-5E43-7083-DED8AA693E41}"/>
                  </a:ext>
                </a:extLst>
              </p:cNvPr>
              <p:cNvSpPr txBox="1"/>
              <p:nvPr/>
            </p:nvSpPr>
            <p:spPr>
              <a:xfrm>
                <a:off x="9089230" y="2332715"/>
                <a:ext cx="2639399" cy="44680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Aprimorar a gestão de excedentes de energia na rede de distribuição</a:t>
                </a:r>
                <a:endParaRPr kumimoji="0" lang="pt-BR" sz="105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2BE06801-7A3F-F257-3BF5-72C810500F8F}"/>
                </a:ext>
              </a:extLst>
            </p:cNvPr>
            <p:cNvGrpSpPr/>
            <p:nvPr/>
          </p:nvGrpSpPr>
          <p:grpSpPr>
            <a:xfrm>
              <a:off x="9005014" y="1613638"/>
              <a:ext cx="2808000" cy="620568"/>
              <a:chOff x="9004929" y="1683188"/>
              <a:chExt cx="2808000" cy="620568"/>
            </a:xfrm>
          </p:grpSpPr>
          <p:sp>
            <p:nvSpPr>
              <p:cNvPr id="37" name="Retângulo Arredondado 10">
                <a:extLst>
                  <a:ext uri="{FF2B5EF4-FFF2-40B4-BE49-F238E27FC236}">
                    <a16:creationId xmlns:a16="http://schemas.microsoft.com/office/drawing/2014/main" id="{EEA36EA8-1F41-ED58-D96A-A6EA47BA7E1D}"/>
                  </a:ext>
                </a:extLst>
              </p:cNvPr>
              <p:cNvSpPr/>
              <p:nvPr/>
            </p:nvSpPr>
            <p:spPr>
              <a:xfrm>
                <a:off x="9004929" y="1687472"/>
                <a:ext cx="2808000" cy="612000"/>
              </a:xfrm>
              <a:prstGeom prst="roundRect">
                <a:avLst>
                  <a:gd name="adj" fmla="val 12298"/>
                </a:avLst>
              </a:prstGeom>
              <a:solidFill>
                <a:srgbClr val="2F679B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59C816B-5BB3-2965-55D2-E56593D815C5}"/>
                  </a:ext>
                </a:extLst>
              </p:cNvPr>
              <p:cNvSpPr txBox="1"/>
              <p:nvPr/>
            </p:nvSpPr>
            <p:spPr>
              <a:xfrm>
                <a:off x="9089230" y="1683188"/>
                <a:ext cx="2639399" cy="6205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Aprimorar incentivo a modulação da geração de PCHs, CGHs e pequenas centrais termelétricas</a:t>
                </a:r>
                <a:endParaRPr kumimoji="0" lang="pt-BR" sz="105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E809D367-27D0-5CA9-795F-F3D247FDCC82}"/>
                </a:ext>
              </a:extLst>
            </p:cNvPr>
            <p:cNvGrpSpPr/>
            <p:nvPr/>
          </p:nvGrpSpPr>
          <p:grpSpPr>
            <a:xfrm>
              <a:off x="3190581" y="5598741"/>
              <a:ext cx="2808000" cy="1227944"/>
              <a:chOff x="3658669" y="5598741"/>
              <a:chExt cx="2808000" cy="1227944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DE119546-2E6B-60B8-E235-B5E19C25C42A}"/>
                  </a:ext>
                </a:extLst>
              </p:cNvPr>
              <p:cNvGrpSpPr/>
              <p:nvPr/>
            </p:nvGrpSpPr>
            <p:grpSpPr>
              <a:xfrm>
                <a:off x="3658669" y="5598741"/>
                <a:ext cx="2808000" cy="612000"/>
                <a:chOff x="3710860" y="5598741"/>
                <a:chExt cx="2808000" cy="612000"/>
              </a:xfrm>
            </p:grpSpPr>
            <p:sp>
              <p:nvSpPr>
                <p:cNvPr id="35" name="Retângulo Arredondado 30">
                  <a:extLst>
                    <a:ext uri="{FF2B5EF4-FFF2-40B4-BE49-F238E27FC236}">
                      <a16:creationId xmlns:a16="http://schemas.microsoft.com/office/drawing/2014/main" id="{4A06F05B-9821-3659-8208-68668129BC3C}"/>
                    </a:ext>
                  </a:extLst>
                </p:cNvPr>
                <p:cNvSpPr/>
                <p:nvPr/>
              </p:nvSpPr>
              <p:spPr>
                <a:xfrm>
                  <a:off x="3710860" y="5598741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2F679B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A17B1827-7626-1A05-4E9B-92F93A201F9E}"/>
                    </a:ext>
                  </a:extLst>
                </p:cNvPr>
                <p:cNvSpPr txBox="1"/>
                <p:nvPr/>
              </p:nvSpPr>
              <p:spPr>
                <a:xfrm>
                  <a:off x="3795161" y="5681337"/>
                  <a:ext cx="2639399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Permitir operação da UHE Jirau em cota 90m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Agrupar 31">
                <a:extLst>
                  <a:ext uri="{FF2B5EF4-FFF2-40B4-BE49-F238E27FC236}">
                    <a16:creationId xmlns:a16="http://schemas.microsoft.com/office/drawing/2014/main" id="{59D20740-CF9B-3C78-172A-4E646640E57C}"/>
                  </a:ext>
                </a:extLst>
              </p:cNvPr>
              <p:cNvGrpSpPr/>
              <p:nvPr/>
            </p:nvGrpSpPr>
            <p:grpSpPr>
              <a:xfrm>
                <a:off x="3658669" y="6214685"/>
                <a:ext cx="2808000" cy="612000"/>
                <a:chOff x="3606479" y="6214685"/>
                <a:chExt cx="2808000" cy="612000"/>
              </a:xfrm>
            </p:grpSpPr>
            <p:sp>
              <p:nvSpPr>
                <p:cNvPr id="33" name="Retângulo Arredondado 30">
                  <a:extLst>
                    <a:ext uri="{FF2B5EF4-FFF2-40B4-BE49-F238E27FC236}">
                      <a16:creationId xmlns:a16="http://schemas.microsoft.com/office/drawing/2014/main" id="{2CE73108-BCFE-DBBD-63EE-A854A8612494}"/>
                    </a:ext>
                  </a:extLst>
                </p:cNvPr>
                <p:cNvSpPr/>
                <p:nvPr/>
              </p:nvSpPr>
              <p:spPr>
                <a:xfrm>
                  <a:off x="3606479" y="6214685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9E473AD2-0140-7288-42D9-A832E4772A04}"/>
                    </a:ext>
                  </a:extLst>
                </p:cNvPr>
                <p:cNvSpPr txBox="1"/>
                <p:nvPr/>
              </p:nvSpPr>
              <p:spPr>
                <a:xfrm>
                  <a:off x="3690780" y="6297281"/>
                  <a:ext cx="2639399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Aprovar a Curva de Referência </a:t>
                  </a:r>
                  <a:r>
                    <a:rPr kumimoji="0" lang="pt-BR" sz="10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CRef</a:t>
                  </a: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 2026 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820A5390-22F9-6E75-AD8C-06EAA56159B0}"/>
                </a:ext>
              </a:extLst>
            </p:cNvPr>
            <p:cNvGrpSpPr/>
            <p:nvPr/>
          </p:nvGrpSpPr>
          <p:grpSpPr>
            <a:xfrm>
              <a:off x="6094623" y="5598742"/>
              <a:ext cx="2808000" cy="1232228"/>
              <a:chOff x="6439327" y="5598742"/>
              <a:chExt cx="2808000" cy="1232228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56359114-8CD7-4402-4738-51C7E16F8146}"/>
                  </a:ext>
                </a:extLst>
              </p:cNvPr>
              <p:cNvGrpSpPr/>
              <p:nvPr/>
            </p:nvGrpSpPr>
            <p:grpSpPr>
              <a:xfrm>
                <a:off x="6439327" y="5598742"/>
                <a:ext cx="2808000" cy="612000"/>
                <a:chOff x="6439327" y="5598742"/>
                <a:chExt cx="2808000" cy="612000"/>
              </a:xfrm>
            </p:grpSpPr>
            <p:sp>
              <p:nvSpPr>
                <p:cNvPr id="29" name="Retângulo Arredondado 30">
                  <a:extLst>
                    <a:ext uri="{FF2B5EF4-FFF2-40B4-BE49-F238E27FC236}">
                      <a16:creationId xmlns:a16="http://schemas.microsoft.com/office/drawing/2014/main" id="{004F3BB1-4261-8ADC-6BA2-E81E3B6DF8DF}"/>
                    </a:ext>
                  </a:extLst>
                </p:cNvPr>
                <p:cNvSpPr/>
                <p:nvPr/>
              </p:nvSpPr>
              <p:spPr>
                <a:xfrm>
                  <a:off x="6439327" y="5598742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E4477AAD-5A04-F6A3-026D-D577DEE98344}"/>
                    </a:ext>
                  </a:extLst>
                </p:cNvPr>
                <p:cNvSpPr txBox="1"/>
                <p:nvPr/>
              </p:nvSpPr>
              <p:spPr>
                <a:xfrm>
                  <a:off x="6523628" y="5681338"/>
                  <a:ext cx="2639399" cy="4468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Arial"/>
                      <a:sym typeface="Arial"/>
                    </a:rPr>
                    <a:t>Avaliar os parâmetros de aversão ao risco de 2026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6EC5F023-F7F5-E028-9419-A2389B1F8611}"/>
                  </a:ext>
                </a:extLst>
              </p:cNvPr>
              <p:cNvGrpSpPr/>
              <p:nvPr/>
            </p:nvGrpSpPr>
            <p:grpSpPr>
              <a:xfrm>
                <a:off x="6439327" y="6210402"/>
                <a:ext cx="2808000" cy="620568"/>
                <a:chOff x="6439327" y="6210402"/>
                <a:chExt cx="2808000" cy="620568"/>
              </a:xfrm>
            </p:grpSpPr>
            <p:sp>
              <p:nvSpPr>
                <p:cNvPr id="27" name="Retângulo Arredondado 30">
                  <a:extLst>
                    <a:ext uri="{FF2B5EF4-FFF2-40B4-BE49-F238E27FC236}">
                      <a16:creationId xmlns:a16="http://schemas.microsoft.com/office/drawing/2014/main" id="{B06F2B28-5B78-B396-71F3-85C164C95D5D}"/>
                    </a:ext>
                  </a:extLst>
                </p:cNvPr>
                <p:cNvSpPr/>
                <p:nvPr/>
              </p:nvSpPr>
              <p:spPr>
                <a:xfrm>
                  <a:off x="6439327" y="6214686"/>
                  <a:ext cx="2808000" cy="612000"/>
                </a:xfrm>
                <a:prstGeom prst="roundRect">
                  <a:avLst>
                    <a:gd name="adj" fmla="val 12298"/>
                  </a:avLst>
                </a:prstGeom>
                <a:solidFill>
                  <a:srgbClr val="0A8236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  <a:sym typeface="Arial"/>
                    </a:rPr>
                    <a:t> </a:t>
                  </a:r>
                </a:p>
              </p:txBody>
            </p:sp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61F4C587-9AA1-2132-A8AC-5FB3B7FE8D9D}"/>
                    </a:ext>
                  </a:extLst>
                </p:cNvPr>
                <p:cNvSpPr txBox="1"/>
                <p:nvPr/>
              </p:nvSpPr>
              <p:spPr>
                <a:xfrm>
                  <a:off x="6523628" y="6210402"/>
                  <a:ext cx="2639399" cy="62056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Arial"/>
                      <a:sym typeface="Arial"/>
                    </a:rPr>
                    <a:t>Aprimorar as bases de dados elétrica e energética – desconsiderar usinas com alto risco de não implantação</a:t>
                  </a:r>
                  <a:endParaRPr kumimoji="0" lang="pt-BR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4A04751F-28FB-9E4A-430C-1E44F5B104B4}"/>
              </a:ext>
            </a:extLst>
          </p:cNvPr>
          <p:cNvSpPr txBox="1"/>
          <p:nvPr/>
        </p:nvSpPr>
        <p:spPr>
          <a:xfrm>
            <a:off x="337351" y="230819"/>
            <a:ext cx="6829931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</a:rPr>
              <a:t>Agenda Estratégica Eletroenergética 2026</a:t>
            </a:r>
          </a:p>
        </p:txBody>
      </p:sp>
    </p:spTree>
    <p:extLst>
      <p:ext uri="{BB962C8B-B14F-4D97-AF65-F5344CB8AC3E}">
        <p14:creationId xmlns:p14="http://schemas.microsoft.com/office/powerpoint/2010/main" val="288425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90684-34F6-0995-1029-20563C81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05D16F7-BEE3-92B5-4B5D-B42E294E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22E5AE8-07BF-4553-4318-210729519371}"/>
              </a:ext>
            </a:extLst>
          </p:cNvPr>
          <p:cNvSpPr txBox="1"/>
          <p:nvPr/>
        </p:nvSpPr>
        <p:spPr>
          <a:xfrm>
            <a:off x="3393081" y="3431359"/>
            <a:ext cx="23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CONTATOS: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3B0E3E-5198-D27D-02DD-9FD5FA5493B3}"/>
              </a:ext>
            </a:extLst>
          </p:cNvPr>
          <p:cNvSpPr txBox="1"/>
          <p:nvPr/>
        </p:nvSpPr>
        <p:spPr>
          <a:xfrm>
            <a:off x="3393081" y="3925540"/>
            <a:ext cx="441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E-MAIL: </a:t>
            </a:r>
            <a:r>
              <a:rPr lang="pt-BR" dirty="0"/>
              <a:t>monitoramento@mme.gov.br</a:t>
            </a:r>
          </a:p>
          <a:p>
            <a:r>
              <a:rPr lang="pt-BR" b="1" dirty="0"/>
              <a:t>TELEFONE: </a:t>
            </a:r>
            <a:r>
              <a:rPr lang="pt-BR" dirty="0"/>
              <a:t>61 2032-5925</a:t>
            </a:r>
          </a:p>
          <a:p>
            <a:r>
              <a:rPr lang="pt-BR" b="1" dirty="0"/>
              <a:t>REDES: </a:t>
            </a:r>
            <a:r>
              <a:rPr lang="pt-BR" dirty="0"/>
              <a:t>https://www.gov.br/mme/pt-br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2E8D0B-DA5B-910F-AE78-28DD91CCB6E8}"/>
              </a:ext>
            </a:extLst>
          </p:cNvPr>
          <p:cNvSpPr txBox="1"/>
          <p:nvPr/>
        </p:nvSpPr>
        <p:spPr>
          <a:xfrm>
            <a:off x="3338112" y="1617337"/>
            <a:ext cx="5652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VICTOR PROTÁZIO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C2012C-D327-0931-5E53-D1119D5C98FF}"/>
              </a:ext>
            </a:extLst>
          </p:cNvPr>
          <p:cNvSpPr txBox="1"/>
          <p:nvPr/>
        </p:nvSpPr>
        <p:spPr>
          <a:xfrm>
            <a:off x="3381504" y="2132839"/>
            <a:ext cx="68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 do Departamento de Desempenho da Operação do Sistema Elétrico (DDOS)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529E42-EF92-950E-B6FB-A632F601556E}"/>
              </a:ext>
            </a:extLst>
          </p:cNvPr>
          <p:cNvSpPr txBox="1"/>
          <p:nvPr/>
        </p:nvSpPr>
        <p:spPr>
          <a:xfrm>
            <a:off x="3381503" y="2734281"/>
            <a:ext cx="477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Secretaria Nacional de Energia Elétrica (SNEE)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B4E3C3-3AD8-8061-420E-A84FDDC73537}"/>
              </a:ext>
            </a:extLst>
          </p:cNvPr>
          <p:cNvSpPr txBox="1"/>
          <p:nvPr/>
        </p:nvSpPr>
        <p:spPr>
          <a:xfrm>
            <a:off x="3381502" y="3094506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Ministério de Minas e Energia (MME) </a:t>
            </a:r>
          </a:p>
        </p:txBody>
      </p:sp>
    </p:spTree>
    <p:extLst>
      <p:ext uri="{BB962C8B-B14F-4D97-AF65-F5344CB8AC3E}">
        <p14:creationId xmlns:p14="http://schemas.microsoft.com/office/powerpoint/2010/main" val="258701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rem passando por área verde&#10;&#10;O conteúdo gerado por IA pode estar incorreto.">
            <a:extLst>
              <a:ext uri="{FF2B5EF4-FFF2-40B4-BE49-F238E27FC236}">
                <a16:creationId xmlns:a16="http://schemas.microsoft.com/office/drawing/2014/main" id="{28ADE325-F9B5-72AC-BD2C-EC3D22129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300857" cy="68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11B9F4D-B53E-CCE0-CD25-8A1529053946}"/>
              </a:ext>
            </a:extLst>
          </p:cNvPr>
          <p:cNvSpPr txBox="1"/>
          <p:nvPr/>
        </p:nvSpPr>
        <p:spPr>
          <a:xfrm>
            <a:off x="4851917" y="1769706"/>
            <a:ext cx="5652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VICTOR PROTÁZIO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2177629-A6D4-C2D5-E5CA-B58B967E306A}"/>
              </a:ext>
            </a:extLst>
          </p:cNvPr>
          <p:cNvSpPr/>
          <p:nvPr/>
        </p:nvSpPr>
        <p:spPr>
          <a:xfrm>
            <a:off x="1600201" y="1768928"/>
            <a:ext cx="2677885" cy="3320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D625BB-4E1A-8358-65E7-8E2E3BA7745E}"/>
              </a:ext>
            </a:extLst>
          </p:cNvPr>
          <p:cNvSpPr txBox="1"/>
          <p:nvPr/>
        </p:nvSpPr>
        <p:spPr>
          <a:xfrm>
            <a:off x="4895309" y="2285208"/>
            <a:ext cx="68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 do Departamento de Desempenho da Operação do Sistema Elétrico (DDOS)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D4BD9E-CC0D-F0E0-1DEB-9AAB49D5149C}"/>
              </a:ext>
            </a:extLst>
          </p:cNvPr>
          <p:cNvSpPr txBox="1"/>
          <p:nvPr/>
        </p:nvSpPr>
        <p:spPr>
          <a:xfrm>
            <a:off x="4895308" y="2886650"/>
            <a:ext cx="477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Secretaria Nacional de Energia Elétrica (SNEE)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99E7FD-061B-1144-7E66-AA24FEB5AAD9}"/>
              </a:ext>
            </a:extLst>
          </p:cNvPr>
          <p:cNvSpPr txBox="1"/>
          <p:nvPr/>
        </p:nvSpPr>
        <p:spPr>
          <a:xfrm>
            <a:off x="4895310" y="3523887"/>
            <a:ext cx="198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PAINEL 01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E3159C-4B12-1D5E-5CC9-F21B4673DB95}"/>
              </a:ext>
            </a:extLst>
          </p:cNvPr>
          <p:cNvSpPr txBox="1"/>
          <p:nvPr/>
        </p:nvSpPr>
        <p:spPr>
          <a:xfrm>
            <a:off x="4895309" y="4018068"/>
            <a:ext cx="441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REFORMA E MODERNIZAÇÃO DO SETOR ELÉTRICO BRASILEIRO – NOVOS RUMOS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3488C7-E764-EF41-6DF6-7160AFA81D4E}"/>
              </a:ext>
            </a:extLst>
          </p:cNvPr>
          <p:cNvSpPr txBox="1"/>
          <p:nvPr/>
        </p:nvSpPr>
        <p:spPr>
          <a:xfrm>
            <a:off x="2355942" y="3152000"/>
            <a:ext cx="1166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FOTO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7318B4-A9F4-7DE4-7F68-8C663DF41625}"/>
              </a:ext>
            </a:extLst>
          </p:cNvPr>
          <p:cNvSpPr txBox="1"/>
          <p:nvPr/>
        </p:nvSpPr>
        <p:spPr>
          <a:xfrm>
            <a:off x="4895309" y="4664399"/>
            <a:ext cx="2158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25/02 – 09H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6847C1-D0F1-D0E6-2969-086280D996EC}"/>
              </a:ext>
            </a:extLst>
          </p:cNvPr>
          <p:cNvSpPr txBox="1"/>
          <p:nvPr/>
        </p:nvSpPr>
        <p:spPr>
          <a:xfrm>
            <a:off x="4895307" y="3246875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Ministério de Minas e Energia (MME)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BB70A3F-DE6B-F616-B376-B6079EC9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24" b="12395"/>
          <a:stretch>
            <a:fillRect/>
          </a:stretch>
        </p:blipFill>
        <p:spPr>
          <a:xfrm>
            <a:off x="1600200" y="1768928"/>
            <a:ext cx="2677886" cy="332014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EB8D2BF-E74E-1C35-CE4C-E5DB2035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99" t="10145" r="2287" b="10725"/>
          <a:stretch>
            <a:fillRect/>
          </a:stretch>
        </p:blipFill>
        <p:spPr>
          <a:xfrm>
            <a:off x="1600200" y="1758294"/>
            <a:ext cx="2677886" cy="33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F68CE-4180-FFAD-65ED-2E1E24AE8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AA8F1E2-DC42-1A32-C18F-CA351279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66CC02-2CD1-1037-8B64-B89A21BAD89E}"/>
              </a:ext>
            </a:extLst>
          </p:cNvPr>
          <p:cNvSpPr txBox="1"/>
          <p:nvPr/>
        </p:nvSpPr>
        <p:spPr>
          <a:xfrm>
            <a:off x="2564701" y="2677098"/>
            <a:ext cx="421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</a:lstStyle>
          <a:p>
            <a:r>
              <a:rPr lang="pt-BR" b="1" dirty="0">
                <a:cs typeface="Arial" panose="020B0604020202020204" pitchFamily="34" charset="0"/>
              </a:rPr>
              <a:t>Ministério de Minas e Energia (MME)</a:t>
            </a:r>
          </a:p>
        </p:txBody>
      </p:sp>
      <p:sp>
        <p:nvSpPr>
          <p:cNvPr id="3" name="Google Shape;32176;p85">
            <a:extLst>
              <a:ext uri="{FF2B5EF4-FFF2-40B4-BE49-F238E27FC236}">
                <a16:creationId xmlns:a16="http://schemas.microsoft.com/office/drawing/2014/main" id="{284A3731-514F-93EF-57BD-C44E17A8625F}"/>
              </a:ext>
            </a:extLst>
          </p:cNvPr>
          <p:cNvSpPr/>
          <p:nvPr/>
        </p:nvSpPr>
        <p:spPr>
          <a:xfrm>
            <a:off x="525838" y="2482453"/>
            <a:ext cx="1872000" cy="761477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4" name="Google Shape;32177;p85">
            <a:extLst>
              <a:ext uri="{FF2B5EF4-FFF2-40B4-BE49-F238E27FC236}">
                <a16:creationId xmlns:a16="http://schemas.microsoft.com/office/drawing/2014/main" id="{0DBC7575-DFBC-469F-C3DE-72EEE51EC8F3}"/>
              </a:ext>
            </a:extLst>
          </p:cNvPr>
          <p:cNvSpPr/>
          <p:nvPr/>
        </p:nvSpPr>
        <p:spPr>
          <a:xfrm>
            <a:off x="2439137" y="2780636"/>
            <a:ext cx="130905" cy="1296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6" name="Google Shape;32176;p85">
            <a:extLst>
              <a:ext uri="{FF2B5EF4-FFF2-40B4-BE49-F238E27FC236}">
                <a16:creationId xmlns:a16="http://schemas.microsoft.com/office/drawing/2014/main" id="{51269D96-879C-6B5C-6C90-C00B8972537C}"/>
              </a:ext>
            </a:extLst>
          </p:cNvPr>
          <p:cNvSpPr/>
          <p:nvPr/>
        </p:nvSpPr>
        <p:spPr>
          <a:xfrm>
            <a:off x="525838" y="2002018"/>
            <a:ext cx="1872000" cy="761477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7" name="Google Shape;32177;p85">
            <a:extLst>
              <a:ext uri="{FF2B5EF4-FFF2-40B4-BE49-F238E27FC236}">
                <a16:creationId xmlns:a16="http://schemas.microsoft.com/office/drawing/2014/main" id="{C5A9B6D9-C705-1DFD-F4F2-CA7E019710AA}"/>
              </a:ext>
            </a:extLst>
          </p:cNvPr>
          <p:cNvSpPr/>
          <p:nvPr/>
        </p:nvSpPr>
        <p:spPr>
          <a:xfrm>
            <a:off x="2439137" y="2300201"/>
            <a:ext cx="130905" cy="12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8" name="Google Shape;32179;p85">
            <a:extLst>
              <a:ext uri="{FF2B5EF4-FFF2-40B4-BE49-F238E27FC236}">
                <a16:creationId xmlns:a16="http://schemas.microsoft.com/office/drawing/2014/main" id="{5B2574CA-75A1-9241-039D-6A6A577F1889}"/>
              </a:ext>
            </a:extLst>
          </p:cNvPr>
          <p:cNvSpPr/>
          <p:nvPr/>
        </p:nvSpPr>
        <p:spPr>
          <a:xfrm>
            <a:off x="525838" y="1522064"/>
            <a:ext cx="1872000" cy="761477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9" name="Google Shape;32180;p85">
            <a:extLst>
              <a:ext uri="{FF2B5EF4-FFF2-40B4-BE49-F238E27FC236}">
                <a16:creationId xmlns:a16="http://schemas.microsoft.com/office/drawing/2014/main" id="{12C7773F-ABB2-11B5-638D-E0004847D2D6}"/>
              </a:ext>
            </a:extLst>
          </p:cNvPr>
          <p:cNvSpPr/>
          <p:nvPr/>
        </p:nvSpPr>
        <p:spPr>
          <a:xfrm>
            <a:off x="2439137" y="1820242"/>
            <a:ext cx="130905" cy="12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10" name="Google Shape;32182;p85">
            <a:extLst>
              <a:ext uri="{FF2B5EF4-FFF2-40B4-BE49-F238E27FC236}">
                <a16:creationId xmlns:a16="http://schemas.microsoft.com/office/drawing/2014/main" id="{81D451C1-49BE-4490-3979-2DA4FC587F66}"/>
              </a:ext>
            </a:extLst>
          </p:cNvPr>
          <p:cNvSpPr/>
          <p:nvPr/>
        </p:nvSpPr>
        <p:spPr>
          <a:xfrm>
            <a:off x="525838" y="1042106"/>
            <a:ext cx="1872000" cy="761477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 dirty="0">
              <a:cs typeface="Arial" panose="020B0604020202020204" pitchFamily="34" charset="0"/>
            </a:endParaRPr>
          </a:p>
        </p:txBody>
      </p:sp>
      <p:sp>
        <p:nvSpPr>
          <p:cNvPr id="11" name="Google Shape;32183;p85">
            <a:extLst>
              <a:ext uri="{FF2B5EF4-FFF2-40B4-BE49-F238E27FC236}">
                <a16:creationId xmlns:a16="http://schemas.microsoft.com/office/drawing/2014/main" id="{50B8F570-0D9B-42D1-3061-048388188DAD}"/>
              </a:ext>
            </a:extLst>
          </p:cNvPr>
          <p:cNvSpPr/>
          <p:nvPr/>
        </p:nvSpPr>
        <p:spPr>
          <a:xfrm>
            <a:off x="2439137" y="1340289"/>
            <a:ext cx="130905" cy="12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00410A-4982-EA7D-32FE-699E8D413835}"/>
              </a:ext>
            </a:extLst>
          </p:cNvPr>
          <p:cNvSpPr txBox="1"/>
          <p:nvPr/>
        </p:nvSpPr>
        <p:spPr>
          <a:xfrm>
            <a:off x="2570042" y="1230827"/>
            <a:ext cx="5135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cs typeface="Arial" panose="020B0604020202020204" pitchFamily="34" charset="0"/>
              </a:rPr>
              <a:t>Victor Protázio </a:t>
            </a:r>
            <a:r>
              <a:rPr lang="pt-BR" dirty="0">
                <a:cs typeface="Arial" panose="020B0604020202020204" pitchFamily="34" charset="0"/>
              </a:rPr>
              <a:t>- Analista de Infraestrutura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C9CA77C-4786-AD6C-A9DD-D74A719E09DD}"/>
              </a:ext>
            </a:extLst>
          </p:cNvPr>
          <p:cNvSpPr txBox="1"/>
          <p:nvPr/>
        </p:nvSpPr>
        <p:spPr>
          <a:xfrm>
            <a:off x="2570042" y="1713482"/>
            <a:ext cx="9821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Diretor do Departamento de Desempenho da Operação do Sistema Elétrico (DDOS)</a:t>
            </a:r>
            <a:endParaRPr lang="pt-BR" b="1" dirty="0"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94AF8B-8DE9-7666-B585-2536C97C3282}"/>
              </a:ext>
            </a:extLst>
          </p:cNvPr>
          <p:cNvSpPr txBox="1"/>
          <p:nvPr/>
        </p:nvSpPr>
        <p:spPr>
          <a:xfrm>
            <a:off x="2564701" y="2181800"/>
            <a:ext cx="5591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cs typeface="Arial" panose="020B0604020202020204" pitchFamily="34" charset="0"/>
              </a:rPr>
              <a:t>Secretaria Nacional de Energia Elétrica (SNEE)</a:t>
            </a:r>
          </a:p>
        </p:txBody>
      </p: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CCF2866F-D0D4-BC7A-3C6C-0F55879CD572}"/>
              </a:ext>
            </a:extLst>
          </p:cNvPr>
          <p:cNvSpPr/>
          <p:nvPr/>
        </p:nvSpPr>
        <p:spPr>
          <a:xfrm>
            <a:off x="571777" y="3719181"/>
            <a:ext cx="7601629" cy="2667397"/>
          </a:xfrm>
          <a:prstGeom prst="homePlate">
            <a:avLst>
              <a:gd name="adj" fmla="val 19518"/>
            </a:avLst>
          </a:prstGeom>
          <a:solidFill>
            <a:srgbClr val="157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AAD4B36-A67A-92EA-CE33-89E691CD5272}"/>
              </a:ext>
            </a:extLst>
          </p:cNvPr>
          <p:cNvSpPr txBox="1"/>
          <p:nvPr/>
        </p:nvSpPr>
        <p:spPr>
          <a:xfrm>
            <a:off x="552725" y="3719181"/>
            <a:ext cx="7095849" cy="2667397"/>
          </a:xfrm>
          <a:prstGeom prst="rect">
            <a:avLst/>
          </a:prstGeom>
          <a:solidFill>
            <a:srgbClr val="157E4E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  <a:t>Departamento de Desempenho da Operação Elétrica (DDOS)</a:t>
            </a:r>
            <a:br>
              <a:rPr lang="pt-BR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Decreto 11.492 (Art. 26)</a:t>
            </a:r>
          </a:p>
          <a:p>
            <a:pPr algn="just">
              <a:spcAft>
                <a:spcPts val="800"/>
              </a:spcAft>
            </a:pPr>
            <a:r>
              <a:rPr lang="pt-BR" sz="1600" dirty="0">
                <a:solidFill>
                  <a:schemeClr val="bg1"/>
                </a:solidFill>
                <a:cs typeface="Arial" panose="020B0604020202020204" pitchFamily="34" charset="0"/>
              </a:rPr>
              <a:t>I - avaliar e propor </a:t>
            </a:r>
            <a:r>
              <a:rPr lang="pt-BR" sz="1600" b="1" dirty="0">
                <a:solidFill>
                  <a:schemeClr val="bg1"/>
                </a:solidFill>
                <a:cs typeface="Arial" panose="020B0604020202020204" pitchFamily="34" charset="0"/>
              </a:rPr>
              <a:t>ajustes, soluções e recomendações</a:t>
            </a:r>
            <a:r>
              <a:rPr lang="pt-BR" sz="1600" dirty="0">
                <a:solidFill>
                  <a:schemeClr val="bg1"/>
                </a:solidFill>
                <a:cs typeface="Arial" panose="020B0604020202020204" pitchFamily="34" charset="0"/>
              </a:rPr>
              <a:t> com vistas a promover a </a:t>
            </a:r>
            <a:r>
              <a:rPr lang="pt-BR" sz="1600" b="1" dirty="0">
                <a:solidFill>
                  <a:schemeClr val="bg1"/>
                </a:solidFill>
                <a:cs typeface="Arial" panose="020B0604020202020204" pitchFamily="34" charset="0"/>
              </a:rPr>
              <a:t>continuidade e a segurança do suprimento eletroenergético </a:t>
            </a:r>
            <a:r>
              <a:rPr lang="pt-BR" sz="1600" dirty="0">
                <a:solidFill>
                  <a:schemeClr val="bg1"/>
                </a:solidFill>
                <a:cs typeface="Arial" panose="020B0604020202020204" pitchFamily="34" charset="0"/>
              </a:rPr>
              <a:t>do sistema elétrico brasileiro;</a:t>
            </a:r>
          </a:p>
          <a:p>
            <a:pPr algn="just">
              <a:spcAft>
                <a:spcPts val="800"/>
              </a:spcAft>
            </a:pPr>
            <a:r>
              <a:rPr lang="pt-BR" sz="1600" dirty="0">
                <a:solidFill>
                  <a:schemeClr val="bg1"/>
                </a:solidFill>
                <a:cs typeface="Arial" panose="020B0604020202020204" pitchFamily="34" charset="0"/>
              </a:rPr>
              <a:t>II - subsidiar e participar da </a:t>
            </a:r>
            <a:r>
              <a:rPr lang="pt-BR" sz="1600" b="1" dirty="0">
                <a:solidFill>
                  <a:schemeClr val="bg1"/>
                </a:solidFill>
                <a:cs typeface="Arial" panose="020B0604020202020204" pitchFamily="34" charset="0"/>
              </a:rPr>
              <a:t>formulação, implementação e avaliação</a:t>
            </a:r>
            <a:r>
              <a:rPr lang="pt-BR" sz="1600" dirty="0">
                <a:solidFill>
                  <a:schemeClr val="bg1"/>
                </a:solidFill>
                <a:cs typeface="Arial" panose="020B0604020202020204" pitchFamily="34" charset="0"/>
              </a:rPr>
              <a:t> de políticas sobre </a:t>
            </a:r>
            <a:r>
              <a:rPr lang="pt-BR" sz="1600" b="1" dirty="0">
                <a:solidFill>
                  <a:schemeClr val="bg1"/>
                </a:solidFill>
                <a:cs typeface="Arial" panose="020B0604020202020204" pitchFamily="34" charset="0"/>
              </a:rPr>
              <a:t>recursos hídricos, na interface com o setor elétrico</a:t>
            </a:r>
            <a:r>
              <a:rPr lang="pt-BR" sz="1600" dirty="0">
                <a:solidFill>
                  <a:schemeClr val="bg1"/>
                </a:solidFill>
                <a:cs typeface="Arial" panose="020B0604020202020204" pitchFamily="34" charset="0"/>
              </a:rPr>
              <a:t>; e</a:t>
            </a:r>
          </a:p>
          <a:p>
            <a:pPr algn="just">
              <a:spcAft>
                <a:spcPts val="800"/>
              </a:spcAft>
            </a:pPr>
            <a:r>
              <a:rPr lang="pt-BR" sz="1600" dirty="0">
                <a:solidFill>
                  <a:schemeClr val="bg1"/>
                </a:solidFill>
                <a:cs typeface="Arial" panose="020B0604020202020204" pitchFamily="34" charset="0"/>
              </a:rPr>
              <a:t>III - acompanhar o </a:t>
            </a:r>
            <a:r>
              <a:rPr lang="pt-BR" sz="1600" b="1" dirty="0">
                <a:solidFill>
                  <a:schemeClr val="bg1"/>
                </a:solidFill>
                <a:cs typeface="Arial" panose="020B0604020202020204" pitchFamily="34" charset="0"/>
              </a:rPr>
              <a:t>desempenho da operação do sistema elétrico, da geração e da transmissão</a:t>
            </a:r>
            <a:r>
              <a:rPr lang="pt-BR" sz="1600" dirty="0">
                <a:solidFill>
                  <a:schemeClr val="bg1"/>
                </a:solidFill>
                <a:cs typeface="Arial" panose="020B0604020202020204" pitchFamily="34" charset="0"/>
              </a:rPr>
              <a:t> de energia elétrica.</a:t>
            </a:r>
          </a:p>
        </p:txBody>
      </p:sp>
      <p:sp>
        <p:nvSpPr>
          <p:cNvPr id="17" name="Google Shape;32180;p85">
            <a:extLst>
              <a:ext uri="{FF2B5EF4-FFF2-40B4-BE49-F238E27FC236}">
                <a16:creationId xmlns:a16="http://schemas.microsoft.com/office/drawing/2014/main" id="{42220CC2-FF99-B76A-AC7E-79A899784489}"/>
              </a:ext>
            </a:extLst>
          </p:cNvPr>
          <p:cNvSpPr/>
          <p:nvPr/>
        </p:nvSpPr>
        <p:spPr>
          <a:xfrm>
            <a:off x="8044767" y="4615399"/>
            <a:ext cx="130905" cy="129600"/>
          </a:xfrm>
          <a:prstGeom prst="ellipse">
            <a:avLst/>
          </a:prstGeom>
          <a:solidFill>
            <a:srgbClr val="157E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6254DF-3D23-6F54-F004-E196634BC96F}"/>
              </a:ext>
            </a:extLst>
          </p:cNvPr>
          <p:cNvSpPr txBox="1"/>
          <p:nvPr/>
        </p:nvSpPr>
        <p:spPr>
          <a:xfrm>
            <a:off x="8190121" y="4475344"/>
            <a:ext cx="4039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cs typeface="Arial" panose="020B0604020202020204" pitchFamily="34" charset="0"/>
              </a:rPr>
              <a:t>Governança das Infraestruturas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EAC3D10-E13F-D272-27B6-ED035AF50245}"/>
              </a:ext>
            </a:extLst>
          </p:cNvPr>
          <p:cNvSpPr txBox="1"/>
          <p:nvPr/>
        </p:nvSpPr>
        <p:spPr>
          <a:xfrm>
            <a:off x="8234259" y="5951353"/>
            <a:ext cx="3698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cs typeface="Arial" panose="020B0604020202020204" pitchFamily="34" charset="0"/>
              </a:rPr>
              <a:t>Desempenho da Geração e Transmissão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7474857-3887-3449-889F-272ECB1E43B3}"/>
              </a:ext>
            </a:extLst>
          </p:cNvPr>
          <p:cNvSpPr txBox="1"/>
          <p:nvPr/>
        </p:nvSpPr>
        <p:spPr>
          <a:xfrm>
            <a:off x="8190121" y="3715289"/>
            <a:ext cx="4398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cs typeface="Arial" panose="020B0604020202020204" pitchFamily="34" charset="0"/>
              </a:rPr>
              <a:t>Segurança do Suprimento Eletroenergético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063DF7E-054D-BEBE-C9C2-33394F5DA9C9}"/>
              </a:ext>
            </a:extLst>
          </p:cNvPr>
          <p:cNvSpPr txBox="1"/>
          <p:nvPr/>
        </p:nvSpPr>
        <p:spPr>
          <a:xfrm>
            <a:off x="8234259" y="5235457"/>
            <a:ext cx="3770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cs typeface="Arial" panose="020B0604020202020204" pitchFamily="34" charset="0"/>
              </a:rPr>
              <a:t>Políticas sobre Recursos Hídricos</a:t>
            </a:r>
          </a:p>
        </p:txBody>
      </p:sp>
      <p:sp>
        <p:nvSpPr>
          <p:cNvPr id="22" name="Google Shape;32180;p85">
            <a:extLst>
              <a:ext uri="{FF2B5EF4-FFF2-40B4-BE49-F238E27FC236}">
                <a16:creationId xmlns:a16="http://schemas.microsoft.com/office/drawing/2014/main" id="{A8B89240-3B20-4DBF-6871-26474089EE29}"/>
              </a:ext>
            </a:extLst>
          </p:cNvPr>
          <p:cNvSpPr/>
          <p:nvPr/>
        </p:nvSpPr>
        <p:spPr>
          <a:xfrm>
            <a:off x="8044767" y="3850544"/>
            <a:ext cx="130905" cy="129600"/>
          </a:xfrm>
          <a:prstGeom prst="ellipse">
            <a:avLst/>
          </a:prstGeom>
          <a:solidFill>
            <a:srgbClr val="157E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23" name="Google Shape;32180;p85">
            <a:extLst>
              <a:ext uri="{FF2B5EF4-FFF2-40B4-BE49-F238E27FC236}">
                <a16:creationId xmlns:a16="http://schemas.microsoft.com/office/drawing/2014/main" id="{284378E8-F4D5-D14F-59B1-98775F5FB2F5}"/>
              </a:ext>
            </a:extLst>
          </p:cNvPr>
          <p:cNvSpPr/>
          <p:nvPr/>
        </p:nvSpPr>
        <p:spPr>
          <a:xfrm>
            <a:off x="8088905" y="5365912"/>
            <a:ext cx="130905" cy="129600"/>
          </a:xfrm>
          <a:prstGeom prst="ellipse">
            <a:avLst/>
          </a:prstGeom>
          <a:solidFill>
            <a:srgbClr val="157E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24" name="Google Shape;32180;p85">
            <a:extLst>
              <a:ext uri="{FF2B5EF4-FFF2-40B4-BE49-F238E27FC236}">
                <a16:creationId xmlns:a16="http://schemas.microsoft.com/office/drawing/2014/main" id="{52B7A2E0-EF94-AB7A-7607-FFD617A80C8B}"/>
              </a:ext>
            </a:extLst>
          </p:cNvPr>
          <p:cNvSpPr/>
          <p:nvPr/>
        </p:nvSpPr>
        <p:spPr>
          <a:xfrm>
            <a:off x="8088905" y="6086609"/>
            <a:ext cx="130905" cy="129600"/>
          </a:xfrm>
          <a:prstGeom prst="ellipse">
            <a:avLst/>
          </a:prstGeom>
          <a:solidFill>
            <a:srgbClr val="157E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142126B-0886-01C0-A946-15CD5CE499B6}"/>
              </a:ext>
            </a:extLst>
          </p:cNvPr>
          <p:cNvSpPr txBox="1"/>
          <p:nvPr/>
        </p:nvSpPr>
        <p:spPr>
          <a:xfrm>
            <a:off x="337351" y="230819"/>
            <a:ext cx="4898037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Apresentação Institucional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C29F5D7-BD76-9E02-0E74-10F97242EA30}"/>
              </a:ext>
            </a:extLst>
          </p:cNvPr>
          <p:cNvGrpSpPr>
            <a:grpSpLocks noChangeAspect="1"/>
          </p:cNvGrpSpPr>
          <p:nvPr/>
        </p:nvGrpSpPr>
        <p:grpSpPr>
          <a:xfrm>
            <a:off x="7721090" y="2397392"/>
            <a:ext cx="3092999" cy="933088"/>
            <a:chOff x="4469593" y="5578367"/>
            <a:chExt cx="3311880" cy="999119"/>
          </a:xfrm>
        </p:grpSpPr>
        <p:pic>
          <p:nvPicPr>
            <p:cNvPr id="31" name="Google Shape;88;p1">
              <a:extLst>
                <a:ext uri="{FF2B5EF4-FFF2-40B4-BE49-F238E27FC236}">
                  <a16:creationId xmlns:a16="http://schemas.microsoft.com/office/drawing/2014/main" id="{C85C7E7A-CEC4-4ADF-94C5-3C4EF5A9D1C7}"/>
                </a:ext>
              </a:extLst>
            </p:cNvPr>
            <p:cNvPicPr preferRelativeResize="0"/>
            <p:nvPr userDrawn="1"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003"/>
            <a:stretch>
              <a:fillRect/>
            </a:stretch>
          </p:blipFill>
          <p:spPr>
            <a:xfrm>
              <a:off x="4469593" y="5681776"/>
              <a:ext cx="1496201" cy="895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m 31" descr="Gráfico&#10;&#10;O conteúdo gerado por IA pode estar incorreto.">
              <a:extLst>
                <a:ext uri="{FF2B5EF4-FFF2-40B4-BE49-F238E27FC236}">
                  <a16:creationId xmlns:a16="http://schemas.microsoft.com/office/drawing/2014/main" id="{67925DA2-31A8-E001-088C-F0412F9C6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52423"/>
            <a:stretch>
              <a:fillRect/>
            </a:stretch>
          </p:blipFill>
          <p:spPr>
            <a:xfrm>
              <a:off x="5805997" y="5578367"/>
              <a:ext cx="1975476" cy="999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51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3AC0-4ADF-7070-A127-ADC8BA206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E8D7718-7119-FED2-DB76-01B401F1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  <a:solidFill>
            <a:srgbClr val="157E4E">
              <a:alpha val="78824"/>
            </a:srgbClr>
          </a:solidFill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E3814B5B-7CAC-ADD8-9143-32DEFA8545B8}"/>
              </a:ext>
            </a:extLst>
          </p:cNvPr>
          <p:cNvCxnSpPr>
            <a:stCxn id="20" idx="1"/>
            <a:endCxn id="21" idx="0"/>
          </p:cNvCxnSpPr>
          <p:nvPr/>
        </p:nvCxnSpPr>
        <p:spPr>
          <a:xfrm flipH="1">
            <a:off x="1414362" y="3475605"/>
            <a:ext cx="1212322" cy="512015"/>
          </a:xfrm>
          <a:prstGeom prst="line">
            <a:avLst/>
          </a:prstGeom>
          <a:ln w="25400">
            <a:solidFill>
              <a:srgbClr val="157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461097-FD5F-2AB4-02D9-B181AA6FF0AA}"/>
              </a:ext>
            </a:extLst>
          </p:cNvPr>
          <p:cNvSpPr txBox="1"/>
          <p:nvPr/>
        </p:nvSpPr>
        <p:spPr>
          <a:xfrm>
            <a:off x="7828951" y="1362195"/>
            <a:ext cx="2587438" cy="972762"/>
          </a:xfrm>
          <a:prstGeom prst="rect">
            <a:avLst/>
          </a:prstGeom>
          <a:solidFill>
            <a:srgbClr val="157E4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 eaLnBrk="0" fontAlgn="base" hangingPunct="0">
              <a:spcBef>
                <a:spcPct val="0"/>
              </a:spcBef>
              <a:spcAft>
                <a:spcPts val="60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latin typeface="+mn-lt"/>
                <a:cs typeface="Arial" panose="020B0604020202020204" pitchFamily="34" charset="0"/>
              </a:rPr>
              <a:t>Política e Planejamento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B8033F-4A4D-11EF-4821-79DC4E738048}"/>
              </a:ext>
            </a:extLst>
          </p:cNvPr>
          <p:cNvSpPr txBox="1"/>
          <p:nvPr/>
        </p:nvSpPr>
        <p:spPr>
          <a:xfrm>
            <a:off x="7948757" y="2556389"/>
            <a:ext cx="2381592" cy="710143"/>
          </a:xfrm>
          <a:prstGeom prst="rect">
            <a:avLst/>
          </a:prstGeom>
          <a:solidFill>
            <a:srgbClr val="157E4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0" fontAlgn="base" hangingPunct="0">
              <a:spcBef>
                <a:spcPct val="0"/>
              </a:spcBef>
              <a:spcAft>
                <a:spcPts val="60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latin typeface="+mn-lt"/>
                <a:cs typeface="Arial" panose="020B0604020202020204" pitchFamily="34" charset="0"/>
              </a:rPr>
              <a:t>Regulação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CE3431-27AA-8BF1-7568-F9128FB3025C}"/>
              </a:ext>
            </a:extLst>
          </p:cNvPr>
          <p:cNvSpPr txBox="1"/>
          <p:nvPr/>
        </p:nvSpPr>
        <p:spPr>
          <a:xfrm>
            <a:off x="8048498" y="3575643"/>
            <a:ext cx="2182109" cy="687098"/>
          </a:xfrm>
          <a:prstGeom prst="rect">
            <a:avLst/>
          </a:prstGeom>
          <a:solidFill>
            <a:srgbClr val="157E4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0" fontAlgn="base" hangingPunct="0">
              <a:spcBef>
                <a:spcPct val="0"/>
              </a:spcBef>
              <a:spcAft>
                <a:spcPts val="60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latin typeface="+mn-lt"/>
                <a:cs typeface="Arial" panose="020B0604020202020204" pitchFamily="34" charset="0"/>
              </a:rPr>
              <a:t>Execução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751DAF6-6632-4A4C-F2E7-87EE6F4AE277}"/>
              </a:ext>
            </a:extLst>
          </p:cNvPr>
          <p:cNvSpPr/>
          <p:nvPr/>
        </p:nvSpPr>
        <p:spPr>
          <a:xfrm>
            <a:off x="6921017" y="5170752"/>
            <a:ext cx="4594533" cy="963242"/>
          </a:xfrm>
          <a:prstGeom prst="rect">
            <a:avLst/>
          </a:prstGeom>
          <a:solidFill>
            <a:srgbClr val="157E4E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cs typeface="Arial" panose="020B0604020202020204" pitchFamily="34" charset="0"/>
              </a:rPr>
              <a:t>O Setor Elétrico Brasileiro é um complexo setor onde os agentes trabalham em conjunto, do planejamento a longo prazo até o monitoramento diário da infraestrutura elétrica.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D6CCDB-7075-F875-971F-8C125CC0BD4D}"/>
              </a:ext>
            </a:extLst>
          </p:cNvPr>
          <p:cNvSpPr txBox="1"/>
          <p:nvPr/>
        </p:nvSpPr>
        <p:spPr>
          <a:xfrm>
            <a:off x="6921018" y="4688164"/>
            <a:ext cx="4594532" cy="485486"/>
          </a:xfrm>
          <a:prstGeom prst="rect">
            <a:avLst/>
          </a:prstGeom>
          <a:solidFill>
            <a:srgbClr val="157E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0" fontAlgn="base" hangingPunct="0">
              <a:spcBef>
                <a:spcPct val="0"/>
              </a:spcBef>
              <a:spcAft>
                <a:spcPts val="60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latin typeface="+mn-lt"/>
                <a:cs typeface="Arial" panose="020B0604020202020204" pitchFamily="34" charset="0"/>
              </a:rPr>
              <a:t>Integração e Cooperação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62DD0E1-72D1-2382-39A9-22C9D83C44B4}"/>
              </a:ext>
            </a:extLst>
          </p:cNvPr>
          <p:cNvCxnSpPr>
            <a:stCxn id="20" idx="3"/>
            <a:endCxn id="22" idx="0"/>
          </p:cNvCxnSpPr>
          <p:nvPr/>
        </p:nvCxnSpPr>
        <p:spPr>
          <a:xfrm>
            <a:off x="4170951" y="3475605"/>
            <a:ext cx="1264258" cy="520306"/>
          </a:xfrm>
          <a:prstGeom prst="line">
            <a:avLst/>
          </a:prstGeom>
          <a:ln w="25400">
            <a:solidFill>
              <a:srgbClr val="157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78273A0-DA4A-DA69-617C-89AC05293F90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>
            <a:off x="3393494" y="2938634"/>
            <a:ext cx="5324" cy="206111"/>
          </a:xfrm>
          <a:prstGeom prst="line">
            <a:avLst/>
          </a:prstGeom>
          <a:ln>
            <a:solidFill>
              <a:srgbClr val="157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5D6EA2A-41FD-438D-D459-83F08F038DBF}"/>
              </a:ext>
            </a:extLst>
          </p:cNvPr>
          <p:cNvCxnSpPr>
            <a:stCxn id="15" idx="2"/>
          </p:cNvCxnSpPr>
          <p:nvPr/>
        </p:nvCxnSpPr>
        <p:spPr>
          <a:xfrm>
            <a:off x="3393494" y="1955365"/>
            <a:ext cx="3553" cy="173281"/>
          </a:xfrm>
          <a:prstGeom prst="line">
            <a:avLst/>
          </a:prstGeom>
          <a:ln w="25400">
            <a:solidFill>
              <a:srgbClr val="157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0A6D68A-253E-0531-3525-A6A769EA826E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2229566" y="2500961"/>
            <a:ext cx="314176" cy="6786"/>
          </a:xfrm>
          <a:prstGeom prst="line">
            <a:avLst/>
          </a:prstGeom>
          <a:ln w="25400">
            <a:solidFill>
              <a:srgbClr val="157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F1F751C-5CFE-3848-F98A-4944D0C27C6C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4243245" y="2499810"/>
            <a:ext cx="314176" cy="7937"/>
          </a:xfrm>
          <a:prstGeom prst="line">
            <a:avLst/>
          </a:prstGeom>
          <a:ln w="25400">
            <a:solidFill>
              <a:srgbClr val="157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A9D00BC-E459-19C7-45FE-441115BC4A0D}"/>
              </a:ext>
            </a:extLst>
          </p:cNvPr>
          <p:cNvSpPr txBox="1"/>
          <p:nvPr/>
        </p:nvSpPr>
        <p:spPr>
          <a:xfrm>
            <a:off x="2543742" y="1247479"/>
            <a:ext cx="1699503" cy="707886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CNPE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Conselho nacional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Política Energética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537FD68-15F2-EEE7-1D82-E6B997DD38EC}"/>
              </a:ext>
            </a:extLst>
          </p:cNvPr>
          <p:cNvSpPr txBox="1"/>
          <p:nvPr/>
        </p:nvSpPr>
        <p:spPr>
          <a:xfrm>
            <a:off x="989770" y="2089310"/>
            <a:ext cx="1239796" cy="823302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CMSE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Comitê de Monitoramento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do Setor Elétrico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39C1C97-9AD0-E2D8-EDE7-7686D11A2859}"/>
              </a:ext>
            </a:extLst>
          </p:cNvPr>
          <p:cNvSpPr txBox="1"/>
          <p:nvPr/>
        </p:nvSpPr>
        <p:spPr>
          <a:xfrm>
            <a:off x="2543742" y="2076860"/>
            <a:ext cx="1699503" cy="861774"/>
          </a:xfrm>
          <a:prstGeom prst="rect">
            <a:avLst/>
          </a:prstGeom>
          <a:solidFill>
            <a:srgbClr val="157E4E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MME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Ministério de Minas e Energia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7BCEBC7-8185-8EB4-A513-E601D99BECE6}"/>
              </a:ext>
            </a:extLst>
          </p:cNvPr>
          <p:cNvSpPr txBox="1"/>
          <p:nvPr/>
        </p:nvSpPr>
        <p:spPr>
          <a:xfrm>
            <a:off x="4557421" y="2088159"/>
            <a:ext cx="1274660" cy="823302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EPE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Empresa de Pesquisa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Energética 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5A5564-9F09-6880-1C62-FDF438599E41}"/>
              </a:ext>
            </a:extLst>
          </p:cNvPr>
          <p:cNvSpPr txBox="1"/>
          <p:nvPr/>
        </p:nvSpPr>
        <p:spPr>
          <a:xfrm>
            <a:off x="2802446" y="3923534"/>
            <a:ext cx="1175905" cy="461665"/>
          </a:xfrm>
          <a:prstGeom prst="rect">
            <a:avLst/>
          </a:prstGeom>
          <a:solidFill>
            <a:srgbClr val="157E4E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AGENTES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GERAÇÃO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A57240B-BE19-C102-2363-109E466C21FA}"/>
              </a:ext>
            </a:extLst>
          </p:cNvPr>
          <p:cNvSpPr txBox="1"/>
          <p:nvPr/>
        </p:nvSpPr>
        <p:spPr>
          <a:xfrm>
            <a:off x="2626684" y="3144745"/>
            <a:ext cx="1544267" cy="661720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ANEEL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Agência Nacional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Energia Elétrica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4B06A4-CD07-2493-6DAF-7AEBA1D0F1A5}"/>
              </a:ext>
            </a:extLst>
          </p:cNvPr>
          <p:cNvSpPr txBox="1"/>
          <p:nvPr/>
        </p:nvSpPr>
        <p:spPr>
          <a:xfrm>
            <a:off x="788695" y="3987620"/>
            <a:ext cx="1251333" cy="823302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Operador Nacional 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Sistema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3AC5007-08FE-0BA5-0278-0DC47735F6D5}"/>
              </a:ext>
            </a:extLst>
          </p:cNvPr>
          <p:cNvSpPr txBox="1"/>
          <p:nvPr/>
        </p:nvSpPr>
        <p:spPr>
          <a:xfrm>
            <a:off x="4737904" y="3995911"/>
            <a:ext cx="1394609" cy="800219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CCEE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Câmara de Comercialização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de Energia Elétrica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9FD4E3D-9680-FBBA-2134-25DFA7BCB352}"/>
              </a:ext>
            </a:extLst>
          </p:cNvPr>
          <p:cNvSpPr txBox="1"/>
          <p:nvPr/>
        </p:nvSpPr>
        <p:spPr>
          <a:xfrm>
            <a:off x="2714855" y="4440623"/>
            <a:ext cx="1324731" cy="461665"/>
          </a:xfrm>
          <a:prstGeom prst="rect">
            <a:avLst/>
          </a:prstGeom>
          <a:solidFill>
            <a:srgbClr val="157E4E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AGENTES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TRANSMISSÃO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9B22FA2-2F10-2EB4-500A-094030C20BB4}"/>
              </a:ext>
            </a:extLst>
          </p:cNvPr>
          <p:cNvSpPr txBox="1"/>
          <p:nvPr/>
        </p:nvSpPr>
        <p:spPr>
          <a:xfrm>
            <a:off x="2733957" y="4957712"/>
            <a:ext cx="1286526" cy="461665"/>
          </a:xfrm>
          <a:prstGeom prst="rect">
            <a:avLst/>
          </a:prstGeom>
          <a:solidFill>
            <a:srgbClr val="157E4E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AGENTES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DISTRIBUIÇÃO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94E3D38-2EB2-44C0-87E2-6972DC6AF07B}"/>
              </a:ext>
            </a:extLst>
          </p:cNvPr>
          <p:cNvSpPr txBox="1"/>
          <p:nvPr/>
        </p:nvSpPr>
        <p:spPr>
          <a:xfrm>
            <a:off x="2477295" y="5467178"/>
            <a:ext cx="1816691" cy="461665"/>
          </a:xfrm>
          <a:prstGeom prst="rect">
            <a:avLst/>
          </a:prstGeom>
          <a:solidFill>
            <a:srgbClr val="157E4E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AGENTES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COMERCIALIZAÇÃO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30CB49D-D4C1-3636-BD58-33E838E0428A}"/>
              </a:ext>
            </a:extLst>
          </p:cNvPr>
          <p:cNvCxnSpPr>
            <a:stCxn id="21" idx="2"/>
            <a:endCxn id="25" idx="1"/>
          </p:cNvCxnSpPr>
          <p:nvPr/>
        </p:nvCxnSpPr>
        <p:spPr>
          <a:xfrm>
            <a:off x="1414362" y="4810922"/>
            <a:ext cx="1062933" cy="887089"/>
          </a:xfrm>
          <a:prstGeom prst="line">
            <a:avLst/>
          </a:prstGeom>
          <a:ln w="25400">
            <a:solidFill>
              <a:srgbClr val="157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D792416-8824-F281-20F9-C9E844D920E4}"/>
              </a:ext>
            </a:extLst>
          </p:cNvPr>
          <p:cNvCxnSpPr/>
          <p:nvPr/>
        </p:nvCxnSpPr>
        <p:spPr>
          <a:xfrm>
            <a:off x="5418688" y="46855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B6B46EC3-E9ED-DDB0-C5AC-08DBB30B85DA}"/>
              </a:ext>
            </a:extLst>
          </p:cNvPr>
          <p:cNvCxnSpPr>
            <a:stCxn id="22" idx="2"/>
            <a:endCxn id="25" idx="3"/>
          </p:cNvCxnSpPr>
          <p:nvPr/>
        </p:nvCxnSpPr>
        <p:spPr>
          <a:xfrm flipH="1">
            <a:off x="4293986" y="4796130"/>
            <a:ext cx="1141223" cy="901881"/>
          </a:xfrm>
          <a:prstGeom prst="line">
            <a:avLst/>
          </a:prstGeom>
          <a:ln w="25400">
            <a:solidFill>
              <a:srgbClr val="157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DAD12B2-C099-E8F9-47D5-747A69CA8574}"/>
              </a:ext>
            </a:extLst>
          </p:cNvPr>
          <p:cNvSpPr txBox="1"/>
          <p:nvPr/>
        </p:nvSpPr>
        <p:spPr>
          <a:xfrm>
            <a:off x="380615" y="6458558"/>
            <a:ext cx="2458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cs typeface="Arial" panose="020B0604020202020204" pitchFamily="34" charset="0"/>
              </a:rPr>
              <a:t>Fonte: MME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359CB4D-4C0D-F6DF-082C-AEDDAA72AD71}"/>
              </a:ext>
            </a:extLst>
          </p:cNvPr>
          <p:cNvSpPr txBox="1"/>
          <p:nvPr/>
        </p:nvSpPr>
        <p:spPr>
          <a:xfrm>
            <a:off x="337351" y="230819"/>
            <a:ext cx="6690978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Governança do Setor Elétrico Brasileiro</a:t>
            </a:r>
          </a:p>
        </p:txBody>
      </p:sp>
    </p:spTree>
    <p:extLst>
      <p:ext uri="{BB962C8B-B14F-4D97-AF65-F5344CB8AC3E}">
        <p14:creationId xmlns:p14="http://schemas.microsoft.com/office/powerpoint/2010/main" val="259229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A11DD-3D93-369C-E339-F5B30148B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1F9D2ED-4C42-E54F-A5C7-F49DFE98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graphicFrame>
        <p:nvGraphicFramePr>
          <p:cNvPr id="2" name="CaixaDeTexto 2">
            <a:extLst>
              <a:ext uri="{FF2B5EF4-FFF2-40B4-BE49-F238E27FC236}">
                <a16:creationId xmlns:a16="http://schemas.microsoft.com/office/drawing/2014/main" id="{0C82FAEE-BAE4-7C89-AC60-3F5F5127F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622730"/>
              </p:ext>
            </p:extLst>
          </p:nvPr>
        </p:nvGraphicFramePr>
        <p:xfrm>
          <a:off x="1114576" y="1107192"/>
          <a:ext cx="9169344" cy="231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7510B4D-4F4F-CB2A-57E4-E0B056FD2FD5}"/>
              </a:ext>
            </a:extLst>
          </p:cNvPr>
          <p:cNvSpPr txBox="1"/>
          <p:nvPr/>
        </p:nvSpPr>
        <p:spPr>
          <a:xfrm>
            <a:off x="337351" y="230819"/>
            <a:ext cx="7314025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Diretrizes Estratégicas do Governo Federal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A24EED-701D-9BDB-E2A5-4D88DD03E8EA}"/>
              </a:ext>
            </a:extLst>
          </p:cNvPr>
          <p:cNvSpPr txBox="1"/>
          <p:nvPr/>
        </p:nvSpPr>
        <p:spPr>
          <a:xfrm>
            <a:off x="620117" y="3579822"/>
            <a:ext cx="10927827" cy="485486"/>
          </a:xfrm>
          <a:prstGeom prst="rect">
            <a:avLst/>
          </a:prstGeom>
          <a:solidFill>
            <a:srgbClr val="157E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0" fontAlgn="base" hangingPunct="0">
              <a:spcBef>
                <a:spcPct val="0"/>
              </a:spcBef>
              <a:spcAft>
                <a:spcPts val="60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effectLst/>
                <a:latin typeface="+mn-lt"/>
                <a:cs typeface="Arial" panose="020B0604020202020204" pitchFamily="34" charset="0"/>
              </a:rPr>
              <a:t>8ª Conferência Nacional de PCHs e </a:t>
            </a:r>
            <a:r>
              <a:rPr lang="pt-BR" sz="2000" dirty="0" err="1">
                <a:effectLst/>
                <a:latin typeface="+mn-lt"/>
                <a:cs typeface="Arial" panose="020B0604020202020204" pitchFamily="34" charset="0"/>
              </a:rPr>
              <a:t>CGHs</a:t>
            </a:r>
            <a:endParaRPr lang="pt-BR" sz="20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13B55E-A821-3CA1-A7B2-AF9DF3904A35}"/>
              </a:ext>
            </a:extLst>
          </p:cNvPr>
          <p:cNvSpPr txBox="1"/>
          <p:nvPr/>
        </p:nvSpPr>
        <p:spPr>
          <a:xfrm>
            <a:off x="620115" y="4065307"/>
            <a:ext cx="10927829" cy="1938992"/>
          </a:xfrm>
          <a:prstGeom prst="rect">
            <a:avLst/>
          </a:prstGeom>
          <a:solidFill>
            <a:srgbClr val="157E4E">
              <a:alpha val="63922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cs typeface="Arial" panose="020B0604020202020204" pitchFamily="34" charset="0"/>
              </a:rPr>
              <a:t>“Eu defendo a importância das hidrelétricas para o Brasil, sejam elas grandes ou pequenas. As </a:t>
            </a:r>
            <a:r>
              <a:rPr lang="pt-BR" sz="2400" dirty="0" err="1">
                <a:cs typeface="Arial" panose="020B0604020202020204" pitchFamily="34" charset="0"/>
              </a:rPr>
              <a:t>PCH’s</a:t>
            </a:r>
            <a:r>
              <a:rPr lang="pt-BR" sz="2400" dirty="0">
                <a:cs typeface="Arial" panose="020B0604020202020204" pitchFamily="34" charset="0"/>
              </a:rPr>
              <a:t> respondem por 3% de toda a capacidade instalada do sistema integrado nacional. Mas podemos mais, estamos e vamos fazer mais. Retomamos os leilões de energia, vamos destravar o potencial das nossas </a:t>
            </a:r>
            <a:r>
              <a:rPr lang="pt-BR" sz="2400" dirty="0" err="1">
                <a:cs typeface="Arial" panose="020B0604020202020204" pitchFamily="34" charset="0"/>
              </a:rPr>
              <a:t>PCH’s</a:t>
            </a:r>
            <a:r>
              <a:rPr lang="pt-BR" sz="2400" dirty="0">
                <a:cs typeface="Arial" panose="020B0604020202020204" pitchFamily="34" charset="0"/>
              </a:rPr>
              <a:t>,” Alexandre Silveira - Ministro de Minas e Energia. Março/2025</a:t>
            </a: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5AD1E0F5-B87D-100C-37E1-3A0AE7206C56}"/>
              </a:ext>
            </a:extLst>
          </p:cNvPr>
          <p:cNvSpPr/>
          <p:nvPr/>
        </p:nvSpPr>
        <p:spPr>
          <a:xfrm>
            <a:off x="8795779" y="2494295"/>
            <a:ext cx="1264024" cy="92333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5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FF074-39C0-8212-76B4-BA824B8A1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D2031EE-969B-5F8F-6546-F1DA1972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5A427A7-D65D-7CA9-7404-6C86B553BBAF}"/>
              </a:ext>
            </a:extLst>
          </p:cNvPr>
          <p:cNvSpPr txBox="1"/>
          <p:nvPr/>
        </p:nvSpPr>
        <p:spPr>
          <a:xfrm>
            <a:off x="337352" y="230819"/>
            <a:ext cx="4476696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Leilão A-5 (Aneel 3/2025)</a:t>
            </a:r>
          </a:p>
        </p:txBody>
      </p:sp>
      <p:pic>
        <p:nvPicPr>
          <p:cNvPr id="3" name="Imagem 2" descr="Homem ao lado de tela de celular com publicação numa rede social&#10;&#10;O conteúdo gerado por IA pode estar incorreto.">
            <a:extLst>
              <a:ext uri="{FF2B5EF4-FFF2-40B4-BE49-F238E27FC236}">
                <a16:creationId xmlns:a16="http://schemas.microsoft.com/office/drawing/2014/main" id="{4CC49BAA-F8E2-BB7B-398B-22BD553A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1" y="1142132"/>
            <a:ext cx="8044649" cy="48147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193C35E-C175-853B-778D-B1386B82F17E}"/>
              </a:ext>
            </a:extLst>
          </p:cNvPr>
          <p:cNvSpPr txBox="1"/>
          <p:nvPr/>
        </p:nvSpPr>
        <p:spPr>
          <a:xfrm>
            <a:off x="337351" y="6564137"/>
            <a:ext cx="102858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cs typeface="Arial" panose="020B0604020202020204" pitchFamily="34" charset="0"/>
              </a:rPr>
              <a:t>Fonte: https://www.gov.br/mme/pt-br/assuntos/noticias/silveira-celebra-retomada-da-industria-hidreletrica-no-brasil-com-investimentos-estimados-de-r-8-bilhoes-em-pch2019s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B87226-28DE-4A15-C1D0-EE6F36156067}"/>
              </a:ext>
            </a:extLst>
          </p:cNvPr>
          <p:cNvSpPr txBox="1"/>
          <p:nvPr/>
        </p:nvSpPr>
        <p:spPr>
          <a:xfrm>
            <a:off x="8553450" y="1840260"/>
            <a:ext cx="3120224" cy="3693319"/>
          </a:xfrm>
          <a:prstGeom prst="rect">
            <a:avLst/>
          </a:prstGeom>
          <a:noFill/>
          <a:ln w="28575">
            <a:solidFill>
              <a:srgbClr val="157E4E"/>
            </a:solidFill>
          </a:ln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cs typeface="Arial" panose="020B0604020202020204" pitchFamily="34" charset="0"/>
              </a:rPr>
              <a:t>“As Pequenas Centrais Hidrelétricas causam </a:t>
            </a:r>
            <a:r>
              <a:rPr lang="pt-BR" b="1" i="0" dirty="0">
                <a:effectLst/>
                <a:cs typeface="Arial" panose="020B0604020202020204" pitchFamily="34" charset="0"/>
              </a:rPr>
              <a:t>menor impacto ambiental </a:t>
            </a:r>
            <a:r>
              <a:rPr lang="pt-BR" b="0" i="0" dirty="0">
                <a:effectLst/>
                <a:cs typeface="Arial" panose="020B0604020202020204" pitchFamily="34" charset="0"/>
              </a:rPr>
              <a:t>e </a:t>
            </a:r>
            <a:r>
              <a:rPr lang="pt-BR" b="1" i="0" dirty="0">
                <a:effectLst/>
                <a:cs typeface="Arial" panose="020B0604020202020204" pitchFamily="34" charset="0"/>
              </a:rPr>
              <a:t>complementam as fontes intermitentes</a:t>
            </a:r>
            <a:r>
              <a:rPr lang="pt-BR" b="0" i="0" dirty="0">
                <a:effectLst/>
                <a:cs typeface="Arial" panose="020B0604020202020204" pitchFamily="34" charset="0"/>
              </a:rPr>
              <a:t> como a solar e a eólica. Além disso, as </a:t>
            </a:r>
            <a:r>
              <a:rPr lang="pt-BR" b="0" i="0" dirty="0" err="1">
                <a:effectLst/>
                <a:cs typeface="Arial" panose="020B0604020202020204" pitchFamily="34" charset="0"/>
              </a:rPr>
              <a:t>PCH’s</a:t>
            </a:r>
            <a:r>
              <a:rPr lang="pt-BR" b="0" i="0" dirty="0">
                <a:effectLst/>
                <a:cs typeface="Arial" panose="020B0604020202020204" pitchFamily="34" charset="0"/>
              </a:rPr>
              <a:t> estão espalhadas no território nacional, </a:t>
            </a:r>
            <a:r>
              <a:rPr lang="pt-BR" b="1" i="0" dirty="0">
                <a:effectLst/>
                <a:cs typeface="Arial" panose="020B0604020202020204" pitchFamily="34" charset="0"/>
              </a:rPr>
              <a:t>reduzindo</a:t>
            </a:r>
            <a:r>
              <a:rPr lang="pt-BR" b="0" i="0" dirty="0">
                <a:effectLst/>
                <a:cs typeface="Arial" panose="020B0604020202020204" pitchFamily="34" charset="0"/>
              </a:rPr>
              <a:t> a necessidade de investimentos em grandes corredores de </a:t>
            </a:r>
            <a:r>
              <a:rPr lang="pt-BR" b="1" i="0" dirty="0">
                <a:effectLst/>
                <a:cs typeface="Arial" panose="020B0604020202020204" pitchFamily="34" charset="0"/>
              </a:rPr>
              <a:t>transmissão</a:t>
            </a:r>
            <a:r>
              <a:rPr lang="pt-BR" b="0" i="0" dirty="0">
                <a:effectLst/>
                <a:cs typeface="Arial" panose="020B0604020202020204" pitchFamily="34" charset="0"/>
              </a:rPr>
              <a:t>”,</a:t>
            </a:r>
          </a:p>
          <a:p>
            <a:r>
              <a:rPr lang="pt-BR" b="0" i="0" dirty="0">
                <a:effectLst/>
                <a:cs typeface="Arial" panose="020B0604020202020204" pitchFamily="34" charset="0"/>
              </a:rPr>
              <a:t>destacou o Ministro de Minas e Energia - Alexandre Silveira.</a:t>
            </a:r>
            <a:endParaRPr 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8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2A208-C1F6-07E2-11DE-72710147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1925E81-7508-6302-3908-51F5D4195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A3E80AE-3797-559F-2F8F-90CE5CFF1F51}"/>
              </a:ext>
            </a:extLst>
          </p:cNvPr>
          <p:cNvSpPr txBox="1"/>
          <p:nvPr/>
        </p:nvSpPr>
        <p:spPr>
          <a:xfrm>
            <a:off x="337351" y="230819"/>
            <a:ext cx="8692350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39º Leilão de Energia Nova - Leilão A-5 (Aneel 3/2025)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59F343F-661E-895F-C5BB-B8ACF86FECE0}"/>
              </a:ext>
            </a:extLst>
          </p:cNvPr>
          <p:cNvSpPr/>
          <p:nvPr/>
        </p:nvSpPr>
        <p:spPr>
          <a:xfrm>
            <a:off x="2324100" y="5860343"/>
            <a:ext cx="7753349" cy="66810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97% dos projetos</a:t>
            </a:r>
            <a:r>
              <a:rPr lang="pt-BR" sz="3200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eram </a:t>
            </a:r>
            <a:r>
              <a:rPr lang="pt-BR" sz="3200" b="1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PCHs ou </a:t>
            </a:r>
            <a:r>
              <a:rPr lang="pt-BR" sz="3200" b="1" kern="0" dirty="0" err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CGHs</a:t>
            </a:r>
            <a:endParaRPr lang="pt-BR" sz="3200" b="1" kern="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475A34-121D-407D-6251-5B542D3E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80" r="11490" b="12477"/>
          <a:stretch>
            <a:fillRect/>
          </a:stretch>
        </p:blipFill>
        <p:spPr>
          <a:xfrm>
            <a:off x="5435964" y="1349285"/>
            <a:ext cx="5565114" cy="41594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ED132FD-FF49-0A7C-9E5A-88E94FB96CAA}"/>
              </a:ext>
            </a:extLst>
          </p:cNvPr>
          <p:cNvGrpSpPr/>
          <p:nvPr/>
        </p:nvGrpSpPr>
        <p:grpSpPr>
          <a:xfrm>
            <a:off x="727880" y="1349286"/>
            <a:ext cx="4195794" cy="4159428"/>
            <a:chOff x="337355" y="994182"/>
            <a:chExt cx="4195794" cy="4159428"/>
          </a:xfrm>
        </p:grpSpPr>
        <p:grpSp>
          <p:nvGrpSpPr>
            <p:cNvPr id="2" name="Google Shape;32332;p85">
              <a:extLst>
                <a:ext uri="{FF2B5EF4-FFF2-40B4-BE49-F238E27FC236}">
                  <a16:creationId xmlns:a16="http://schemas.microsoft.com/office/drawing/2014/main" id="{93A4B301-449E-C34D-E8CF-7A85F29ED6C0}"/>
                </a:ext>
              </a:extLst>
            </p:cNvPr>
            <p:cNvGrpSpPr/>
            <p:nvPr/>
          </p:nvGrpSpPr>
          <p:grpSpPr>
            <a:xfrm rot="5400000">
              <a:off x="355538" y="975999"/>
              <a:ext cx="4159428" cy="4195794"/>
              <a:chOff x="249844" y="1335474"/>
              <a:chExt cx="5437311" cy="3034176"/>
            </a:xfrm>
          </p:grpSpPr>
          <p:sp>
            <p:nvSpPr>
              <p:cNvPr id="3" name="Google Shape;32333;p85">
                <a:extLst>
                  <a:ext uri="{FF2B5EF4-FFF2-40B4-BE49-F238E27FC236}">
                    <a16:creationId xmlns:a16="http://schemas.microsoft.com/office/drawing/2014/main" id="{E342AD7C-E525-944D-9014-5252B959C630}"/>
                  </a:ext>
                </a:extLst>
              </p:cNvPr>
              <p:cNvSpPr/>
              <p:nvPr/>
            </p:nvSpPr>
            <p:spPr>
              <a:xfrm>
                <a:off x="3576259" y="1335474"/>
                <a:ext cx="2110896" cy="3034150"/>
              </a:xfrm>
              <a:custGeom>
                <a:avLst/>
                <a:gdLst>
                  <a:gd name="csX0" fmla="*/ 0 w 78248"/>
                  <a:gd name="csY0" fmla="*/ 0 h 121366"/>
                  <a:gd name="csX1" fmla="*/ 0 w 78248"/>
                  <a:gd name="csY1" fmla="*/ 38997 h 121366"/>
                  <a:gd name="csX2" fmla="*/ 5359 w 78248"/>
                  <a:gd name="csY2" fmla="*/ 52918 h 121366"/>
                  <a:gd name="csX3" fmla="*/ 9328 w 78248"/>
                  <a:gd name="csY3" fmla="*/ 58469 h 121366"/>
                  <a:gd name="csX4" fmla="*/ 9328 w 78248"/>
                  <a:gd name="csY4" fmla="*/ 62897 h 121366"/>
                  <a:gd name="csX5" fmla="*/ 5359 w 78248"/>
                  <a:gd name="csY5" fmla="*/ 68448 h 121366"/>
                  <a:gd name="csX6" fmla="*/ 0 w 78248"/>
                  <a:gd name="csY6" fmla="*/ 82370 h 121366"/>
                  <a:gd name="csX7" fmla="*/ 0 w 78248"/>
                  <a:gd name="csY7" fmla="*/ 121366 h 121366"/>
                  <a:gd name="csX8" fmla="*/ 68742 w 78248"/>
                  <a:gd name="csY8" fmla="*/ 121366 h 121366"/>
                  <a:gd name="csX9" fmla="*/ 68742 w 78248"/>
                  <a:gd name="csY9" fmla="*/ 85815 h 121366"/>
                  <a:gd name="csX10" fmla="*/ 74292 w 78248"/>
                  <a:gd name="csY10" fmla="*/ 68448 h 121366"/>
                  <a:gd name="csX11" fmla="*/ 78248 w 78248"/>
                  <a:gd name="csY11" fmla="*/ 58469 h 121366"/>
                  <a:gd name="csX12" fmla="*/ 74292 w 78248"/>
                  <a:gd name="csY12" fmla="*/ 52918 h 121366"/>
                  <a:gd name="csX13" fmla="*/ 68729 w 78248"/>
                  <a:gd name="csY13" fmla="*/ 35551 h 121366"/>
                  <a:gd name="csX14" fmla="*/ 68729 w 78248"/>
                  <a:gd name="csY14" fmla="*/ 0 h 121366"/>
                  <a:gd name="csX15" fmla="*/ 0 w 78248"/>
                  <a:gd name="csY15" fmla="*/ 0 h 121366"/>
                  <a:gd name="csX0" fmla="*/ 0 w 74292"/>
                  <a:gd name="csY0" fmla="*/ 0 h 121366"/>
                  <a:gd name="csX1" fmla="*/ 0 w 74292"/>
                  <a:gd name="csY1" fmla="*/ 38997 h 121366"/>
                  <a:gd name="csX2" fmla="*/ 5359 w 74292"/>
                  <a:gd name="csY2" fmla="*/ 52918 h 121366"/>
                  <a:gd name="csX3" fmla="*/ 9328 w 74292"/>
                  <a:gd name="csY3" fmla="*/ 58469 h 121366"/>
                  <a:gd name="csX4" fmla="*/ 9328 w 74292"/>
                  <a:gd name="csY4" fmla="*/ 62897 h 121366"/>
                  <a:gd name="csX5" fmla="*/ 5359 w 74292"/>
                  <a:gd name="csY5" fmla="*/ 68448 h 121366"/>
                  <a:gd name="csX6" fmla="*/ 0 w 74292"/>
                  <a:gd name="csY6" fmla="*/ 82370 h 121366"/>
                  <a:gd name="csX7" fmla="*/ 0 w 74292"/>
                  <a:gd name="csY7" fmla="*/ 121366 h 121366"/>
                  <a:gd name="csX8" fmla="*/ 68742 w 74292"/>
                  <a:gd name="csY8" fmla="*/ 121366 h 121366"/>
                  <a:gd name="csX9" fmla="*/ 68742 w 74292"/>
                  <a:gd name="csY9" fmla="*/ 85815 h 121366"/>
                  <a:gd name="csX10" fmla="*/ 74292 w 74292"/>
                  <a:gd name="csY10" fmla="*/ 68448 h 121366"/>
                  <a:gd name="csX11" fmla="*/ 74292 w 74292"/>
                  <a:gd name="csY11" fmla="*/ 52918 h 121366"/>
                  <a:gd name="csX12" fmla="*/ 68729 w 74292"/>
                  <a:gd name="csY12" fmla="*/ 35551 h 121366"/>
                  <a:gd name="csX13" fmla="*/ 68729 w 74292"/>
                  <a:gd name="csY13" fmla="*/ 0 h 121366"/>
                  <a:gd name="csX14" fmla="*/ 0 w 74292"/>
                  <a:gd name="csY14" fmla="*/ 0 h 121366"/>
                  <a:gd name="csX0" fmla="*/ 0 w 74292"/>
                  <a:gd name="csY0" fmla="*/ 0 h 121366"/>
                  <a:gd name="csX1" fmla="*/ 0 w 74292"/>
                  <a:gd name="csY1" fmla="*/ 38997 h 121366"/>
                  <a:gd name="csX2" fmla="*/ 5359 w 74292"/>
                  <a:gd name="csY2" fmla="*/ 52918 h 121366"/>
                  <a:gd name="csX3" fmla="*/ 9328 w 74292"/>
                  <a:gd name="csY3" fmla="*/ 58469 h 121366"/>
                  <a:gd name="csX4" fmla="*/ 9328 w 74292"/>
                  <a:gd name="csY4" fmla="*/ 62897 h 121366"/>
                  <a:gd name="csX5" fmla="*/ 5359 w 74292"/>
                  <a:gd name="csY5" fmla="*/ 68448 h 121366"/>
                  <a:gd name="csX6" fmla="*/ 0 w 74292"/>
                  <a:gd name="csY6" fmla="*/ 82370 h 121366"/>
                  <a:gd name="csX7" fmla="*/ 0 w 74292"/>
                  <a:gd name="csY7" fmla="*/ 121366 h 121366"/>
                  <a:gd name="csX8" fmla="*/ 68742 w 74292"/>
                  <a:gd name="csY8" fmla="*/ 121366 h 121366"/>
                  <a:gd name="csX9" fmla="*/ 68742 w 74292"/>
                  <a:gd name="csY9" fmla="*/ 85815 h 121366"/>
                  <a:gd name="csX10" fmla="*/ 74292 w 74292"/>
                  <a:gd name="csY10" fmla="*/ 68448 h 121366"/>
                  <a:gd name="csX11" fmla="*/ 68729 w 74292"/>
                  <a:gd name="csY11" fmla="*/ 35551 h 121366"/>
                  <a:gd name="csX12" fmla="*/ 68729 w 74292"/>
                  <a:gd name="csY12" fmla="*/ 0 h 121366"/>
                  <a:gd name="csX13" fmla="*/ 0 w 74292"/>
                  <a:gd name="csY13" fmla="*/ 0 h 121366"/>
                  <a:gd name="csX0" fmla="*/ 0 w 68742"/>
                  <a:gd name="csY0" fmla="*/ 0 h 121366"/>
                  <a:gd name="csX1" fmla="*/ 0 w 68742"/>
                  <a:gd name="csY1" fmla="*/ 38997 h 121366"/>
                  <a:gd name="csX2" fmla="*/ 5359 w 68742"/>
                  <a:gd name="csY2" fmla="*/ 52918 h 121366"/>
                  <a:gd name="csX3" fmla="*/ 9328 w 68742"/>
                  <a:gd name="csY3" fmla="*/ 58469 h 121366"/>
                  <a:gd name="csX4" fmla="*/ 9328 w 68742"/>
                  <a:gd name="csY4" fmla="*/ 62897 h 121366"/>
                  <a:gd name="csX5" fmla="*/ 5359 w 68742"/>
                  <a:gd name="csY5" fmla="*/ 68448 h 121366"/>
                  <a:gd name="csX6" fmla="*/ 0 w 68742"/>
                  <a:gd name="csY6" fmla="*/ 82370 h 121366"/>
                  <a:gd name="csX7" fmla="*/ 0 w 68742"/>
                  <a:gd name="csY7" fmla="*/ 121366 h 121366"/>
                  <a:gd name="csX8" fmla="*/ 68742 w 68742"/>
                  <a:gd name="csY8" fmla="*/ 121366 h 121366"/>
                  <a:gd name="csX9" fmla="*/ 68742 w 68742"/>
                  <a:gd name="csY9" fmla="*/ 85815 h 121366"/>
                  <a:gd name="csX10" fmla="*/ 68729 w 68742"/>
                  <a:gd name="csY10" fmla="*/ 35551 h 121366"/>
                  <a:gd name="csX11" fmla="*/ 68729 w 68742"/>
                  <a:gd name="csY11" fmla="*/ 0 h 121366"/>
                  <a:gd name="csX12" fmla="*/ 0 w 68742"/>
                  <a:gd name="csY12" fmla="*/ 0 h 1213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68742" h="121366" extrusionOk="0">
                    <a:moveTo>
                      <a:pt x="0" y="0"/>
                    </a:moveTo>
                    <a:lnTo>
                      <a:pt x="0" y="38997"/>
                    </a:lnTo>
                    <a:cubicBezTo>
                      <a:pt x="587" y="44011"/>
                      <a:pt x="2424" y="48797"/>
                      <a:pt x="5359" y="52918"/>
                    </a:cubicBezTo>
                    <a:lnTo>
                      <a:pt x="9328" y="58469"/>
                    </a:lnTo>
                    <a:cubicBezTo>
                      <a:pt x="10540" y="59694"/>
                      <a:pt x="10540" y="61672"/>
                      <a:pt x="9328" y="62897"/>
                    </a:cubicBezTo>
                    <a:lnTo>
                      <a:pt x="5359" y="68448"/>
                    </a:lnTo>
                    <a:cubicBezTo>
                      <a:pt x="2424" y="72557"/>
                      <a:pt x="587" y="77355"/>
                      <a:pt x="0" y="82370"/>
                    </a:cubicBezTo>
                    <a:lnTo>
                      <a:pt x="0" y="121366"/>
                    </a:lnTo>
                    <a:lnTo>
                      <a:pt x="68742" y="121366"/>
                    </a:lnTo>
                    <a:lnTo>
                      <a:pt x="68742" y="85815"/>
                    </a:lnTo>
                    <a:cubicBezTo>
                      <a:pt x="68740" y="71513"/>
                      <a:pt x="68731" y="49853"/>
                      <a:pt x="68729" y="35551"/>
                    </a:cubicBezTo>
                    <a:lnTo>
                      <a:pt x="687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32334;p85">
                <a:extLst>
                  <a:ext uri="{FF2B5EF4-FFF2-40B4-BE49-F238E27FC236}">
                    <a16:creationId xmlns:a16="http://schemas.microsoft.com/office/drawing/2014/main" id="{852D391E-E589-A1E7-1D82-7AE8A49474B4}"/>
                  </a:ext>
                </a:extLst>
              </p:cNvPr>
              <p:cNvSpPr/>
              <p:nvPr/>
            </p:nvSpPr>
            <p:spPr>
              <a:xfrm>
                <a:off x="1944630" y="1335475"/>
                <a:ext cx="1984950" cy="3034175"/>
              </a:xfrm>
              <a:custGeom>
                <a:avLst/>
                <a:gdLst/>
                <a:ahLst/>
                <a:cxnLst/>
                <a:rect l="l" t="t" r="r" b="b"/>
                <a:pathLst>
                  <a:path w="79398" h="121367" extrusionOk="0">
                    <a:moveTo>
                      <a:pt x="0" y="0"/>
                    </a:moveTo>
                    <a:lnTo>
                      <a:pt x="0" y="35551"/>
                    </a:lnTo>
                    <a:cubicBezTo>
                      <a:pt x="0" y="41778"/>
                      <a:pt x="1940" y="47852"/>
                      <a:pt x="5564" y="52918"/>
                    </a:cubicBezTo>
                    <a:lnTo>
                      <a:pt x="9520" y="58469"/>
                    </a:lnTo>
                    <a:cubicBezTo>
                      <a:pt x="10745" y="59694"/>
                      <a:pt x="10745" y="61672"/>
                      <a:pt x="9520" y="62897"/>
                    </a:cubicBezTo>
                    <a:lnTo>
                      <a:pt x="5564" y="68448"/>
                    </a:lnTo>
                    <a:cubicBezTo>
                      <a:pt x="1952" y="73514"/>
                      <a:pt x="0" y="79588"/>
                      <a:pt x="0" y="85815"/>
                    </a:cubicBezTo>
                    <a:lnTo>
                      <a:pt x="0" y="121366"/>
                    </a:lnTo>
                    <a:lnTo>
                      <a:pt x="68665" y="121366"/>
                    </a:lnTo>
                    <a:lnTo>
                      <a:pt x="68665" y="85815"/>
                    </a:lnTo>
                    <a:cubicBezTo>
                      <a:pt x="68665" y="79588"/>
                      <a:pt x="70605" y="73514"/>
                      <a:pt x="74216" y="68448"/>
                    </a:cubicBezTo>
                    <a:lnTo>
                      <a:pt x="78185" y="62897"/>
                    </a:lnTo>
                    <a:cubicBezTo>
                      <a:pt x="79397" y="61672"/>
                      <a:pt x="79397" y="59694"/>
                      <a:pt x="78185" y="58469"/>
                    </a:cubicBezTo>
                    <a:lnTo>
                      <a:pt x="74216" y="52918"/>
                    </a:lnTo>
                    <a:cubicBezTo>
                      <a:pt x="70605" y="47840"/>
                      <a:pt x="68665" y="41778"/>
                      <a:pt x="68665" y="35551"/>
                    </a:cubicBezTo>
                    <a:lnTo>
                      <a:pt x="6866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32335;p85">
                <a:extLst>
                  <a:ext uri="{FF2B5EF4-FFF2-40B4-BE49-F238E27FC236}">
                    <a16:creationId xmlns:a16="http://schemas.microsoft.com/office/drawing/2014/main" id="{0041AC5E-2E38-451F-72B6-0849CB320F69}"/>
                  </a:ext>
                </a:extLst>
              </p:cNvPr>
              <p:cNvSpPr/>
              <p:nvPr/>
            </p:nvSpPr>
            <p:spPr>
              <a:xfrm>
                <a:off x="249844" y="1335475"/>
                <a:ext cx="1986850" cy="3034175"/>
              </a:xfrm>
              <a:custGeom>
                <a:avLst/>
                <a:gdLst/>
                <a:ahLst/>
                <a:cxnLst/>
                <a:rect l="l" t="t" r="r" b="b"/>
                <a:pathLst>
                  <a:path w="79474" h="121367" extrusionOk="0">
                    <a:moveTo>
                      <a:pt x="0" y="0"/>
                    </a:moveTo>
                    <a:lnTo>
                      <a:pt x="0" y="121366"/>
                    </a:lnTo>
                    <a:lnTo>
                      <a:pt x="68729" y="121366"/>
                    </a:lnTo>
                    <a:lnTo>
                      <a:pt x="68729" y="85815"/>
                    </a:lnTo>
                    <a:cubicBezTo>
                      <a:pt x="68729" y="79588"/>
                      <a:pt x="70669" y="73514"/>
                      <a:pt x="74293" y="68448"/>
                    </a:cubicBezTo>
                    <a:lnTo>
                      <a:pt x="78249" y="62897"/>
                    </a:lnTo>
                    <a:cubicBezTo>
                      <a:pt x="79474" y="61672"/>
                      <a:pt x="79474" y="59694"/>
                      <a:pt x="78249" y="58469"/>
                    </a:cubicBezTo>
                    <a:lnTo>
                      <a:pt x="74293" y="52918"/>
                    </a:lnTo>
                    <a:cubicBezTo>
                      <a:pt x="70669" y="47840"/>
                      <a:pt x="68729" y="41778"/>
                      <a:pt x="68729" y="35551"/>
                    </a:cubicBezTo>
                    <a:lnTo>
                      <a:pt x="6872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2CB5603-434E-ED2A-D935-6C46D7F803AA}"/>
                </a:ext>
              </a:extLst>
            </p:cNvPr>
            <p:cNvSpPr/>
            <p:nvPr/>
          </p:nvSpPr>
          <p:spPr>
            <a:xfrm>
              <a:off x="587654" y="1208096"/>
              <a:ext cx="3695189" cy="1024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Cadastrados 241 projetos</a:t>
              </a:r>
              <a:r>
                <a:rPr lang="pt-BR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, totalizando </a:t>
              </a:r>
              <a:r>
                <a:rPr lang="pt-BR" b="1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3 GW</a:t>
              </a:r>
              <a:r>
                <a:rPr lang="pt-BR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, contemplando 15 estados da federação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31BC493-2092-1AF6-85A0-B49BB4653F20}"/>
                </a:ext>
              </a:extLst>
            </p:cNvPr>
            <p:cNvSpPr/>
            <p:nvPr/>
          </p:nvSpPr>
          <p:spPr>
            <a:xfrm>
              <a:off x="445084" y="2656117"/>
              <a:ext cx="3980328" cy="787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Habilitados 100 empreendimentos</a:t>
              </a:r>
              <a:r>
                <a:rPr lang="pt-BR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, totalizando </a:t>
              </a:r>
              <a:r>
                <a:rPr lang="pt-BR" b="1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1,3 GW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BC6049B-E093-1200-ACED-89A7238B0D6A}"/>
                </a:ext>
              </a:extLst>
            </p:cNvPr>
            <p:cNvSpPr/>
            <p:nvPr/>
          </p:nvSpPr>
          <p:spPr>
            <a:xfrm>
              <a:off x="387592" y="3762242"/>
              <a:ext cx="4095311" cy="1270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Contemplados 65 empreendimentos</a:t>
              </a:r>
              <a:r>
                <a:rPr lang="pt-BR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, com cerca de </a:t>
              </a:r>
              <a:r>
                <a:rPr lang="pt-BR" b="1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815 MW </a:t>
              </a:r>
              <a:r>
                <a:rPr lang="pt-BR" kern="0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- novo recorde de contratação em leilões hidrelétricos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5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4CBBE-C9A4-24FB-72C2-FD86D06C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D560DF3-6EE1-D741-8D95-1B1CA0E2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5FB3899-417B-BF66-E01E-9FB73909462A}"/>
              </a:ext>
            </a:extLst>
          </p:cNvPr>
          <p:cNvSpPr txBox="1"/>
          <p:nvPr/>
        </p:nvSpPr>
        <p:spPr>
          <a:xfrm>
            <a:off x="337351" y="230819"/>
            <a:ext cx="4396574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Leilão de Energia Nova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7BD4171-3234-AFB0-1481-F13BE1A1B994}"/>
              </a:ext>
            </a:extLst>
          </p:cNvPr>
          <p:cNvSpPr/>
          <p:nvPr/>
        </p:nvSpPr>
        <p:spPr>
          <a:xfrm>
            <a:off x="3972627" y="2911171"/>
            <a:ext cx="8048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kern="0" dirty="0">
                <a:ea typeface="Calibri" panose="020F0502020204030204" pitchFamily="34" charset="0"/>
                <a:cs typeface="Arial" panose="020B0604020202020204" pitchFamily="34" charset="0"/>
              </a:rPr>
              <a:t>Retomada dos leilões de energia marca a reconstrução de um ambiente de previsibilidade, segurança jurídica e planejamento de longo prazo;</a:t>
            </a:r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E0A6C151-B52F-D045-9509-CEB487FF72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5627" y="1638000"/>
            <a:ext cx="3387000" cy="3582000"/>
            <a:chOff x="2310" y="671"/>
            <a:chExt cx="2258" cy="23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C7C1BDB9-9B94-1136-7938-19D6C1D4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1491"/>
              <a:ext cx="1049" cy="753"/>
            </a:xfrm>
            <a:custGeom>
              <a:avLst/>
              <a:gdLst>
                <a:gd name="T0" fmla="*/ 222 w 443"/>
                <a:gd name="T1" fmla="*/ 0 h 318"/>
                <a:gd name="T2" fmla="*/ 115 w 443"/>
                <a:gd name="T3" fmla="*/ 44 h 318"/>
                <a:gd name="T4" fmla="*/ 0 w 443"/>
                <a:gd name="T5" fmla="*/ 159 h 318"/>
                <a:gd name="T6" fmla="*/ 115 w 443"/>
                <a:gd name="T7" fmla="*/ 274 h 318"/>
                <a:gd name="T8" fmla="*/ 222 w 443"/>
                <a:gd name="T9" fmla="*/ 318 h 318"/>
                <a:gd name="T10" fmla="*/ 328 w 443"/>
                <a:gd name="T11" fmla="*/ 274 h 318"/>
                <a:gd name="T12" fmla="*/ 443 w 443"/>
                <a:gd name="T13" fmla="*/ 159 h 318"/>
                <a:gd name="T14" fmla="*/ 328 w 443"/>
                <a:gd name="T15" fmla="*/ 44 h 318"/>
                <a:gd name="T16" fmla="*/ 222 w 443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318">
                  <a:moveTo>
                    <a:pt x="222" y="0"/>
                  </a:moveTo>
                  <a:cubicBezTo>
                    <a:pt x="183" y="0"/>
                    <a:pt x="144" y="14"/>
                    <a:pt x="115" y="4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44" y="304"/>
                    <a:pt x="183" y="318"/>
                    <a:pt x="222" y="318"/>
                  </a:cubicBezTo>
                  <a:cubicBezTo>
                    <a:pt x="260" y="318"/>
                    <a:pt x="299" y="304"/>
                    <a:pt x="328" y="274"/>
                  </a:cubicBezTo>
                  <a:cubicBezTo>
                    <a:pt x="443" y="159"/>
                    <a:pt x="443" y="159"/>
                    <a:pt x="443" y="159"/>
                  </a:cubicBezTo>
                  <a:cubicBezTo>
                    <a:pt x="328" y="44"/>
                    <a:pt x="328" y="44"/>
                    <a:pt x="328" y="44"/>
                  </a:cubicBezTo>
                  <a:cubicBezTo>
                    <a:pt x="299" y="14"/>
                    <a:pt x="260" y="0"/>
                    <a:pt x="22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A5E9531-A114-2DA5-DFE3-F6308A697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320"/>
              <a:ext cx="739" cy="739"/>
            </a:xfrm>
            <a:custGeom>
              <a:avLst/>
              <a:gdLst>
                <a:gd name="T0" fmla="*/ 165 w 312"/>
                <a:gd name="T1" fmla="*/ 0 h 312"/>
                <a:gd name="T2" fmla="*/ 0 w 312"/>
                <a:gd name="T3" fmla="*/ 0 h 312"/>
                <a:gd name="T4" fmla="*/ 0 w 312"/>
                <a:gd name="T5" fmla="*/ 162 h 312"/>
                <a:gd name="T6" fmla="*/ 153 w 312"/>
                <a:gd name="T7" fmla="*/ 312 h 312"/>
                <a:gd name="T8" fmla="*/ 312 w 312"/>
                <a:gd name="T9" fmla="*/ 312 h 312"/>
                <a:gd name="T10" fmla="*/ 312 w 312"/>
                <a:gd name="T11" fmla="*/ 150 h 312"/>
                <a:gd name="T12" fmla="*/ 165 w 312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246"/>
                    <a:pt x="69" y="312"/>
                    <a:pt x="153" y="312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67"/>
                    <a:pt x="248" y="0"/>
                    <a:pt x="16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FD1CE23-9ED1-2162-065C-A071719B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671"/>
              <a:ext cx="739" cy="739"/>
            </a:xfrm>
            <a:custGeom>
              <a:avLst/>
              <a:gdLst>
                <a:gd name="T0" fmla="*/ 312 w 312"/>
                <a:gd name="T1" fmla="*/ 0 h 312"/>
                <a:gd name="T2" fmla="*/ 153 w 312"/>
                <a:gd name="T3" fmla="*/ 0 h 312"/>
                <a:gd name="T4" fmla="*/ 0 w 312"/>
                <a:gd name="T5" fmla="*/ 152 h 312"/>
                <a:gd name="T6" fmla="*/ 0 w 312"/>
                <a:gd name="T7" fmla="*/ 312 h 312"/>
                <a:gd name="T8" fmla="*/ 165 w 312"/>
                <a:gd name="T9" fmla="*/ 312 h 312"/>
                <a:gd name="T10" fmla="*/ 312 w 312"/>
                <a:gd name="T11" fmla="*/ 164 h 312"/>
                <a:gd name="T12" fmla="*/ 312 w 312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312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69" y="0"/>
                    <a:pt x="0" y="68"/>
                    <a:pt x="0" y="15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165" y="312"/>
                    <a:pt x="165" y="312"/>
                    <a:pt x="165" y="312"/>
                  </a:cubicBezTo>
                  <a:cubicBezTo>
                    <a:pt x="248" y="312"/>
                    <a:pt x="312" y="247"/>
                    <a:pt x="312" y="164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968239E-13A5-D9B4-84E9-057C3E40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689"/>
              <a:ext cx="343" cy="6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A201D87C-D4D5-21BB-61EF-C3D8191FF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756"/>
              <a:ext cx="343" cy="59"/>
            </a:xfrm>
            <a:custGeom>
              <a:avLst/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30FE2FD0-C3EF-2230-EAA5-F01C5F3D1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824"/>
              <a:ext cx="343" cy="60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5DA6F3AB-71DE-A090-1EE1-F50BC8C68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2891"/>
              <a:ext cx="194" cy="59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3AFC79-8507-F014-40D9-1A3081B5E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0" y="1297"/>
              <a:ext cx="1143" cy="1374"/>
            </a:xfrm>
            <a:custGeom>
              <a:avLst/>
              <a:gdLst>
                <a:gd name="T0" fmla="*/ 241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7 w 483"/>
                <a:gd name="T19" fmla="*/ 580 h 580"/>
                <a:gd name="T20" fmla="*/ 284 w 483"/>
                <a:gd name="T21" fmla="*/ 580 h 580"/>
                <a:gd name="T22" fmla="*/ 353 w 483"/>
                <a:gd name="T23" fmla="*/ 483 h 580"/>
                <a:gd name="T24" fmla="*/ 407 w 483"/>
                <a:gd name="T25" fmla="*/ 416 h 580"/>
                <a:gd name="T26" fmla="*/ 483 w 483"/>
                <a:gd name="T27" fmla="*/ 241 h 580"/>
                <a:gd name="T28" fmla="*/ 241 w 483"/>
                <a:gd name="T29" fmla="*/ 0 h 580"/>
                <a:gd name="T30" fmla="*/ 331 w 483"/>
                <a:gd name="T31" fmla="*/ 349 h 580"/>
                <a:gd name="T32" fmla="*/ 302 w 483"/>
                <a:gd name="T33" fmla="*/ 388 h 580"/>
                <a:gd name="T34" fmla="*/ 264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8 h 580"/>
                <a:gd name="T44" fmla="*/ 150 w 483"/>
                <a:gd name="T45" fmla="*/ 348 h 580"/>
                <a:gd name="T46" fmla="*/ 145 w 483"/>
                <a:gd name="T47" fmla="*/ 341 h 580"/>
                <a:gd name="T48" fmla="*/ 144 w 483"/>
                <a:gd name="T49" fmla="*/ 341 h 580"/>
                <a:gd name="T50" fmla="*/ 144 w 483"/>
                <a:gd name="T51" fmla="*/ 341 h 580"/>
                <a:gd name="T52" fmla="*/ 111 w 483"/>
                <a:gd name="T53" fmla="*/ 248 h 580"/>
                <a:gd name="T54" fmla="*/ 241 w 483"/>
                <a:gd name="T55" fmla="*/ 109 h 580"/>
                <a:gd name="T56" fmla="*/ 372 w 483"/>
                <a:gd name="T57" fmla="*/ 248 h 580"/>
                <a:gd name="T58" fmla="*/ 331 w 483"/>
                <a:gd name="T59" fmla="*/ 3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3" h="58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1B72D7F-9BA9-6AD7-747D-8718E3A5C05F}"/>
              </a:ext>
            </a:extLst>
          </p:cNvPr>
          <p:cNvSpPr txBox="1"/>
          <p:nvPr/>
        </p:nvSpPr>
        <p:spPr>
          <a:xfrm>
            <a:off x="3219627" y="1570093"/>
            <a:ext cx="7486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kern="0" dirty="0">
                <a:ea typeface="Calibri" panose="020F0502020204030204" pitchFamily="34" charset="0"/>
                <a:cs typeface="Arial" panose="020B0604020202020204" pitchFamily="34" charset="0"/>
              </a:rPr>
              <a:t>Resultado expressivo do leilão confirma a confiança do mercado e a capacidade de atração de investimentos no setor elétrico.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8349380-1F05-262A-664D-43A974725F65}"/>
              </a:ext>
            </a:extLst>
          </p:cNvPr>
          <p:cNvSpPr txBox="1"/>
          <p:nvPr/>
        </p:nvSpPr>
        <p:spPr>
          <a:xfrm>
            <a:off x="3219627" y="4513557"/>
            <a:ext cx="8257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2400" kern="0"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000" dirty="0"/>
              <a:t>Compromisso do Governo Federal em destravar o potencial hidrelétrico, ampliar a oferta de energia e garantir crescimento com sustentabilidade.</a:t>
            </a:r>
          </a:p>
        </p:txBody>
      </p:sp>
    </p:spTree>
    <p:extLst>
      <p:ext uri="{BB962C8B-B14F-4D97-AF65-F5344CB8AC3E}">
        <p14:creationId xmlns:p14="http://schemas.microsoft.com/office/powerpoint/2010/main" val="24823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5CFCE-3B64-9BD5-7F78-3AE36D7BF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39D75F4-1405-A940-C1E8-556A88B3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8692951-65B1-C800-200E-1F4627B6D732}"/>
              </a:ext>
            </a:extLst>
          </p:cNvPr>
          <p:cNvSpPr txBox="1"/>
          <p:nvPr/>
        </p:nvSpPr>
        <p:spPr>
          <a:xfrm>
            <a:off x="337351" y="230819"/>
            <a:ext cx="8905262" cy="578882"/>
          </a:xfrm>
          <a:prstGeom prst="roundRect">
            <a:avLst/>
          </a:prstGeom>
          <a:solidFill>
            <a:srgbClr val="143147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pt-BR" dirty="0">
                <a:latin typeface="+mn-lt"/>
                <a:cs typeface="Arial" panose="020B0604020202020204" pitchFamily="34" charset="0"/>
              </a:rPr>
              <a:t>Reforma e Modernização do Setor Elétrico Brasileiro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8D6E0A-9FBF-C94D-22BD-2CD12E40D14D}"/>
              </a:ext>
            </a:extLst>
          </p:cNvPr>
          <p:cNvSpPr txBox="1"/>
          <p:nvPr/>
        </p:nvSpPr>
        <p:spPr>
          <a:xfrm>
            <a:off x="657225" y="1112981"/>
            <a:ext cx="6219826" cy="461665"/>
          </a:xfrm>
          <a:prstGeom prst="rect">
            <a:avLst/>
          </a:prstGeom>
          <a:solidFill>
            <a:srgbClr val="157E4E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Lei nº 15.269, de 24 de novembro de 2025:</a:t>
            </a:r>
            <a:endParaRPr lang="pt-BR" sz="32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C2E8DC-5D61-7CE0-93AC-1352A4B66D94}"/>
              </a:ext>
            </a:extLst>
          </p:cNvPr>
          <p:cNvSpPr txBox="1"/>
          <p:nvPr/>
        </p:nvSpPr>
        <p:spPr>
          <a:xfrm>
            <a:off x="657225" y="1713146"/>
            <a:ext cx="10201275" cy="3323987"/>
          </a:xfrm>
          <a:prstGeom prst="rect">
            <a:avLst/>
          </a:prstGeom>
          <a:noFill/>
          <a:ln w="19050">
            <a:solidFill>
              <a:srgbClr val="157E4E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>
                <a:cs typeface="Arial" panose="020B0604020202020204" pitchFamily="34" charset="0"/>
              </a:rPr>
              <a:t>“</a:t>
            </a:r>
            <a:r>
              <a:rPr lang="pt-BR" sz="3000" b="1" dirty="0">
                <a:cs typeface="Arial" panose="020B0604020202020204" pitchFamily="34" charset="0"/>
              </a:rPr>
              <a:t>Moderniza</a:t>
            </a:r>
            <a:r>
              <a:rPr lang="pt-BR" sz="3000" dirty="0">
                <a:cs typeface="Arial" panose="020B0604020202020204" pitchFamily="34" charset="0"/>
              </a:rPr>
              <a:t> o marco regulatório do setor elétrico para promover a </a:t>
            </a:r>
            <a:r>
              <a:rPr lang="pt-BR" sz="3000" b="1" u="sng" dirty="0">
                <a:cs typeface="Arial" panose="020B0604020202020204" pitchFamily="34" charset="0"/>
              </a:rPr>
              <a:t>modicidade tarifária</a:t>
            </a:r>
            <a:r>
              <a:rPr lang="pt-BR" sz="3000" dirty="0">
                <a:cs typeface="Arial" panose="020B0604020202020204" pitchFamily="34" charset="0"/>
              </a:rPr>
              <a:t> e a </a:t>
            </a:r>
            <a:r>
              <a:rPr lang="pt-BR" sz="3000" b="1" u="sng" dirty="0">
                <a:cs typeface="Arial" panose="020B0604020202020204" pitchFamily="34" charset="0"/>
              </a:rPr>
              <a:t>segurança energética</a:t>
            </a:r>
            <a:r>
              <a:rPr lang="pt-BR" sz="3000" dirty="0">
                <a:cs typeface="Arial" panose="020B0604020202020204" pitchFamily="34" charset="0"/>
              </a:rPr>
              <a:t>, estabelece as diretrizes para a regulamentação da atividade de </a:t>
            </a:r>
            <a:r>
              <a:rPr lang="pt-BR" sz="3000" b="1" u="sng" dirty="0">
                <a:cs typeface="Arial" panose="020B0604020202020204" pitchFamily="34" charset="0"/>
              </a:rPr>
              <a:t>armazenamento</a:t>
            </a:r>
            <a:r>
              <a:rPr lang="pt-BR" sz="3000" dirty="0">
                <a:cs typeface="Arial" panose="020B0604020202020204" pitchFamily="34" charset="0"/>
              </a:rPr>
              <a:t> de energia elétrica, prevê medidas para facilitar a comercialização do gás natural da União, cria incentivo para sistemas de armazenamento de energia em baterias ... ”</a:t>
            </a:r>
            <a:endParaRPr lang="pt-BR" sz="3000" dirty="0">
              <a:solidFill>
                <a:schemeClr val="accent5">
                  <a:lumMod val="5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42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1490</Words>
  <Application>Microsoft Office PowerPoint</Application>
  <PresentationFormat>Widescreen</PresentationFormat>
  <Paragraphs>194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ABRAPCH Associação Brasileira de PCHs e CGHs</dc:creator>
  <cp:lastModifiedBy>Larissa Damascena da Silva</cp:lastModifiedBy>
  <cp:revision>7</cp:revision>
  <dcterms:created xsi:type="dcterms:W3CDTF">2026-01-14T13:20:24Z</dcterms:created>
  <dcterms:modified xsi:type="dcterms:W3CDTF">2026-02-23T20:11:40Z</dcterms:modified>
</cp:coreProperties>
</file>