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3_F82F122D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modernComment_A10_A7DD7487.xml" ContentType="application/vnd.ms-powerpoint.comments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8"/>
  </p:notesMasterIdLst>
  <p:sldIdLst>
    <p:sldId id="291" r:id="rId3"/>
    <p:sldId id="2571" r:id="rId4"/>
    <p:sldId id="2563" r:id="rId5"/>
    <p:sldId id="258" r:id="rId6"/>
    <p:sldId id="2564" r:id="rId7"/>
    <p:sldId id="2572" r:id="rId8"/>
    <p:sldId id="2575" r:id="rId9"/>
    <p:sldId id="2576" r:id="rId10"/>
    <p:sldId id="2577" r:id="rId11"/>
    <p:sldId id="2567" r:id="rId12"/>
    <p:sldId id="2578" r:id="rId13"/>
    <p:sldId id="2573" r:id="rId14"/>
    <p:sldId id="2574" r:id="rId15"/>
    <p:sldId id="2570" r:id="rId16"/>
    <p:sldId id="256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055529-7DED-48CC-A110-5809797D9EAF}" name="Julia Kother Johnsson" initials="JK" userId="S::jkj@intertechne.com.br::621c9a26-16fc-49c1-babf-fdceb04de945" providerId="AD"/>
  <p188:author id="{CCFDBD65-4C7E-97DA-E3F3-1827FB0847E1}" name="Roberto Eugenio Bertol" initials="RE" userId="S::reb@intertechne.com.br::7745397f-e3ff-4b0e-b8a8-3d698f5ee5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5"/>
    <a:srgbClr val="102E4C"/>
    <a:srgbClr val="142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5"/>
    <p:restoredTop sz="94689"/>
  </p:normalViewPr>
  <p:slideViewPr>
    <p:cSldViewPr snapToGrid="0">
      <p:cViewPr varScale="1">
        <p:scale>
          <a:sx n="133" d="100"/>
          <a:sy n="133" d="100"/>
        </p:scale>
        <p:origin x="7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modernComment_123_F82F12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B342B1-6B4C-45CA-888E-E12A8C93FC89}" authorId="{2F055529-7DED-48CC-A110-5809797D9EAF}" created="2026-02-09T14:03:25.9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63834413" sldId="291"/>
      <ac:spMk id="10" creationId="{C3F1FC44-94A6-41BF-781F-1324E0C4C556}"/>
    </ac:deMkLst>
    <p188:txBody>
      <a:bodyPr/>
      <a:lstStyle/>
      <a:p>
        <a:r>
          <a:rPr lang="pt-BR"/>
          <a:t>Trocar foto para uma PCH </a:t>
        </a:r>
      </a:p>
    </p188:txBody>
  </p188:cm>
</p188:cmLst>
</file>

<file path=ppt/comments/modernComment_A10_A7DD74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52A293-0B95-455E-8ECE-F66F49ADD9A0}" authorId="{CCFDBD65-4C7E-97DA-E3F3-1827FB0847E1}" created="2026-02-23T13:13:42.327">
    <pc:sldMkLst xmlns:pc="http://schemas.microsoft.com/office/powerpoint/2013/main/command">
      <pc:docMk/>
      <pc:sldMk cId="2816308359" sldId="2576"/>
    </pc:sldMkLst>
    <p188:txBody>
      <a:bodyPr/>
      <a:lstStyle/>
      <a:p>
        <a:r>
          <a:rPr lang="pt-BR"/>
          <a:t>Esse slide parece duplicado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FEFC2-46EA-4A7A-8AFD-BD40BAFC979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8BDA8D1-2CC9-4A3F-AC70-1E78A66EF5E2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Calibri"/>
            </a:rPr>
            <a:t> Energia elétrica (MWh)</a:t>
          </a:r>
          <a:endParaRPr lang="pt-BR" dirty="0"/>
        </a:p>
      </dgm:t>
    </dgm:pt>
    <dgm:pt modelId="{F3A571F0-79CB-4C32-8611-541BB5321859}" type="parTrans" cxnId="{6DAB4D65-12F3-4FF1-9246-90E01079CD67}">
      <dgm:prSet/>
      <dgm:spPr/>
      <dgm:t>
        <a:bodyPr/>
        <a:lstStyle/>
        <a:p>
          <a:endParaRPr lang="pt-BR"/>
        </a:p>
      </dgm:t>
    </dgm:pt>
    <dgm:pt modelId="{2C3E251E-3B60-4B52-9BCC-EBDBBBB03D37}" type="sibTrans" cxnId="{6DAB4D65-12F3-4FF1-9246-90E01079CD67}">
      <dgm:prSet/>
      <dgm:spPr/>
      <dgm:t>
        <a:bodyPr/>
        <a:lstStyle/>
        <a:p>
          <a:endParaRPr lang="pt-BR"/>
        </a:p>
      </dgm:t>
    </dgm:pt>
    <dgm:pt modelId="{83E0B24D-3B63-4D4A-80C5-C5E6C6F7F4EC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Calibri"/>
            </a:rPr>
            <a:t>Garantia de potência / capacidade firme (MW disponíveis)</a:t>
          </a:r>
          <a:endParaRPr lang="pt-BR" dirty="0"/>
        </a:p>
      </dgm:t>
    </dgm:pt>
    <dgm:pt modelId="{8D7AB73A-C3B1-430F-8ACA-97B2E1B9111C}" type="parTrans" cxnId="{DCC2C011-0296-48DB-BACA-DD922CD374F4}">
      <dgm:prSet/>
      <dgm:spPr/>
      <dgm:t>
        <a:bodyPr/>
        <a:lstStyle/>
        <a:p>
          <a:endParaRPr lang="pt-BR"/>
        </a:p>
      </dgm:t>
    </dgm:pt>
    <dgm:pt modelId="{A1D916B0-AA94-4E24-B981-5453B1BC2E91}" type="sibTrans" cxnId="{DCC2C011-0296-48DB-BACA-DD922CD374F4}">
      <dgm:prSet/>
      <dgm:spPr/>
      <dgm:t>
        <a:bodyPr/>
        <a:lstStyle/>
        <a:p>
          <a:endParaRPr lang="pt-BR"/>
        </a:p>
      </dgm:t>
    </dgm:pt>
    <dgm:pt modelId="{3060FD0B-E395-4BF8-9A1C-5E5C58860CF2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Calibri"/>
            </a:rPr>
            <a:t>Serviços ancilares e atributos físicos do sistema</a:t>
          </a:r>
          <a:endParaRPr lang="pt-BR" dirty="0"/>
        </a:p>
      </dgm:t>
    </dgm:pt>
    <dgm:pt modelId="{00AE3B35-18D0-402D-9C6F-70EDCF67A55D}" type="parTrans" cxnId="{D1C33A6C-88A3-47ED-B603-885633E01179}">
      <dgm:prSet/>
      <dgm:spPr/>
      <dgm:t>
        <a:bodyPr/>
        <a:lstStyle/>
        <a:p>
          <a:endParaRPr lang="pt-BR"/>
        </a:p>
      </dgm:t>
    </dgm:pt>
    <dgm:pt modelId="{AE47FE6B-C140-4010-9293-2A23B9A996A9}" type="sibTrans" cxnId="{D1C33A6C-88A3-47ED-B603-885633E01179}">
      <dgm:prSet/>
      <dgm:spPr/>
      <dgm:t>
        <a:bodyPr/>
        <a:lstStyle/>
        <a:p>
          <a:endParaRPr lang="pt-BR"/>
        </a:p>
      </dgm:t>
    </dgm:pt>
    <dgm:pt modelId="{55C77806-6911-40B6-8AC5-1F302A77796E}" type="pres">
      <dgm:prSet presAssocID="{9DBFEFC2-46EA-4A7A-8AFD-BD40BAFC9794}" presName="linearFlow" presStyleCnt="0">
        <dgm:presLayoutVars>
          <dgm:dir/>
          <dgm:resizeHandles val="exact"/>
        </dgm:presLayoutVars>
      </dgm:prSet>
      <dgm:spPr/>
    </dgm:pt>
    <dgm:pt modelId="{9D6F4DE2-450D-435D-8CCD-554CE2F9B7AC}" type="pres">
      <dgm:prSet presAssocID="{08BDA8D1-2CC9-4A3F-AC70-1E78A66EF5E2}" presName="composite" presStyleCnt="0"/>
      <dgm:spPr/>
    </dgm:pt>
    <dgm:pt modelId="{B54AA407-9E89-4867-8CD5-28CE9F4E020C}" type="pres">
      <dgm:prSet presAssocID="{08BDA8D1-2CC9-4A3F-AC70-1E78A66EF5E2}" presName="imgShp" presStyleLbl="fgImgPlace1" presStyleIdx="0" presStyleCnt="3" custLinFactNeighborX="-6734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lo 1 com preenchimento sólido"/>
        </a:ext>
      </dgm:extLst>
    </dgm:pt>
    <dgm:pt modelId="{C117CC56-7FE7-4E9E-9F48-55D31E7B9D07}" type="pres">
      <dgm:prSet presAssocID="{08BDA8D1-2CC9-4A3F-AC70-1E78A66EF5E2}" presName="txShp" presStyleLbl="node1" presStyleIdx="0" presStyleCnt="3">
        <dgm:presLayoutVars>
          <dgm:bulletEnabled val="1"/>
        </dgm:presLayoutVars>
      </dgm:prSet>
      <dgm:spPr/>
    </dgm:pt>
    <dgm:pt modelId="{84D31617-7FC3-4103-B981-3FE66CA4271C}" type="pres">
      <dgm:prSet presAssocID="{2C3E251E-3B60-4B52-9BCC-EBDBBBB03D37}" presName="spacing" presStyleCnt="0"/>
      <dgm:spPr/>
    </dgm:pt>
    <dgm:pt modelId="{D65A029A-0083-4972-B5EC-8A7D0F2420CE}" type="pres">
      <dgm:prSet presAssocID="{83E0B24D-3B63-4D4A-80C5-C5E6C6F7F4EC}" presName="composite" presStyleCnt="0"/>
      <dgm:spPr/>
    </dgm:pt>
    <dgm:pt modelId="{01742B21-48F2-4F50-8893-FBB36C301C52}" type="pres">
      <dgm:prSet presAssocID="{83E0B24D-3B63-4D4A-80C5-C5E6C6F7F4EC}" presName="imgShp" presStyleLbl="fgImgPlace1" presStyleIdx="1" presStyleCnt="3" custLinFactNeighborX="-67339" custLinFactNeighborY="6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chá com preenchimento sólido"/>
        </a:ext>
      </dgm:extLst>
    </dgm:pt>
    <dgm:pt modelId="{0157596E-EA03-41B6-99BD-0772DC3F553E}" type="pres">
      <dgm:prSet presAssocID="{83E0B24D-3B63-4D4A-80C5-C5E6C6F7F4EC}" presName="txShp" presStyleLbl="node1" presStyleIdx="1" presStyleCnt="3">
        <dgm:presLayoutVars>
          <dgm:bulletEnabled val="1"/>
        </dgm:presLayoutVars>
      </dgm:prSet>
      <dgm:spPr/>
    </dgm:pt>
    <dgm:pt modelId="{A0F08237-752C-40DD-AC7B-A6B6BD11210D}" type="pres">
      <dgm:prSet presAssocID="{A1D916B0-AA94-4E24-B981-5453B1BC2E91}" presName="spacing" presStyleCnt="0"/>
      <dgm:spPr/>
    </dgm:pt>
    <dgm:pt modelId="{CC4141DB-1CA4-4CFD-ACA7-EE8D5C8EC752}" type="pres">
      <dgm:prSet presAssocID="{3060FD0B-E395-4BF8-9A1C-5E5C58860CF2}" presName="composite" presStyleCnt="0"/>
      <dgm:spPr/>
    </dgm:pt>
    <dgm:pt modelId="{685567B5-61CC-4192-8E62-A1749AD3CB32}" type="pres">
      <dgm:prSet presAssocID="{3060FD0B-E395-4BF8-9A1C-5E5C58860CF2}" presName="imgShp" presStyleLbl="fgImgPlace1" presStyleIdx="2" presStyleCnt="3" custLinFactNeighborX="-67339" custLinFactNeighborY="-521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lo 3 com preenchimento sólido"/>
        </a:ext>
      </dgm:extLst>
    </dgm:pt>
    <dgm:pt modelId="{DF963E59-99A3-4938-B869-36234C31A992}" type="pres">
      <dgm:prSet presAssocID="{3060FD0B-E395-4BF8-9A1C-5E5C58860CF2}" presName="txShp" presStyleLbl="node1" presStyleIdx="2" presStyleCnt="3">
        <dgm:presLayoutVars>
          <dgm:bulletEnabled val="1"/>
        </dgm:presLayoutVars>
      </dgm:prSet>
      <dgm:spPr/>
    </dgm:pt>
  </dgm:ptLst>
  <dgm:cxnLst>
    <dgm:cxn modelId="{DCC2C011-0296-48DB-BACA-DD922CD374F4}" srcId="{9DBFEFC2-46EA-4A7A-8AFD-BD40BAFC9794}" destId="{83E0B24D-3B63-4D4A-80C5-C5E6C6F7F4EC}" srcOrd="1" destOrd="0" parTransId="{8D7AB73A-C3B1-430F-8ACA-97B2E1B9111C}" sibTransId="{A1D916B0-AA94-4E24-B981-5453B1BC2E91}"/>
    <dgm:cxn modelId="{3A8E035D-75BA-4EBA-AE74-0B7E00E4C690}" type="presOf" srcId="{9DBFEFC2-46EA-4A7A-8AFD-BD40BAFC9794}" destId="{55C77806-6911-40B6-8AC5-1F302A77796E}" srcOrd="0" destOrd="0" presId="urn:microsoft.com/office/officeart/2005/8/layout/vList3"/>
    <dgm:cxn modelId="{6DAB4D65-12F3-4FF1-9246-90E01079CD67}" srcId="{9DBFEFC2-46EA-4A7A-8AFD-BD40BAFC9794}" destId="{08BDA8D1-2CC9-4A3F-AC70-1E78A66EF5E2}" srcOrd="0" destOrd="0" parTransId="{F3A571F0-79CB-4C32-8611-541BB5321859}" sibTransId="{2C3E251E-3B60-4B52-9BCC-EBDBBBB03D37}"/>
    <dgm:cxn modelId="{D1C33A6C-88A3-47ED-B603-885633E01179}" srcId="{9DBFEFC2-46EA-4A7A-8AFD-BD40BAFC9794}" destId="{3060FD0B-E395-4BF8-9A1C-5E5C58860CF2}" srcOrd="2" destOrd="0" parTransId="{00AE3B35-18D0-402D-9C6F-70EDCF67A55D}" sibTransId="{AE47FE6B-C140-4010-9293-2A23B9A996A9}"/>
    <dgm:cxn modelId="{AB859782-103A-4D72-B61A-664DF9A8F2DE}" type="presOf" srcId="{08BDA8D1-2CC9-4A3F-AC70-1E78A66EF5E2}" destId="{C117CC56-7FE7-4E9E-9F48-55D31E7B9D07}" srcOrd="0" destOrd="0" presId="urn:microsoft.com/office/officeart/2005/8/layout/vList3"/>
    <dgm:cxn modelId="{30F22796-9C49-4A78-AC02-5C2B2230A532}" type="presOf" srcId="{3060FD0B-E395-4BF8-9A1C-5E5C58860CF2}" destId="{DF963E59-99A3-4938-B869-36234C31A992}" srcOrd="0" destOrd="0" presId="urn:microsoft.com/office/officeart/2005/8/layout/vList3"/>
    <dgm:cxn modelId="{008D7FA7-16CB-4668-9C26-41DC1DE054B4}" type="presOf" srcId="{83E0B24D-3B63-4D4A-80C5-C5E6C6F7F4EC}" destId="{0157596E-EA03-41B6-99BD-0772DC3F553E}" srcOrd="0" destOrd="0" presId="urn:microsoft.com/office/officeart/2005/8/layout/vList3"/>
    <dgm:cxn modelId="{F4B26B31-0790-4E7A-9B44-46DB8D02E28B}" type="presParOf" srcId="{55C77806-6911-40B6-8AC5-1F302A77796E}" destId="{9D6F4DE2-450D-435D-8CCD-554CE2F9B7AC}" srcOrd="0" destOrd="0" presId="urn:microsoft.com/office/officeart/2005/8/layout/vList3"/>
    <dgm:cxn modelId="{33246BB0-33DD-453F-A510-0406BFB9632D}" type="presParOf" srcId="{9D6F4DE2-450D-435D-8CCD-554CE2F9B7AC}" destId="{B54AA407-9E89-4867-8CD5-28CE9F4E020C}" srcOrd="0" destOrd="0" presId="urn:microsoft.com/office/officeart/2005/8/layout/vList3"/>
    <dgm:cxn modelId="{0FDD662B-C00F-4203-8FC5-9150E3D76CC4}" type="presParOf" srcId="{9D6F4DE2-450D-435D-8CCD-554CE2F9B7AC}" destId="{C117CC56-7FE7-4E9E-9F48-55D31E7B9D07}" srcOrd="1" destOrd="0" presId="urn:microsoft.com/office/officeart/2005/8/layout/vList3"/>
    <dgm:cxn modelId="{0B348970-539B-4DA1-B9C0-6ACCF665FED6}" type="presParOf" srcId="{55C77806-6911-40B6-8AC5-1F302A77796E}" destId="{84D31617-7FC3-4103-B981-3FE66CA4271C}" srcOrd="1" destOrd="0" presId="urn:microsoft.com/office/officeart/2005/8/layout/vList3"/>
    <dgm:cxn modelId="{2B979500-110F-4EC4-8194-08B2E3934F6F}" type="presParOf" srcId="{55C77806-6911-40B6-8AC5-1F302A77796E}" destId="{D65A029A-0083-4972-B5EC-8A7D0F2420CE}" srcOrd="2" destOrd="0" presId="urn:microsoft.com/office/officeart/2005/8/layout/vList3"/>
    <dgm:cxn modelId="{07591E08-8806-4E1D-8970-4E147321F500}" type="presParOf" srcId="{D65A029A-0083-4972-B5EC-8A7D0F2420CE}" destId="{01742B21-48F2-4F50-8893-FBB36C301C52}" srcOrd="0" destOrd="0" presId="urn:microsoft.com/office/officeart/2005/8/layout/vList3"/>
    <dgm:cxn modelId="{0C6BD644-A12D-4FAC-9DB4-341697EADD3A}" type="presParOf" srcId="{D65A029A-0083-4972-B5EC-8A7D0F2420CE}" destId="{0157596E-EA03-41B6-99BD-0772DC3F553E}" srcOrd="1" destOrd="0" presId="urn:microsoft.com/office/officeart/2005/8/layout/vList3"/>
    <dgm:cxn modelId="{575D5D72-FE04-4C9E-A1AD-79AC05043AFC}" type="presParOf" srcId="{55C77806-6911-40B6-8AC5-1F302A77796E}" destId="{A0F08237-752C-40DD-AC7B-A6B6BD11210D}" srcOrd="3" destOrd="0" presId="urn:microsoft.com/office/officeart/2005/8/layout/vList3"/>
    <dgm:cxn modelId="{21B4DC0A-DE12-404A-9E2B-8C12D6345CFF}" type="presParOf" srcId="{55C77806-6911-40B6-8AC5-1F302A77796E}" destId="{CC4141DB-1CA4-4CFD-ACA7-EE8D5C8EC752}" srcOrd="4" destOrd="0" presId="urn:microsoft.com/office/officeart/2005/8/layout/vList3"/>
    <dgm:cxn modelId="{B775BD4B-60A8-404E-9CA4-13EAEBA03C10}" type="presParOf" srcId="{CC4141DB-1CA4-4CFD-ACA7-EE8D5C8EC752}" destId="{685567B5-61CC-4192-8E62-A1749AD3CB32}" srcOrd="0" destOrd="0" presId="urn:microsoft.com/office/officeart/2005/8/layout/vList3"/>
    <dgm:cxn modelId="{451A60FB-953A-4E86-ADC2-9F2AB99744AD}" type="presParOf" srcId="{CC4141DB-1CA4-4CFD-ACA7-EE8D5C8EC752}" destId="{DF963E59-99A3-4938-B869-36234C31A9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45EA9-1783-46A7-ACA4-EF82F6AE58DE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41BEB6-691B-4447-9CEB-FF7A169214FD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  <a:latin typeface="Calibri"/>
            </a:rPr>
            <a:t>Um bom projeto inclui geologia favorável (e bem analisada), boa morfologia de terreno, equipamento bem selecionado.</a:t>
          </a:r>
          <a:endParaRPr lang="pt-BR" dirty="0"/>
        </a:p>
      </dgm:t>
    </dgm:pt>
    <dgm:pt modelId="{6337C554-845D-42C5-83A2-F0A781453EC4}" type="parTrans" cxnId="{D07A6B0A-292D-4318-A7FE-CBD4ADA48082}">
      <dgm:prSet/>
      <dgm:spPr/>
      <dgm:t>
        <a:bodyPr/>
        <a:lstStyle/>
        <a:p>
          <a:endParaRPr lang="pt-BR"/>
        </a:p>
      </dgm:t>
    </dgm:pt>
    <dgm:pt modelId="{C4B2AD4E-F6E0-4371-AD9D-122953ADA6C0}" type="sibTrans" cxnId="{D07A6B0A-292D-4318-A7FE-CBD4ADA48082}">
      <dgm:prSet/>
      <dgm:spPr/>
      <dgm:t>
        <a:bodyPr/>
        <a:lstStyle/>
        <a:p>
          <a:endParaRPr lang="pt-BR"/>
        </a:p>
      </dgm:t>
    </dgm:pt>
    <dgm:pt modelId="{767551EC-8788-4CFE-A0EC-98E8B84D9293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  <a:latin typeface="Calibri"/>
            </a:rPr>
            <a:t>Em suma PCH depende MUITO MAIS de ENGENHARIA. </a:t>
          </a:r>
          <a:endParaRPr lang="pt-BR" dirty="0"/>
        </a:p>
      </dgm:t>
    </dgm:pt>
    <dgm:pt modelId="{6DF59B7B-BC6C-458D-8FF6-AED8F2928C83}" type="parTrans" cxnId="{17DEF986-6851-44F2-964A-8DE0451F4A97}">
      <dgm:prSet/>
      <dgm:spPr/>
      <dgm:t>
        <a:bodyPr/>
        <a:lstStyle/>
        <a:p>
          <a:endParaRPr lang="pt-BR"/>
        </a:p>
      </dgm:t>
    </dgm:pt>
    <dgm:pt modelId="{95F3BB45-96B7-4E35-8A9D-67D65CD55338}" type="sibTrans" cxnId="{17DEF986-6851-44F2-964A-8DE0451F4A97}">
      <dgm:prSet/>
      <dgm:spPr/>
      <dgm:t>
        <a:bodyPr/>
        <a:lstStyle/>
        <a:p>
          <a:endParaRPr lang="pt-BR"/>
        </a:p>
      </dgm:t>
    </dgm:pt>
    <dgm:pt modelId="{484946BF-2A6C-4795-884C-B7BD4CEA33A2}">
      <dgm:prSet phldrT="[Texto]"/>
      <dgm:spPr>
        <a:ln>
          <a:noFill/>
        </a:ln>
      </dgm:spPr>
      <dgm:t>
        <a:bodyPr/>
        <a:lstStyle/>
        <a:p>
          <a:r>
            <a:rPr lang="pt-BR" dirty="0">
              <a:solidFill>
                <a:schemeClr val="bg1"/>
              </a:solidFill>
              <a:latin typeface="Calibri"/>
            </a:rPr>
            <a:t>“PEQUENA” não quer dizer “SIMPLES”, hidrelétrica é, SEMPRE, um projeto COMPLEXO. </a:t>
          </a:r>
          <a:endParaRPr lang="pt-BR" dirty="0"/>
        </a:p>
      </dgm:t>
    </dgm:pt>
    <dgm:pt modelId="{5BE254F4-1123-4F81-9278-113DF67191E6}" type="parTrans" cxnId="{23651DDD-B48D-484F-9EE7-E03B8027B0EE}">
      <dgm:prSet/>
      <dgm:spPr/>
      <dgm:t>
        <a:bodyPr/>
        <a:lstStyle/>
        <a:p>
          <a:endParaRPr lang="pt-BR"/>
        </a:p>
      </dgm:t>
    </dgm:pt>
    <dgm:pt modelId="{224B6E84-A2C7-4A43-9E4B-9700FA6EFFFC}" type="sibTrans" cxnId="{23651DDD-B48D-484F-9EE7-E03B8027B0EE}">
      <dgm:prSet/>
      <dgm:spPr/>
      <dgm:t>
        <a:bodyPr/>
        <a:lstStyle/>
        <a:p>
          <a:endParaRPr lang="pt-BR"/>
        </a:p>
      </dgm:t>
    </dgm:pt>
    <dgm:pt modelId="{0A04409A-0831-4928-805C-80BD7702E65B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  <a:latin typeface="Calibri"/>
            </a:rPr>
            <a:t>QUALIDADE DA ENGENHARIA IMPORTA, E MUITO.</a:t>
          </a:r>
          <a:endParaRPr lang="pt-BR" dirty="0"/>
        </a:p>
      </dgm:t>
    </dgm:pt>
    <dgm:pt modelId="{A140EBFB-65A4-4728-A12B-E5D0958433DC}" type="parTrans" cxnId="{D2780549-348D-4594-9B9A-56BBB23B9F07}">
      <dgm:prSet/>
      <dgm:spPr/>
      <dgm:t>
        <a:bodyPr/>
        <a:lstStyle/>
        <a:p>
          <a:endParaRPr lang="pt-BR"/>
        </a:p>
      </dgm:t>
    </dgm:pt>
    <dgm:pt modelId="{E5083926-615D-4892-BCC4-EF9728818660}" type="sibTrans" cxnId="{D2780549-348D-4594-9B9A-56BBB23B9F07}">
      <dgm:prSet/>
      <dgm:spPr/>
      <dgm:t>
        <a:bodyPr/>
        <a:lstStyle/>
        <a:p>
          <a:endParaRPr lang="pt-BR"/>
        </a:p>
      </dgm:t>
    </dgm:pt>
    <dgm:pt modelId="{8D027DA0-8B6A-4F5C-A0C4-A12C6B40358D}" type="pres">
      <dgm:prSet presAssocID="{F1045EA9-1783-46A7-ACA4-EF82F6AE58DE}" presName="Name0" presStyleCnt="0">
        <dgm:presLayoutVars>
          <dgm:dir/>
          <dgm:resizeHandles val="exact"/>
        </dgm:presLayoutVars>
      </dgm:prSet>
      <dgm:spPr/>
    </dgm:pt>
    <dgm:pt modelId="{D3A30081-FEC8-4F5C-BA04-40571F51A46E}" type="pres">
      <dgm:prSet presAssocID="{1941BEB6-691B-4447-9CEB-FF7A169214FD}" presName="composite" presStyleCnt="0"/>
      <dgm:spPr/>
    </dgm:pt>
    <dgm:pt modelId="{7362B89D-CD5E-46A9-819F-1203D4906AAA}" type="pres">
      <dgm:prSet presAssocID="{1941BEB6-691B-4447-9CEB-FF7A169214FD}" presName="rect1" presStyleLbl="trAlignAcc1" presStyleIdx="0" presStyleCnt="4">
        <dgm:presLayoutVars>
          <dgm:bulletEnabled val="1"/>
        </dgm:presLayoutVars>
      </dgm:prSet>
      <dgm:spPr/>
    </dgm:pt>
    <dgm:pt modelId="{4E2412BA-EDB2-4581-B61A-2BF0F0F26C94}" type="pres">
      <dgm:prSet presAssocID="{1941BEB6-691B-4447-9CEB-FF7A169214FD}" presName="rect2" presStyleLbl="fgImgPlace1" presStyleIdx="0" presStyleCnt="4" custLinFactNeighborX="-12276" custLinFactNeighborY="240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o 1 com preenchimento sólido"/>
        </a:ext>
      </dgm:extLst>
    </dgm:pt>
    <dgm:pt modelId="{1C29D4F0-DC5A-438E-A6A4-7829F7FF2CF5}" type="pres">
      <dgm:prSet presAssocID="{C4B2AD4E-F6E0-4371-AD9D-122953ADA6C0}" presName="sibTrans" presStyleCnt="0"/>
      <dgm:spPr/>
    </dgm:pt>
    <dgm:pt modelId="{6C6B7299-DE57-40A1-9A57-CE679501EF08}" type="pres">
      <dgm:prSet presAssocID="{767551EC-8788-4CFE-A0EC-98E8B84D9293}" presName="composite" presStyleCnt="0"/>
      <dgm:spPr/>
    </dgm:pt>
    <dgm:pt modelId="{A72ED637-301C-4C86-A350-2D7B22782843}" type="pres">
      <dgm:prSet presAssocID="{767551EC-8788-4CFE-A0EC-98E8B84D9293}" presName="rect1" presStyleLbl="trAlignAcc1" presStyleIdx="1" presStyleCnt="4">
        <dgm:presLayoutVars>
          <dgm:bulletEnabled val="1"/>
        </dgm:presLayoutVars>
      </dgm:prSet>
      <dgm:spPr/>
    </dgm:pt>
    <dgm:pt modelId="{526415FD-EC26-4FED-9820-BBE346D19FEF}" type="pres">
      <dgm:prSet presAssocID="{767551EC-8788-4CFE-A0EC-98E8B84D9293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chá com preenchimento sólido"/>
        </a:ext>
      </dgm:extLst>
    </dgm:pt>
    <dgm:pt modelId="{2996A064-23B8-4461-8998-7CCF669596F9}" type="pres">
      <dgm:prSet presAssocID="{95F3BB45-96B7-4E35-8A9D-67D65CD55338}" presName="sibTrans" presStyleCnt="0"/>
      <dgm:spPr/>
    </dgm:pt>
    <dgm:pt modelId="{F6E0A578-0BBD-4284-85E2-99C52054D4D9}" type="pres">
      <dgm:prSet presAssocID="{484946BF-2A6C-4795-884C-B7BD4CEA33A2}" presName="composite" presStyleCnt="0"/>
      <dgm:spPr/>
    </dgm:pt>
    <dgm:pt modelId="{4B28B8A2-4B21-4938-97C3-728F4C557071}" type="pres">
      <dgm:prSet presAssocID="{484946BF-2A6C-4795-884C-B7BD4CEA33A2}" presName="rect1" presStyleLbl="trAlignAcc1" presStyleIdx="2" presStyleCnt="4">
        <dgm:presLayoutVars>
          <dgm:bulletEnabled val="1"/>
        </dgm:presLayoutVars>
      </dgm:prSet>
      <dgm:spPr/>
    </dgm:pt>
    <dgm:pt modelId="{5D84C1E6-2FEE-4C23-B1B5-9907DC5EF866}" type="pres">
      <dgm:prSet presAssocID="{484946BF-2A6C-4795-884C-B7BD4CEA33A2}" presName="rect2" presStyleLbl="fgImgPlace1" presStyleIdx="2" presStyleCnt="4" custLinFactNeighborX="-93842" custLinFactNeighborY="-1074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o 3 com preenchimento sólido"/>
        </a:ext>
      </dgm:extLst>
    </dgm:pt>
    <dgm:pt modelId="{196F6B31-1D40-446E-AA58-9521D48AB034}" type="pres">
      <dgm:prSet presAssocID="{224B6E84-A2C7-4A43-9E4B-9700FA6EFFFC}" presName="sibTrans" presStyleCnt="0"/>
      <dgm:spPr/>
    </dgm:pt>
    <dgm:pt modelId="{85302810-7ACE-41E7-8FC3-CCFD69841CC2}" type="pres">
      <dgm:prSet presAssocID="{0A04409A-0831-4928-805C-80BD7702E65B}" presName="composite" presStyleCnt="0"/>
      <dgm:spPr/>
    </dgm:pt>
    <dgm:pt modelId="{3699FDF1-75D9-48E9-961A-0800A524046F}" type="pres">
      <dgm:prSet presAssocID="{0A04409A-0831-4928-805C-80BD7702E65B}" presName="rect1" presStyleLbl="trAlignAcc1" presStyleIdx="3" presStyleCnt="4">
        <dgm:presLayoutVars>
          <dgm:bulletEnabled val="1"/>
        </dgm:presLayoutVars>
      </dgm:prSet>
      <dgm:spPr/>
    </dgm:pt>
    <dgm:pt modelId="{18FBFFD7-3B67-4847-9748-84340C051263}" type="pres">
      <dgm:prSet presAssocID="{0A04409A-0831-4928-805C-80BD7702E65B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o 4 com preenchimento sólido"/>
        </a:ext>
      </dgm:extLst>
    </dgm:pt>
  </dgm:ptLst>
  <dgm:cxnLst>
    <dgm:cxn modelId="{D07A6B0A-292D-4318-A7FE-CBD4ADA48082}" srcId="{F1045EA9-1783-46A7-ACA4-EF82F6AE58DE}" destId="{1941BEB6-691B-4447-9CEB-FF7A169214FD}" srcOrd="0" destOrd="0" parTransId="{6337C554-845D-42C5-83A2-F0A781453EC4}" sibTransId="{C4B2AD4E-F6E0-4371-AD9D-122953ADA6C0}"/>
    <dgm:cxn modelId="{2F056C45-23F3-4196-B2C2-70B245DA8022}" type="presOf" srcId="{767551EC-8788-4CFE-A0EC-98E8B84D9293}" destId="{A72ED637-301C-4C86-A350-2D7B22782843}" srcOrd="0" destOrd="0" presId="urn:microsoft.com/office/officeart/2008/layout/PictureStrips"/>
    <dgm:cxn modelId="{D2780549-348D-4594-9B9A-56BBB23B9F07}" srcId="{F1045EA9-1783-46A7-ACA4-EF82F6AE58DE}" destId="{0A04409A-0831-4928-805C-80BD7702E65B}" srcOrd="3" destOrd="0" parTransId="{A140EBFB-65A4-4728-A12B-E5D0958433DC}" sibTransId="{E5083926-615D-4892-BCC4-EF9728818660}"/>
    <dgm:cxn modelId="{5AB3BE86-62C8-469F-8777-AC8BADBB6D7B}" type="presOf" srcId="{1941BEB6-691B-4447-9CEB-FF7A169214FD}" destId="{7362B89D-CD5E-46A9-819F-1203D4906AAA}" srcOrd="0" destOrd="0" presId="urn:microsoft.com/office/officeart/2008/layout/PictureStrips"/>
    <dgm:cxn modelId="{17DEF986-6851-44F2-964A-8DE0451F4A97}" srcId="{F1045EA9-1783-46A7-ACA4-EF82F6AE58DE}" destId="{767551EC-8788-4CFE-A0EC-98E8B84D9293}" srcOrd="1" destOrd="0" parTransId="{6DF59B7B-BC6C-458D-8FF6-AED8F2928C83}" sibTransId="{95F3BB45-96B7-4E35-8A9D-67D65CD55338}"/>
    <dgm:cxn modelId="{87BF9FC0-DFBB-47BB-A06E-F02231B4D4C2}" type="presOf" srcId="{484946BF-2A6C-4795-884C-B7BD4CEA33A2}" destId="{4B28B8A2-4B21-4938-97C3-728F4C557071}" srcOrd="0" destOrd="0" presId="urn:microsoft.com/office/officeart/2008/layout/PictureStrips"/>
    <dgm:cxn modelId="{23651DDD-B48D-484F-9EE7-E03B8027B0EE}" srcId="{F1045EA9-1783-46A7-ACA4-EF82F6AE58DE}" destId="{484946BF-2A6C-4795-884C-B7BD4CEA33A2}" srcOrd="2" destOrd="0" parTransId="{5BE254F4-1123-4F81-9278-113DF67191E6}" sibTransId="{224B6E84-A2C7-4A43-9E4B-9700FA6EFFFC}"/>
    <dgm:cxn modelId="{B29A98F0-A099-4BFF-8C6E-87DB0DFD959F}" type="presOf" srcId="{F1045EA9-1783-46A7-ACA4-EF82F6AE58DE}" destId="{8D027DA0-8B6A-4F5C-A0C4-A12C6B40358D}" srcOrd="0" destOrd="0" presId="urn:microsoft.com/office/officeart/2008/layout/PictureStrips"/>
    <dgm:cxn modelId="{808C9AF0-9360-4C5C-99EC-6FF70DF577A3}" type="presOf" srcId="{0A04409A-0831-4928-805C-80BD7702E65B}" destId="{3699FDF1-75D9-48E9-961A-0800A524046F}" srcOrd="0" destOrd="0" presId="urn:microsoft.com/office/officeart/2008/layout/PictureStrips"/>
    <dgm:cxn modelId="{20612000-B53F-439C-80A3-5078AB80F551}" type="presParOf" srcId="{8D027DA0-8B6A-4F5C-A0C4-A12C6B40358D}" destId="{D3A30081-FEC8-4F5C-BA04-40571F51A46E}" srcOrd="0" destOrd="0" presId="urn:microsoft.com/office/officeart/2008/layout/PictureStrips"/>
    <dgm:cxn modelId="{8CBC861E-4C08-4A8B-9BEA-C487A75CB9A1}" type="presParOf" srcId="{D3A30081-FEC8-4F5C-BA04-40571F51A46E}" destId="{7362B89D-CD5E-46A9-819F-1203D4906AAA}" srcOrd="0" destOrd="0" presId="urn:microsoft.com/office/officeart/2008/layout/PictureStrips"/>
    <dgm:cxn modelId="{0AE8E53C-EE8F-4251-A06A-5B4BA05BDCF0}" type="presParOf" srcId="{D3A30081-FEC8-4F5C-BA04-40571F51A46E}" destId="{4E2412BA-EDB2-4581-B61A-2BF0F0F26C94}" srcOrd="1" destOrd="0" presId="urn:microsoft.com/office/officeart/2008/layout/PictureStrips"/>
    <dgm:cxn modelId="{F029D29B-F67B-4097-9161-1F19DFFCAD54}" type="presParOf" srcId="{8D027DA0-8B6A-4F5C-A0C4-A12C6B40358D}" destId="{1C29D4F0-DC5A-438E-A6A4-7829F7FF2CF5}" srcOrd="1" destOrd="0" presId="urn:microsoft.com/office/officeart/2008/layout/PictureStrips"/>
    <dgm:cxn modelId="{18D4CF46-4F9D-4E14-92E6-F40D39F4C776}" type="presParOf" srcId="{8D027DA0-8B6A-4F5C-A0C4-A12C6B40358D}" destId="{6C6B7299-DE57-40A1-9A57-CE679501EF08}" srcOrd="2" destOrd="0" presId="urn:microsoft.com/office/officeart/2008/layout/PictureStrips"/>
    <dgm:cxn modelId="{B4726137-A2A0-4AC0-9BF2-3AA1C207538F}" type="presParOf" srcId="{6C6B7299-DE57-40A1-9A57-CE679501EF08}" destId="{A72ED637-301C-4C86-A350-2D7B22782843}" srcOrd="0" destOrd="0" presId="urn:microsoft.com/office/officeart/2008/layout/PictureStrips"/>
    <dgm:cxn modelId="{7E1EB253-7E54-4CC6-AB6A-3D1C23795CF1}" type="presParOf" srcId="{6C6B7299-DE57-40A1-9A57-CE679501EF08}" destId="{526415FD-EC26-4FED-9820-BBE346D19FEF}" srcOrd="1" destOrd="0" presId="urn:microsoft.com/office/officeart/2008/layout/PictureStrips"/>
    <dgm:cxn modelId="{1F244C7E-3608-4DD9-A2FC-94294D644BA0}" type="presParOf" srcId="{8D027DA0-8B6A-4F5C-A0C4-A12C6B40358D}" destId="{2996A064-23B8-4461-8998-7CCF669596F9}" srcOrd="3" destOrd="0" presId="urn:microsoft.com/office/officeart/2008/layout/PictureStrips"/>
    <dgm:cxn modelId="{C7599CA6-298E-40BA-AD59-683EF0E1FEEC}" type="presParOf" srcId="{8D027DA0-8B6A-4F5C-A0C4-A12C6B40358D}" destId="{F6E0A578-0BBD-4284-85E2-99C52054D4D9}" srcOrd="4" destOrd="0" presId="urn:microsoft.com/office/officeart/2008/layout/PictureStrips"/>
    <dgm:cxn modelId="{40255FF3-A9B6-488B-BA17-A945F018ECDD}" type="presParOf" srcId="{F6E0A578-0BBD-4284-85E2-99C52054D4D9}" destId="{4B28B8A2-4B21-4938-97C3-728F4C557071}" srcOrd="0" destOrd="0" presId="urn:microsoft.com/office/officeart/2008/layout/PictureStrips"/>
    <dgm:cxn modelId="{294600D3-22FA-4BF4-94FF-1EC87591099A}" type="presParOf" srcId="{F6E0A578-0BBD-4284-85E2-99C52054D4D9}" destId="{5D84C1E6-2FEE-4C23-B1B5-9907DC5EF866}" srcOrd="1" destOrd="0" presId="urn:microsoft.com/office/officeart/2008/layout/PictureStrips"/>
    <dgm:cxn modelId="{F7FCE225-C49B-4CBE-95DC-62EFD92153B5}" type="presParOf" srcId="{8D027DA0-8B6A-4F5C-A0C4-A12C6B40358D}" destId="{196F6B31-1D40-446E-AA58-9521D48AB034}" srcOrd="5" destOrd="0" presId="urn:microsoft.com/office/officeart/2008/layout/PictureStrips"/>
    <dgm:cxn modelId="{198ECC28-F52A-496F-BAC6-774A15501658}" type="presParOf" srcId="{8D027DA0-8B6A-4F5C-A0C4-A12C6B40358D}" destId="{85302810-7ACE-41E7-8FC3-CCFD69841CC2}" srcOrd="6" destOrd="0" presId="urn:microsoft.com/office/officeart/2008/layout/PictureStrips"/>
    <dgm:cxn modelId="{27C2F09A-93F4-49AC-BA66-72CDDD29B97E}" type="presParOf" srcId="{85302810-7ACE-41E7-8FC3-CCFD69841CC2}" destId="{3699FDF1-75D9-48E9-961A-0800A524046F}" srcOrd="0" destOrd="0" presId="urn:microsoft.com/office/officeart/2008/layout/PictureStrips"/>
    <dgm:cxn modelId="{E897DC05-223E-4C2E-AD66-683D4977E1C3}" type="presParOf" srcId="{85302810-7ACE-41E7-8FC3-CCFD69841CC2}" destId="{18FBFFD7-3B67-4847-9748-84340C05126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7CC56-7FE7-4E9E-9F48-55D31E7B9D07}">
      <dsp:nvSpPr>
        <dsp:cNvPr id="0" name=""/>
        <dsp:cNvSpPr/>
      </dsp:nvSpPr>
      <dsp:spPr>
        <a:xfrm rot="10800000">
          <a:off x="2011257" y="187"/>
          <a:ext cx="7550277" cy="4379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13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Calibri"/>
            </a:rPr>
            <a:t> Energia elétrica (MWh)</a:t>
          </a:r>
          <a:endParaRPr lang="pt-BR" sz="2000" kern="1200" dirty="0"/>
        </a:p>
      </dsp:txBody>
      <dsp:txXfrm rot="10800000">
        <a:off x="2120752" y="187"/>
        <a:ext cx="7440782" cy="437982"/>
      </dsp:txXfrm>
    </dsp:sp>
    <dsp:sp modelId="{B54AA407-9E89-4867-8CD5-28CE9F4E020C}">
      <dsp:nvSpPr>
        <dsp:cNvPr id="0" name=""/>
        <dsp:cNvSpPr/>
      </dsp:nvSpPr>
      <dsp:spPr>
        <a:xfrm>
          <a:off x="1497328" y="187"/>
          <a:ext cx="437982" cy="4379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7596E-EA03-41B6-99BD-0772DC3F553E}">
      <dsp:nvSpPr>
        <dsp:cNvPr id="0" name=""/>
        <dsp:cNvSpPr/>
      </dsp:nvSpPr>
      <dsp:spPr>
        <a:xfrm rot="10800000">
          <a:off x="2011257" y="547665"/>
          <a:ext cx="7550277" cy="4379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13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Calibri"/>
            </a:rPr>
            <a:t>Garantia de potência / capacidade firme (MW disponíveis)</a:t>
          </a:r>
          <a:endParaRPr lang="pt-BR" sz="2000" kern="1200" dirty="0"/>
        </a:p>
      </dsp:txBody>
      <dsp:txXfrm rot="10800000">
        <a:off x="2120752" y="547665"/>
        <a:ext cx="7440782" cy="437982"/>
      </dsp:txXfrm>
    </dsp:sp>
    <dsp:sp modelId="{01742B21-48F2-4F50-8893-FBB36C301C52}">
      <dsp:nvSpPr>
        <dsp:cNvPr id="0" name=""/>
        <dsp:cNvSpPr/>
      </dsp:nvSpPr>
      <dsp:spPr>
        <a:xfrm>
          <a:off x="1497332" y="547963"/>
          <a:ext cx="437982" cy="4379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63E59-99A3-4938-B869-36234C31A992}">
      <dsp:nvSpPr>
        <dsp:cNvPr id="0" name=""/>
        <dsp:cNvSpPr/>
      </dsp:nvSpPr>
      <dsp:spPr>
        <a:xfrm rot="10800000">
          <a:off x="2011257" y="1095143"/>
          <a:ext cx="7550277" cy="4379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13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Calibri"/>
            </a:rPr>
            <a:t>Serviços ancilares e atributos físicos do sistema</a:t>
          </a:r>
          <a:endParaRPr lang="pt-BR" sz="2000" kern="1200" dirty="0"/>
        </a:p>
      </dsp:txBody>
      <dsp:txXfrm rot="10800000">
        <a:off x="2120752" y="1095143"/>
        <a:ext cx="7440782" cy="437982"/>
      </dsp:txXfrm>
    </dsp:sp>
    <dsp:sp modelId="{685567B5-61CC-4192-8E62-A1749AD3CB32}">
      <dsp:nvSpPr>
        <dsp:cNvPr id="0" name=""/>
        <dsp:cNvSpPr/>
      </dsp:nvSpPr>
      <dsp:spPr>
        <a:xfrm>
          <a:off x="1497332" y="1072285"/>
          <a:ext cx="437982" cy="43798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2B89D-CD5E-46A9-819F-1203D4906AAA}">
      <dsp:nvSpPr>
        <dsp:cNvPr id="0" name=""/>
        <dsp:cNvSpPr/>
      </dsp:nvSpPr>
      <dsp:spPr>
        <a:xfrm>
          <a:off x="172579" y="504277"/>
          <a:ext cx="4077695" cy="12742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11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bg1"/>
              </a:solidFill>
              <a:latin typeface="Calibri"/>
            </a:rPr>
            <a:t>Um bom projeto inclui geologia favorável (e bem analisada), boa morfologia de terreno, equipamento bem selecionado.</a:t>
          </a:r>
          <a:endParaRPr lang="pt-BR" sz="1900" kern="1200" dirty="0"/>
        </a:p>
      </dsp:txBody>
      <dsp:txXfrm>
        <a:off x="172579" y="504277"/>
        <a:ext cx="4077695" cy="1274279"/>
      </dsp:txXfrm>
    </dsp:sp>
    <dsp:sp modelId="{4E2412BA-EDB2-4581-B61A-2BF0F0F26C94}">
      <dsp:nvSpPr>
        <dsp:cNvPr id="0" name=""/>
        <dsp:cNvSpPr/>
      </dsp:nvSpPr>
      <dsp:spPr>
        <a:xfrm>
          <a:off x="0" y="352447"/>
          <a:ext cx="891995" cy="1337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ED637-301C-4C86-A350-2D7B22782843}">
      <dsp:nvSpPr>
        <dsp:cNvPr id="0" name=""/>
        <dsp:cNvSpPr/>
      </dsp:nvSpPr>
      <dsp:spPr>
        <a:xfrm>
          <a:off x="4601348" y="504277"/>
          <a:ext cx="4077695" cy="12742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11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bg1"/>
              </a:solidFill>
              <a:latin typeface="Calibri"/>
            </a:rPr>
            <a:t>Em suma PCH depende MUITO MAIS de ENGENHARIA. </a:t>
          </a:r>
          <a:endParaRPr lang="pt-BR" sz="1900" kern="1200" dirty="0"/>
        </a:p>
      </dsp:txBody>
      <dsp:txXfrm>
        <a:off x="4601348" y="504277"/>
        <a:ext cx="4077695" cy="1274279"/>
      </dsp:txXfrm>
    </dsp:sp>
    <dsp:sp modelId="{526415FD-EC26-4FED-9820-BBE346D19FEF}">
      <dsp:nvSpPr>
        <dsp:cNvPr id="0" name=""/>
        <dsp:cNvSpPr/>
      </dsp:nvSpPr>
      <dsp:spPr>
        <a:xfrm>
          <a:off x="4431444" y="320214"/>
          <a:ext cx="891995" cy="1337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8B8A2-4B21-4938-97C3-728F4C557071}">
      <dsp:nvSpPr>
        <dsp:cNvPr id="0" name=""/>
        <dsp:cNvSpPr/>
      </dsp:nvSpPr>
      <dsp:spPr>
        <a:xfrm>
          <a:off x="172579" y="2108454"/>
          <a:ext cx="4077695" cy="12742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11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bg1"/>
              </a:solidFill>
              <a:latin typeface="Calibri"/>
            </a:rPr>
            <a:t>“PEQUENA” não quer dizer “SIMPLES”, hidrelétrica é, SEMPRE, um projeto COMPLEXO. </a:t>
          </a:r>
          <a:endParaRPr lang="pt-BR" sz="1900" kern="1200" dirty="0"/>
        </a:p>
      </dsp:txBody>
      <dsp:txXfrm>
        <a:off x="172579" y="2108454"/>
        <a:ext cx="4077695" cy="1274279"/>
      </dsp:txXfrm>
    </dsp:sp>
    <dsp:sp modelId="{5D84C1E6-2FEE-4C23-B1B5-9907DC5EF866}">
      <dsp:nvSpPr>
        <dsp:cNvPr id="0" name=""/>
        <dsp:cNvSpPr/>
      </dsp:nvSpPr>
      <dsp:spPr>
        <a:xfrm>
          <a:off x="0" y="1780691"/>
          <a:ext cx="891995" cy="1337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9FDF1-75D9-48E9-961A-0800A524046F}">
      <dsp:nvSpPr>
        <dsp:cNvPr id="0" name=""/>
        <dsp:cNvSpPr/>
      </dsp:nvSpPr>
      <dsp:spPr>
        <a:xfrm>
          <a:off x="4601348" y="2108454"/>
          <a:ext cx="4077695" cy="12742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11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solidFill>
                <a:schemeClr val="bg1"/>
              </a:solidFill>
              <a:latin typeface="Calibri"/>
            </a:rPr>
            <a:t>QUALIDADE DA ENGENHARIA IMPORTA, E MUITO.</a:t>
          </a:r>
          <a:endParaRPr lang="pt-BR" sz="1900" kern="1200" dirty="0"/>
        </a:p>
      </dsp:txBody>
      <dsp:txXfrm>
        <a:off x="4601348" y="2108454"/>
        <a:ext cx="4077695" cy="1274279"/>
      </dsp:txXfrm>
    </dsp:sp>
    <dsp:sp modelId="{18FBFFD7-3B67-4847-9748-84340C051263}">
      <dsp:nvSpPr>
        <dsp:cNvPr id="0" name=""/>
        <dsp:cNvSpPr/>
      </dsp:nvSpPr>
      <dsp:spPr>
        <a:xfrm>
          <a:off x="4431444" y="1924391"/>
          <a:ext cx="891995" cy="1337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B227-27F6-964E-AEEC-63EE36B74F2C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6971C-2E48-954F-BF8A-6DEED9C47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93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A escolha das fontes de geração de energia elétrica envolve uma análise detalhada dos atributos operativos de cada tecnologia, considerando aspectos como renovabilidade, capacidade de armazenamento diário, flexibilidade operacional, inércia e capacidade instalada. Hidrelétricas, tanto de pequeno porte (&lt; 50 MW) quanto de grande porte (&gt; 50 MW), destacam-se por atenderem plenamente a todos esses atributos, sendo renováveis, capazes de armazenar energia diariamente, flexíveis na operação e fornecendo inércia ao sistema, o que contribui para a estabilidade da rede elétrica. Fontes renováveis intermitentes, como solar fotovoltaica e eólica, apesar de serem renováveis e possuírem boa capacidade instalada, não oferecem armazenamento diário nem flexibilidade operacional, além de não contribuírem com inércia, o que pode limitar sua participação em sistemas que exigem alta confiabilidade e resposta rápida. Baterias (BESS) surgem como solução complementar, oferecendo renovabilidade e armazenamento diário, além de flexibilidade, mas ainda apresentam limitações em capacidade instalada e não fornecem inércia. Termelétricas, por sua vez, não são renováveis nem oferecem armazenamento diário, mas possuem alta capacidade instalada, flexibilidade parcial e fornecem inércia, sendo frequentemente utilizadas para garantir a segurança energética em momentos de baixa disponibilidade das fontes renováveis. A apresentação visual desses atributos, utilizando cores e ícones, facilita a compreensão das vantagens e limitações de cada tecnologia, reforçando a importância das hidrelétricas no contexto brasileiro, onde a estabilidade e a flexibilidade do sistema são essenciais para a integração de fontes renováveis. O uso de legendas claras e agrupamento lógico das fontes permite uma leitura rápida e impactante, destacando os pontos fortes de cada tecnologia e orientando decisões estratégicas para o setor elétrico.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8EFF46E-6B43-41F9-9272-B566D03A25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2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Esta apresentação integra a análise econômica e ambiental de alternativas de geração de energia: Pequena Central Hidrelétrica (PCH) e o sistema combinado de Usina Fotovoltaica (UFV) com Battery Energy Storage System (BESS), considerando um horizonte de 35 anos, taxa de desconto de 10% ao ano e equivalência de produto (PCH ~30 MW, UFV 75 MW, BESS 30 MW/120 MWh). A avaliação econômica utiliza o Custo Anual Equivalente (CAE) e R$/MWh, incluindo OPEX (UFV: US$ 24/kW·ano convertido para R$ 127/kW·ano, BESS: 2,5% do CAPEX/ano, PCH: 2,5% do CAPEX/ano). Os resultados mostram que a PCH apresenta custo anualizado significativamente inferior (~R$ 284/MWh) em relação à UFV+BESS (~R$ 419/MWh para CAPEX baixo e ~R$ 600/MWh para CAPEX alto), mesmo quando internalizados custos de reposição e operação. Do ponto de vista ambiental, a ocupação territorial é similar: PCH com reservatório de 3,0 km² (300 ha) e UFV 75 MW ocupando entre 1,5 e 2,25 km² (150–225 ha). Contudo, a natureza do impacto difere: a PCH converte área terrestre em corpo hídrico permanente, integrando-se ao ecossistema local e permitindo usos múltiplos, enquanto a UFV ocupa área terrestre cercada, com potencial de fragmentação de habitats e supressão de vegetação. O BESS, apesar de baixa demanda de área, introduz impactos ambientais recorrentes devido à vida útil curta (10–15 anos), necessidade de múltiplas reposições, geração de resíduos industriais (baterias, eletrólitos, metais), logística reversa e condicionantes ambientais específicas para descarte e reciclagem. O passivo ambiental do BESS é cíclico e crítico, exigindo gestão contínua ao longo do horizonte regulatório. A conclusão integrada destaca que a PCH apresenta menor custo estrutural e impacto ambiental mais estável, enquanto UFV+BESS incorpora custos e passivos recorrentes associados à vida útil limitada dos equipamentos, devendo ser considerada explicitamente nos processos de licenciamento e planejamento de longo prazo.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FDD6F49-EBB7-4CCF-97A8-E526BB28BB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4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A4703-E68B-09F1-DD3F-FE6609859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FEC1DB-5F38-312B-1767-744B03F6F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AC66FC-8111-2633-1522-4AAB54FE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B4B798-83B7-4EA0-D563-532D777B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527049-5FBA-67F7-147A-18B41952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60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53EC3-3508-DECA-B439-1695C0BC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5ECC23-2CD7-C7AE-A4C7-7A051B8F0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81B29C-DB08-AB2B-9317-CC4008F8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739DCE-51D1-4481-CE65-DB3F42C6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3D0880-6D18-B4F2-86F7-C1D71C0F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1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8897A3-9806-1EE4-69FD-879725652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F0CC0B-8403-070E-AA27-DDE81F778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80D5A1-ED25-E1AC-973C-DADE98EA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021CD8-519B-FA9A-EC0B-2BCF31FE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1F2542-A761-C747-18A1-FB8A27F5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27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úmero Ma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5325034"/>
            <a:ext cx="9762068" cy="916369"/>
          </a:xfrm>
        </p:spPr>
        <p:txBody>
          <a:bodyPr rtlCol="0" anchor="b">
            <a:normAutofit/>
          </a:bodyPr>
          <a:lstStyle>
            <a:lvl1pPr algn="ctr">
              <a:lnSpc>
                <a:spcPct val="110000"/>
              </a:lnSpc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/>
              <a:t>21/11/2025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pt-br"/>
              <a:t>Exemplo de Texto de Rodapé</a:t>
            </a:r>
            <a:endParaRPr lang="en-US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AEAA3239-9EA4-4A65-A281-97F994456D9F}" type="slidenum">
              <a:rPr lang="en-US" smtClean="0"/>
              <a:pPr rtl="0"/>
              <a:t>‹nº›</a:t>
            </a:fld>
            <a:endParaRPr lang="en-US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914400"/>
            <a:ext cx="10972800" cy="4105835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275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149147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Conteúdo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rtlCol="0" anchor="t">
            <a:normAutofit/>
          </a:bodyPr>
          <a:lstStyle>
            <a:lvl1pPr>
              <a:defRPr sz="3200"/>
            </a:lvl1pPr>
          </a:lstStyle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704088"/>
            <a:ext cx="6394704" cy="52120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Quinta-feira, 20 de fevereiro de 2025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1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900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363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23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38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115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23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094D7-D733-ED49-AE12-194D6BB4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0F659-39F7-76A8-FE15-E461FAA2D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CACA1C-0F1C-D220-0C36-12743F28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39A66D-39BB-E571-C5F1-F2F6D66F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EB7410-8247-AB88-C22A-57C4BBD4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426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969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248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985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483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198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50F0E-926C-ED14-8963-4EF72E39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EB40A3-AB0B-16AF-9DBE-172EA463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A86335-D6F8-BC3C-8604-CD61DBA9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60A2B6-4C99-2978-C96D-959AEAFA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42FE73-D5DA-D394-8151-09725E1A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85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3E27F-4D3D-BB40-A2D5-78CC4F57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E6DD88-2236-14CB-DB88-D53D58A8A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263BAF-0F7B-3098-A9CB-1AB460BB7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6802F8-7980-C5CF-F55E-FA27BEA2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3BED9D-2A48-0E98-2E59-DE81244C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D98A56-57E4-2B57-4134-DFF4EA9B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77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38D26-477E-987B-D4E6-2A79826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F98047-FC7C-EEAE-350D-176DEA33E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5EFCBA-4365-5BA1-D10A-B8834CC54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E7B8DC-916F-10E8-B6F6-1731DBF4E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C5171F-F26E-AE9C-A57B-4694456A5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C6391B-3670-BAC1-4D5C-71705A10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965CD07-A250-C5CD-BA40-0E586878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D4DB9A-80C2-26AD-3BB0-25F732C1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77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A6F6F-DB4E-C040-942B-4D77630A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F7863C3-599C-D728-7E02-E28BAE8D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3ED0C3-5FAC-EA58-7FAA-3FFFB81A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DD16BA-2F4A-5A32-ECBF-74128C2B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85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F02AA9-47FB-504D-44ED-D276DD06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AB3924-629B-6946-4442-0E792796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6073B3-9E06-68A6-52FB-10C1DE1B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98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35099-C925-A3B5-0D62-AAE3BEB1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98717B-DAF6-54CF-B683-2A5CCE5F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20D119-48B4-716F-0507-38E12695E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CC903D-7720-882F-F64E-F3831D29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2E6F0-7CEB-7843-813B-D2EA405D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5FA5C-486B-F4BA-6623-5D936F64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30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FAA23-7955-DDDB-184F-6471BE6D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C824EBB-5181-FC5D-0FB9-18A5FD0AE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92DC5C-6EC5-D94A-6CFB-F8940DDF4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D62082-9FF0-416D-7B01-33A1DC38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96AA7A-4ADF-2262-5807-982FADBC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8440C7-9DB4-7C4E-A6EE-5CC6915C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06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9B7D89-22D5-4647-85B4-3130AA53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CBC775-1360-B02B-F886-7D7DA201D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178955-F877-6840-AA98-957C92E55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76895-CCE9-9A4F-AA54-29111F98B7C4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DB05-6138-46C2-B55F-896F4EAC7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E973BE-0425-B9C7-8143-D3E789DB3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EF9AF-DFAF-DE40-8222-72F4EE8BC4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19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1DE8E-B3C1-40CF-AF01-4F2FF9C87BE3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3717-1043-40BF-9427-0003BFB64D46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6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23_F82F122D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A10_A7DD74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AFC2883-1496-FCD2-AC1C-EC9F970A5406}"/>
              </a:ext>
            </a:extLst>
          </p:cNvPr>
          <p:cNvSpPr/>
          <p:nvPr/>
        </p:nvSpPr>
        <p:spPr>
          <a:xfrm>
            <a:off x="3523650" y="3633900"/>
            <a:ext cx="5108383" cy="388028"/>
          </a:xfrm>
          <a:prstGeom prst="rect">
            <a:avLst/>
          </a:prstGeom>
          <a:solidFill>
            <a:srgbClr val="0D1422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Espaço Reservado para Conteúdo 12">
            <a:extLst>
              <a:ext uri="{FF2B5EF4-FFF2-40B4-BE49-F238E27FC236}">
                <a16:creationId xmlns:a16="http://schemas.microsoft.com/office/drawing/2014/main" id="{8E8C3876-C737-0250-14DC-0A4A3FE8C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159" y="0"/>
            <a:ext cx="12191999" cy="6858000"/>
          </a:xfr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E4B1436-A0A0-7F16-EE58-581F1993A9BA}"/>
              </a:ext>
            </a:extLst>
          </p:cNvPr>
          <p:cNvSpPr txBox="1"/>
          <p:nvPr/>
        </p:nvSpPr>
        <p:spPr>
          <a:xfrm>
            <a:off x="2336132" y="589046"/>
            <a:ext cx="7277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pt-BR" sz="3200" b="1" dirty="0">
                <a:solidFill>
                  <a:prstClr val="white"/>
                </a:solidFill>
                <a:latin typeface="Gotham Bold"/>
              </a:rPr>
              <a:t>PARTICIPAÇÃO DAS PEQUENAS HIDRELETRICAS ATÉ 50 MW NA MATRIZ ELÉTRICA BRASILEIRA 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BA8DE97-E804-8B63-A758-0723C4C8E5B7}"/>
              </a:ext>
            </a:extLst>
          </p:cNvPr>
          <p:cNvCxnSpPr>
            <a:cxnSpLocks/>
          </p:cNvCxnSpPr>
          <p:nvPr/>
        </p:nvCxnSpPr>
        <p:spPr>
          <a:xfrm>
            <a:off x="2895042" y="2274077"/>
            <a:ext cx="6227180" cy="0"/>
          </a:xfrm>
          <a:prstGeom prst="line">
            <a:avLst/>
          </a:prstGeom>
          <a:ln w="76200">
            <a:solidFill>
              <a:srgbClr val="0D142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A6B973E-2C9D-FAFC-73B1-0A5FEE48BAAB}"/>
              </a:ext>
            </a:extLst>
          </p:cNvPr>
          <p:cNvSpPr txBox="1"/>
          <p:nvPr/>
        </p:nvSpPr>
        <p:spPr>
          <a:xfrm>
            <a:off x="3523650" y="2399652"/>
            <a:ext cx="51687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pt-BR" sz="1350" b="1" dirty="0">
                <a:solidFill>
                  <a:prstClr val="white"/>
                </a:solidFill>
                <a:latin typeface="Gotham Bold"/>
              </a:rPr>
              <a:t>PAINEL 2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AE0C67F-064E-378A-C7F6-A74E800817A7}"/>
              </a:ext>
            </a:extLst>
          </p:cNvPr>
          <p:cNvSpPr/>
          <p:nvPr/>
        </p:nvSpPr>
        <p:spPr>
          <a:xfrm>
            <a:off x="-36319" y="6219825"/>
            <a:ext cx="12210159" cy="638175"/>
          </a:xfrm>
          <a:prstGeom prst="rect">
            <a:avLst/>
          </a:prstGeom>
          <a:solidFill>
            <a:srgbClr val="0D1422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Graphic 11">
            <a:extLst>
              <a:ext uri="{FF2B5EF4-FFF2-40B4-BE49-F238E27FC236}">
                <a16:creationId xmlns:a16="http://schemas.microsoft.com/office/drawing/2014/main" id="{F6278065-2027-1DD9-D64C-4CC54B6EB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3753" y="6287706"/>
            <a:ext cx="3497565" cy="50241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7527331-F498-6B2A-697A-B57F83468B7E}"/>
              </a:ext>
            </a:extLst>
          </p:cNvPr>
          <p:cNvSpPr txBox="1"/>
          <p:nvPr/>
        </p:nvSpPr>
        <p:spPr>
          <a:xfrm>
            <a:off x="11038707" y="114469"/>
            <a:ext cx="11532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pt-BR" sz="900" dirty="0">
                <a:solidFill>
                  <a:prstClr val="white"/>
                </a:solidFill>
                <a:latin typeface="Gotham Medium"/>
                <a:ea typeface="ADLaM Display" panose="02010000000000000000" pitchFamily="2" charset="0"/>
                <a:cs typeface="ADLaM Display" panose="02010000000000000000" pitchFamily="2" charset="0"/>
              </a:rPr>
              <a:t>PCH UNAÍ BAIXO</a:t>
            </a:r>
          </a:p>
        </p:txBody>
      </p:sp>
    </p:spTree>
    <p:extLst>
      <p:ext uri="{BB962C8B-B14F-4D97-AF65-F5344CB8AC3E}">
        <p14:creationId xmlns:p14="http://schemas.microsoft.com/office/powerpoint/2010/main" val="41638344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4E66D2-F65B-1760-16F0-36C155C614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solidFill>
              <a:schemeClr val="accent1">
                <a:shade val="15000"/>
                <a:alpha val="1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528FC-00DC-C736-E306-25D10DB2E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01" y="2177128"/>
            <a:ext cx="1146189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B0502040204020203" pitchFamily="34" charset="0"/>
              </a:rPr>
              <a:t>Ao internalizar reposições, OPEX e horizonte de 35 anos, a PCH se posiciona como uma das </a:t>
            </a:r>
            <a:r>
              <a:rPr kumimoji="0" lang="pt-BR" altLang="pt-BR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B0502040204020203" pitchFamily="34" charset="0"/>
              </a:rPr>
              <a:t>soluções renováveis de menor custo </a:t>
            </a:r>
            <a:r>
              <a:rPr kumimoji="0" lang="pt-BR" altLang="pt-BR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B0502040204020203" pitchFamily="34" charset="0"/>
              </a:rPr>
              <a:t>para entrega conjunta de energia, capacidade e estabilidade sistêmica</a:t>
            </a:r>
            <a:r>
              <a:rPr lang="pt-BR" altLang="pt-BR" sz="2200" dirty="0">
                <a:solidFill>
                  <a:schemeClr val="bg1"/>
                </a:solidFill>
                <a:latin typeface="Calibri" panose="020B0502040204020203" pitchFamily="34" charset="0"/>
              </a:rPr>
              <a:t>. </a:t>
            </a:r>
            <a:r>
              <a:rPr lang="pt-BR" altLang="pt-BR" sz="2200" dirty="0">
                <a:solidFill>
                  <a:srgbClr val="FFC000"/>
                </a:solidFill>
                <a:latin typeface="Calibri" panose="020B0502040204020203" pitchFamily="34" charset="0"/>
              </a:rPr>
              <a:t>Para refinar a comparação, ainda se deveria somar o valor remanescente do ativo após os 35 anos.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7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B79D47FE-D81A-DE6D-5615-67ADDC8C4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5960" y="6408408"/>
            <a:ext cx="1766288" cy="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0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DED0A-94B3-60D2-A639-A6EAFFEE0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F143F9-57F8-F16B-63E9-9AE9DB056A01}"/>
              </a:ext>
            </a:extLst>
          </p:cNvPr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302267-B701-1511-8475-BAD10C7B20B6}"/>
              </a:ext>
            </a:extLst>
          </p:cNvPr>
          <p:cNvSpPr/>
          <p:nvPr/>
        </p:nvSpPr>
        <p:spPr>
          <a:xfrm>
            <a:off x="63500" y="0"/>
            <a:ext cx="38100" cy="6858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Graphic 11">
            <a:extLst>
              <a:ext uri="{FF2B5EF4-FFF2-40B4-BE49-F238E27FC236}">
                <a16:creationId xmlns:a16="http://schemas.microsoft.com/office/drawing/2014/main" id="{CCF77ED6-AF2B-0234-CE9F-059D4066F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1586" y="6491109"/>
            <a:ext cx="1766288" cy="253721"/>
          </a:xfrm>
          <a:prstGeom prst="rect">
            <a:avLst/>
          </a:prstGeom>
        </p:spPr>
      </p:pic>
      <p:pic>
        <p:nvPicPr>
          <p:cNvPr id="5" name="Imagem 4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00CF5E11-E5D9-36F0-FC1C-424831DE8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311150"/>
            <a:ext cx="9147636" cy="55656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78752E1-7903-C457-88AE-40C5C987F239}"/>
              </a:ext>
            </a:extLst>
          </p:cNvPr>
          <p:cNvSpPr txBox="1"/>
          <p:nvPr/>
        </p:nvSpPr>
        <p:spPr>
          <a:xfrm>
            <a:off x="1540933" y="5791200"/>
            <a:ext cx="887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https://</a:t>
            </a:r>
            <a:r>
              <a:rPr lang="pt-BR" dirty="0" err="1"/>
              <a:t>waterpowercanada.ca</a:t>
            </a:r>
            <a:r>
              <a:rPr lang="pt-BR" dirty="0"/>
              <a:t>/</a:t>
            </a:r>
            <a:r>
              <a:rPr lang="pt-BR" dirty="0" err="1"/>
              <a:t>wp-content</a:t>
            </a:r>
            <a:r>
              <a:rPr lang="pt-BR" dirty="0"/>
              <a:t>/uploads/2026/02/</a:t>
            </a:r>
            <a:r>
              <a:rPr lang="pt-BR" dirty="0" err="1"/>
              <a:t>True</a:t>
            </a:r>
            <a:r>
              <a:rPr lang="pt-BR" dirty="0"/>
              <a:t>-</a:t>
            </a:r>
            <a:r>
              <a:rPr lang="pt-BR" dirty="0" err="1"/>
              <a:t>Value</a:t>
            </a:r>
            <a:r>
              <a:rPr lang="pt-BR" dirty="0"/>
              <a:t>-</a:t>
            </a:r>
            <a:r>
              <a:rPr lang="pt-BR" dirty="0" err="1"/>
              <a:t>of</a:t>
            </a:r>
            <a:r>
              <a:rPr lang="pt-BR" dirty="0"/>
              <a:t>-</a:t>
            </a:r>
            <a:r>
              <a:rPr lang="pt-BR" dirty="0" err="1"/>
              <a:t>Hydropower</a:t>
            </a:r>
            <a:r>
              <a:rPr lang="pt-BR" dirty="0"/>
              <a:t>-WPC-</a:t>
            </a:r>
            <a:r>
              <a:rPr lang="pt-BR" dirty="0" err="1"/>
              <a:t>Report.pdf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12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E1E9DE-45E9-431E-D195-ADCED74D1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451B0B9-2BF1-0AFF-5905-A115E3D3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alibri"/>
              </a:rPr>
              <a:t>Introduzindo a Questão Ambiental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D31751F-302E-6487-7E8E-1C0644FA4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200" b="1" dirty="0">
                <a:solidFill>
                  <a:schemeClr val="bg1"/>
                </a:solidFill>
                <a:latin typeface="Calibri"/>
              </a:rPr>
              <a:t>PCH:</a:t>
            </a:r>
            <a:endParaRPr lang="pt-BR" sz="3600" dirty="0">
              <a:solidFill>
                <a:schemeClr val="bg1"/>
              </a:solidFill>
            </a:endParaRPr>
          </a:p>
          <a:p>
            <a:pPr lvl="1"/>
            <a:r>
              <a:rPr lang="pt-BR" sz="2200" dirty="0">
                <a:solidFill>
                  <a:schemeClr val="bg1"/>
                </a:solidFill>
                <a:latin typeface="Calibri"/>
              </a:rPr>
              <a:t>Reservatório de 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~3,0 km² (300 ha)</a:t>
            </a:r>
            <a:endParaRPr lang="pt-BR" sz="3200" dirty="0">
              <a:solidFill>
                <a:schemeClr val="bg1"/>
              </a:solidFill>
            </a:endParaRPr>
          </a:p>
          <a:p>
            <a:pPr lvl="1"/>
            <a:r>
              <a:rPr lang="pt-BR" sz="2200" dirty="0">
                <a:solidFill>
                  <a:schemeClr val="bg1"/>
                </a:solidFill>
                <a:latin typeface="Calibri"/>
              </a:rPr>
              <a:t>Corpo hídrico permanente</a:t>
            </a:r>
            <a:endParaRPr lang="pt-BR" sz="3200" dirty="0">
              <a:solidFill>
                <a:schemeClr val="bg1"/>
              </a:solidFill>
            </a:endParaRPr>
          </a:p>
          <a:p>
            <a:pPr lvl="0"/>
            <a:r>
              <a:rPr lang="pt-BR" sz="2200" b="1" dirty="0">
                <a:solidFill>
                  <a:schemeClr val="bg1"/>
                </a:solidFill>
                <a:latin typeface="Calibri"/>
              </a:rPr>
              <a:t>UFV 75 MW:</a:t>
            </a:r>
            <a:endParaRPr lang="pt-BR" sz="3600" dirty="0">
              <a:solidFill>
                <a:schemeClr val="bg1"/>
              </a:solidFill>
            </a:endParaRPr>
          </a:p>
          <a:p>
            <a:pPr lvl="1"/>
            <a:r>
              <a:rPr lang="pt-BR" sz="2200" b="1" dirty="0">
                <a:solidFill>
                  <a:schemeClr val="bg1"/>
                </a:solidFill>
                <a:latin typeface="Calibri"/>
              </a:rPr>
              <a:t>~1,5 a 2,25 km² (150–225 ha)</a:t>
            </a:r>
            <a:endParaRPr lang="pt-BR" sz="3200" dirty="0">
              <a:solidFill>
                <a:schemeClr val="bg1"/>
              </a:solidFill>
            </a:endParaRPr>
          </a:p>
          <a:p>
            <a:pPr lvl="1"/>
            <a:r>
              <a:rPr lang="pt-BR" sz="2200" dirty="0">
                <a:solidFill>
                  <a:schemeClr val="bg1"/>
                </a:solidFill>
                <a:latin typeface="Calibri"/>
              </a:rPr>
              <a:t>Área terrestre ocupada e cercada</a:t>
            </a:r>
            <a:endParaRPr lang="pt-BR" sz="3200" dirty="0">
              <a:solidFill>
                <a:schemeClr val="bg1"/>
              </a:solidFill>
            </a:endParaRPr>
          </a:p>
          <a:p>
            <a:pPr lvl="0"/>
            <a:r>
              <a:rPr lang="pt-BR" sz="2200" b="1" dirty="0">
                <a:solidFill>
                  <a:schemeClr val="bg1"/>
                </a:solidFill>
                <a:latin typeface="Calibri"/>
              </a:rPr>
              <a:t>BESS:</a:t>
            </a:r>
            <a:endParaRPr lang="pt-BR" sz="3600" dirty="0">
              <a:solidFill>
                <a:schemeClr val="bg1"/>
              </a:solidFill>
            </a:endParaRPr>
          </a:p>
          <a:p>
            <a:pPr lvl="1"/>
            <a:r>
              <a:rPr lang="pt-BR" sz="2200" dirty="0">
                <a:solidFill>
                  <a:schemeClr val="bg1"/>
                </a:solidFill>
                <a:latin typeface="Calibri"/>
              </a:rPr>
              <a:t>Área física adicional 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reduzida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, implantada em pátios industriais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200" b="1" dirty="0">
                <a:solidFill>
                  <a:schemeClr val="bg1"/>
                </a:solidFill>
                <a:latin typeface="Calibri"/>
              </a:rPr>
              <a:t>As alternativas apresentam ocupações territoriais da mesma ordem de grandeza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, porém com 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natureza de impacto distinta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200" b="1" dirty="0">
                <a:solidFill>
                  <a:schemeClr val="bg1"/>
                </a:solidFill>
                <a:latin typeface="Calibri"/>
              </a:rPr>
              <a:t>Para a UFV e BESS há que considerar o destino dos equipamentos após a vida útil esgotar</a:t>
            </a:r>
          </a:p>
          <a:p>
            <a:pPr marL="0" indent="0">
              <a:buNone/>
            </a:pPr>
            <a:endParaRPr lang="pt-BR" sz="3600" dirty="0">
              <a:solidFill>
                <a:schemeClr val="bg1"/>
              </a:solidFill>
            </a:endParaRPr>
          </a:p>
          <a:p>
            <a:pPr lvl="0"/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Graphic 11">
            <a:extLst>
              <a:ext uri="{FF2B5EF4-FFF2-40B4-BE49-F238E27FC236}">
                <a16:creationId xmlns:a16="http://schemas.microsoft.com/office/drawing/2014/main" id="{CE7328DA-BB10-B67C-B1D6-104223D2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960" y="6408408"/>
            <a:ext cx="1766288" cy="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5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2E09C69-5D33-667B-1300-8D61AFF3B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648305"/>
              </p:ext>
            </p:extLst>
          </p:nvPr>
        </p:nvGraphicFramePr>
        <p:xfrm>
          <a:off x="643467" y="1637369"/>
          <a:ext cx="10905067" cy="3583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4696">
                  <a:extLst>
                    <a:ext uri="{9D8B030D-6E8A-4147-A177-3AD203B41FA5}">
                      <a16:colId xmlns:a16="http://schemas.microsoft.com/office/drawing/2014/main" val="3442132827"/>
                    </a:ext>
                  </a:extLst>
                </a:gridCol>
                <a:gridCol w="3298519">
                  <a:extLst>
                    <a:ext uri="{9D8B030D-6E8A-4147-A177-3AD203B41FA5}">
                      <a16:colId xmlns:a16="http://schemas.microsoft.com/office/drawing/2014/main" val="3213558961"/>
                    </a:ext>
                  </a:extLst>
                </a:gridCol>
                <a:gridCol w="2071566">
                  <a:extLst>
                    <a:ext uri="{9D8B030D-6E8A-4147-A177-3AD203B41FA5}">
                      <a16:colId xmlns:a16="http://schemas.microsoft.com/office/drawing/2014/main" val="194294884"/>
                    </a:ext>
                  </a:extLst>
                </a:gridCol>
                <a:gridCol w="2770286">
                  <a:extLst>
                    <a:ext uri="{9D8B030D-6E8A-4147-A177-3AD203B41FA5}">
                      <a16:colId xmlns:a16="http://schemas.microsoft.com/office/drawing/2014/main" val="3927323773"/>
                    </a:ext>
                  </a:extLst>
                </a:gridCol>
              </a:tblGrid>
              <a:tr h="4199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100" kern="100">
                          <a:effectLst/>
                        </a:rPr>
                        <a:t>Critério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100" kern="100">
                          <a:effectLst/>
                        </a:rPr>
                        <a:t>PCH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100" kern="100">
                          <a:effectLst/>
                        </a:rPr>
                        <a:t>UFV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100" kern="100">
                          <a:effectLst/>
                        </a:rPr>
                        <a:t>BESS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extLst>
                  <a:ext uri="{0D108BD9-81ED-4DB2-BD59-A6C34878D82A}">
                    <a16:rowId xmlns:a16="http://schemas.microsoft.com/office/drawing/2014/main" val="488354707"/>
                  </a:ext>
                </a:extLst>
              </a:tr>
              <a:tr h="4199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Tipo de impacto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Hidrológico/ecossistêmico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Territorial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Tecnológico/industrial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extLst>
                  <a:ext uri="{0D108BD9-81ED-4DB2-BD59-A6C34878D82A}">
                    <a16:rowId xmlns:a16="http://schemas.microsoft.com/office/drawing/2014/main" val="3236742732"/>
                  </a:ext>
                </a:extLst>
              </a:tr>
              <a:tr h="7418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Fragmentação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Baixa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Potencialmente elevada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Baixa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extLst>
                  <a:ext uri="{0D108BD9-81ED-4DB2-BD59-A6C34878D82A}">
                    <a16:rowId xmlns:a16="http://schemas.microsoft.com/office/drawing/2014/main" val="3857985316"/>
                  </a:ext>
                </a:extLst>
              </a:tr>
              <a:tr h="4199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Vida útil típica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&gt; 50 anos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25–30 anos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10–15 anos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extLst>
                  <a:ext uri="{0D108BD9-81ED-4DB2-BD59-A6C34878D82A}">
                    <a16:rowId xmlns:a16="http://schemas.microsoft.com/office/drawing/2014/main" val="3974385951"/>
                  </a:ext>
                </a:extLst>
              </a:tr>
              <a:tr h="7418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Reposição periódica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Não relevante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Parcial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Obrigatória (múltiplos ciclos)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extLst>
                  <a:ext uri="{0D108BD9-81ED-4DB2-BD59-A6C34878D82A}">
                    <a16:rowId xmlns:a16="http://schemas.microsoft.com/office/drawing/2014/main" val="3973706719"/>
                  </a:ext>
                </a:extLst>
              </a:tr>
              <a:tr h="4199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Descomissionamento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Não aplicável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Relevante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Crítico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extLst>
                  <a:ext uri="{0D108BD9-81ED-4DB2-BD59-A6C34878D82A}">
                    <a16:rowId xmlns:a16="http://schemas.microsoft.com/office/drawing/2014/main" val="4264749273"/>
                  </a:ext>
                </a:extLst>
              </a:tr>
              <a:tr h="4199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Passivo ambiental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Estável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Pontual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kern="100">
                          <a:effectLst/>
                        </a:rPr>
                        <a:t>Recorrente</a:t>
                      </a:r>
                      <a:endParaRPr lang="pt-BR" sz="2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69" marR="16769" marT="16769" marB="16769" anchor="ctr"/>
                </a:tc>
                <a:extLst>
                  <a:ext uri="{0D108BD9-81ED-4DB2-BD59-A6C34878D82A}">
                    <a16:rowId xmlns:a16="http://schemas.microsoft.com/office/drawing/2014/main" val="341515816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3500" y="0"/>
            <a:ext cx="38100" cy="6858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1B9AC5E2-D6D5-08F5-685C-93BD9B8DE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960" y="6408408"/>
            <a:ext cx="1766288" cy="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1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5EF7-E672-4E89-15DF-B306CC76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6" y="718057"/>
            <a:ext cx="3547872" cy="4965192"/>
          </a:xfrm>
        </p:spPr>
        <p:txBody>
          <a:bodyPr anchor="t"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Calibri"/>
              </a:rPr>
              <a:t>Síntese</a:t>
            </a:r>
            <a:r>
              <a:rPr lang="en-US" sz="28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/>
              </a:rPr>
              <a:t>Econômica</a:t>
            </a:r>
            <a:r>
              <a:rPr lang="en-US" sz="2800" dirty="0">
                <a:solidFill>
                  <a:schemeClr val="bg1"/>
                </a:solidFill>
                <a:latin typeface="Calibri"/>
              </a:rPr>
              <a:t> e Ambiental: PCH vs UFV + BESS </a:t>
            </a:r>
            <a:r>
              <a:rPr lang="en-US" sz="2800" dirty="0" err="1">
                <a:solidFill>
                  <a:schemeClr val="bg1"/>
                </a:solidFill>
                <a:latin typeface="Calibri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Calibri"/>
              </a:rPr>
              <a:t> 35 </a:t>
            </a:r>
            <a:r>
              <a:rPr lang="en-US" sz="2800" dirty="0" err="1">
                <a:solidFill>
                  <a:schemeClr val="bg1"/>
                </a:solidFill>
                <a:latin typeface="Calibri"/>
              </a:rPr>
              <a:t>anos</a:t>
            </a:r>
            <a:endParaRPr lang="en-US" sz="2800" dirty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8864A10-DD44-479E-80AF-F07BE29FED2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1173866"/>
              </p:ext>
            </p:extLst>
          </p:nvPr>
        </p:nvGraphicFramePr>
        <p:xfrm>
          <a:off x="4277105" y="1225550"/>
          <a:ext cx="7573519" cy="445769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258801">
                  <a:extLst>
                    <a:ext uri="{9D8B030D-6E8A-4147-A177-3AD203B41FA5}">
                      <a16:colId xmlns:a16="http://schemas.microsoft.com/office/drawing/2014/main" val="1313620340"/>
                    </a:ext>
                  </a:extLst>
                </a:gridCol>
                <a:gridCol w="1759057">
                  <a:extLst>
                    <a:ext uri="{9D8B030D-6E8A-4147-A177-3AD203B41FA5}">
                      <a16:colId xmlns:a16="http://schemas.microsoft.com/office/drawing/2014/main" val="2380954163"/>
                    </a:ext>
                  </a:extLst>
                </a:gridCol>
                <a:gridCol w="1744038">
                  <a:extLst>
                    <a:ext uri="{9D8B030D-6E8A-4147-A177-3AD203B41FA5}">
                      <a16:colId xmlns:a16="http://schemas.microsoft.com/office/drawing/2014/main" val="2398109917"/>
                    </a:ext>
                  </a:extLst>
                </a:gridCol>
                <a:gridCol w="1811623">
                  <a:extLst>
                    <a:ext uri="{9D8B030D-6E8A-4147-A177-3AD203B41FA5}">
                      <a16:colId xmlns:a16="http://schemas.microsoft.com/office/drawing/2014/main" val="691464461"/>
                    </a:ext>
                  </a:extLst>
                </a:gridCol>
              </a:tblGrid>
              <a:tr h="12651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all" spc="150">
                          <a:solidFill>
                            <a:schemeClr val="tx1"/>
                          </a:solidFill>
                        </a:rPr>
                        <a:t>Alternativa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all" spc="150">
                          <a:solidFill>
                            <a:schemeClr val="tx1"/>
                          </a:solidFill>
                        </a:rPr>
                        <a:t>Cenário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all" spc="150">
                          <a:solidFill>
                            <a:schemeClr val="tx1"/>
                          </a:solidFill>
                        </a:rPr>
                        <a:t>CAE Total (R$/ano)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cap="all" spc="150">
                          <a:solidFill>
                            <a:schemeClr val="tx1"/>
                          </a:solidFill>
                        </a:rPr>
                        <a:t>Custo Total (R$/MWh)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765671"/>
                  </a:ext>
                </a:extLst>
              </a:tr>
              <a:tr h="6177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cap="none" spc="0" dirty="0">
                          <a:solidFill>
                            <a:schemeClr val="bg1"/>
                          </a:solidFill>
                        </a:rPr>
                        <a:t>PCH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bg1"/>
                          </a:solidFill>
                        </a:rPr>
                        <a:t>~R$ 41 milhões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chemeClr val="bg1"/>
                          </a:solidFill>
                        </a:rPr>
                        <a:t>~R$ 284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044323"/>
                  </a:ext>
                </a:extLst>
              </a:tr>
              <a:tr h="8582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cap="none" spc="0" dirty="0">
                          <a:solidFill>
                            <a:schemeClr val="tx1"/>
                          </a:solidFill>
                        </a:rPr>
                        <a:t>PCH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+ Overhaul 10% (</a:t>
                      </a:r>
                      <a:r>
                        <a:rPr lang="en-US" sz="1300" cap="none" spc="0" dirty="0" err="1">
                          <a:solidFill>
                            <a:schemeClr val="tx1"/>
                          </a:solidFill>
                        </a:rPr>
                        <a:t>ano</a:t>
                      </a: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 25)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~R$ 41–42 milhões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~R$ 286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991545"/>
                  </a:ext>
                </a:extLst>
              </a:tr>
              <a:tr h="8582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cap="none" spc="0">
                          <a:solidFill>
                            <a:schemeClr val="bg1"/>
                          </a:solidFill>
                        </a:rPr>
                        <a:t>UFV 75 MW + BESS 30 MW/4h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bg1"/>
                          </a:solidFill>
                        </a:rPr>
                        <a:t>Central – CAPEX baixo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bg1"/>
                          </a:solidFill>
                        </a:rPr>
                        <a:t>~R$ 61 milhões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chemeClr val="bg1"/>
                          </a:solidFill>
                        </a:rPr>
                        <a:t>~R$ 419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77359"/>
                  </a:ext>
                </a:extLst>
              </a:tr>
              <a:tr h="8582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b="1" cap="none" spc="0">
                          <a:solidFill>
                            <a:schemeClr val="tx1"/>
                          </a:solidFill>
                        </a:rPr>
                        <a:t>UFV 75 MW + BESS 30 MW/4h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Central – CAPEX alto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~R$ 87 milhões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chemeClr val="tx1"/>
                          </a:solidFill>
                        </a:rPr>
                        <a:t>~R$ 600</a:t>
                      </a:r>
                    </a:p>
                  </a:txBody>
                  <a:tcPr marL="136955" marR="136955" marT="136955" marB="1369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98169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3500" y="0"/>
            <a:ext cx="38100" cy="6858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Graphic 11">
            <a:extLst>
              <a:ext uri="{FF2B5EF4-FFF2-40B4-BE49-F238E27FC236}">
                <a16:creationId xmlns:a16="http://schemas.microsoft.com/office/drawing/2014/main" id="{B62AC685-80D2-8670-D006-AF3E1F22B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5960" y="6408408"/>
            <a:ext cx="1766288" cy="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2034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8AAC03-54D7-C675-BB48-8CFF9F61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9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solidFill>
                  <a:schemeClr val="bg1"/>
                </a:solidFill>
                <a:latin typeface="Calibri"/>
              </a:rPr>
              <a:t>Aí é que está: PCH varia DEMAIS, tem que ser avaliada caso a caso</a:t>
            </a:r>
          </a:p>
          <a:p>
            <a:pPr marL="0" indent="0">
              <a:buNone/>
            </a:pPr>
            <a:endParaRPr lang="pt-BR" sz="2200" dirty="0">
              <a:solidFill>
                <a:schemeClr val="bg1"/>
              </a:solidFill>
              <a:latin typeface="Calibri"/>
            </a:endParaRPr>
          </a:p>
          <a:p>
            <a:pPr marL="0" indent="0">
              <a:buNone/>
            </a:pPr>
            <a:endParaRPr lang="pt-BR" sz="2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3500" y="0"/>
            <a:ext cx="38100" cy="6858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8FEBF38-C9D9-130E-71EC-E90E82C7810F}"/>
              </a:ext>
            </a:extLst>
          </p:cNvPr>
          <p:cNvSpPr txBox="1"/>
          <p:nvPr/>
        </p:nvSpPr>
        <p:spPr>
          <a:xfrm>
            <a:off x="0" y="555783"/>
            <a:ext cx="11277600" cy="9934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B1DF95-0E47-E8C7-1F64-57E6F669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" y="389730"/>
            <a:ext cx="10515600" cy="1325563"/>
          </a:xfrm>
        </p:spPr>
        <p:txBody>
          <a:bodyPr/>
          <a:lstStyle/>
          <a:p>
            <a:r>
              <a:rPr lang="pt-BR" sz="2200" dirty="0">
                <a:solidFill>
                  <a:schemeClr val="bg1"/>
                </a:solidFill>
                <a:latin typeface="Calibri"/>
              </a:rPr>
              <a:t>Então PCH é garantia de ativo economicamente atraente?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B9A3393-1799-D68E-F530-F7632BAFB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280803"/>
              </p:ext>
            </p:extLst>
          </p:nvPr>
        </p:nvGraphicFramePr>
        <p:xfrm>
          <a:off x="1520190" y="2352146"/>
          <a:ext cx="8681720" cy="370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11">
            <a:extLst>
              <a:ext uri="{FF2B5EF4-FFF2-40B4-BE49-F238E27FC236}">
                <a16:creationId xmlns:a16="http://schemas.microsoft.com/office/drawing/2014/main" id="{A7E349CD-F723-E6F3-7210-12E13954A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5960" y="6408408"/>
            <a:ext cx="1766288" cy="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9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84EE0B-D4D5-14E3-5C9B-1D2007D7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465455"/>
            <a:ext cx="11506200" cy="5927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O erro mais comum (inclusive em estudos oficiais) é comparar as fontes apenas pelo LCOE (MWh), como se a PCH fosse apenas um gerador de MWh, quando, na prática, ela é um ativo que entrega energia + capacidade (flexibilidade) + serviços de sistema. 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Uma PCH com reservatório (mesmo pequeno) entrega três produtos distintos:</a:t>
            </a: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200" b="1" dirty="0">
              <a:solidFill>
                <a:schemeClr val="bg1"/>
              </a:solidFill>
              <a:latin typeface="Calibri"/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lvl="1"/>
            <a:endParaRPr lang="pt-BR" sz="2200" b="1" dirty="0">
              <a:solidFill>
                <a:schemeClr val="bg1"/>
              </a:solidFill>
              <a:latin typeface="Calibri"/>
            </a:endParaRPr>
          </a:p>
          <a:p>
            <a:pPr lvl="1"/>
            <a:endParaRPr lang="pt-BR" sz="2200" b="1" dirty="0">
              <a:solidFill>
                <a:schemeClr val="bg1"/>
              </a:solidFill>
              <a:latin typeface="Calibri"/>
            </a:endParaRPr>
          </a:p>
          <a:p>
            <a:pPr lvl="1"/>
            <a:endParaRPr lang="pt-BR" sz="2200" b="1" dirty="0">
              <a:solidFill>
                <a:schemeClr val="bg1"/>
              </a:solidFill>
              <a:latin typeface="Calibri"/>
            </a:endParaRPr>
          </a:p>
          <a:p>
            <a:pPr lvl="1"/>
            <a:endParaRPr lang="pt-BR" sz="2200" b="1" dirty="0">
              <a:solidFill>
                <a:schemeClr val="bg1"/>
              </a:solidFill>
              <a:latin typeface="Calibri"/>
            </a:endParaRPr>
          </a:p>
          <a:p>
            <a:pPr lvl="1"/>
            <a:r>
              <a:rPr lang="pt-BR" sz="2200" dirty="0">
                <a:solidFill>
                  <a:schemeClr val="bg1"/>
                </a:solidFill>
              </a:rPr>
              <a:t>Quando você compara a PCH apenas pelo LCOE, você:</a:t>
            </a:r>
            <a:endParaRPr lang="pt-B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t-BR" sz="2200" dirty="0">
                <a:solidFill>
                  <a:schemeClr val="bg1"/>
                </a:solidFill>
              </a:rPr>
              <a:t>    • subvaloriza o ativo frente ao solar/eólico,</a:t>
            </a:r>
            <a:endParaRPr lang="pt-B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t-BR" sz="2200" dirty="0">
                <a:solidFill>
                  <a:schemeClr val="bg1"/>
                </a:solidFill>
              </a:rPr>
              <a:t>    • compara produtos diferentes como se fossem iguais,</a:t>
            </a:r>
            <a:endParaRPr lang="pt-B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t-BR" sz="2200" dirty="0">
                <a:solidFill>
                  <a:schemeClr val="bg1"/>
                </a:solidFill>
              </a:rPr>
              <a:t>    • e empurra o sistema para soluções artificiais (ex.: solar + térmica ou solar + BESS) que tentam “recriar” atributos que a hidrelétrica já entrega naturalmente.</a:t>
            </a:r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88FECCA-FC1A-4F47-A8F3-8B4AD905F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884875"/>
              </p:ext>
            </p:extLst>
          </p:nvPr>
        </p:nvGraphicFramePr>
        <p:xfrm>
          <a:off x="339090" y="2525607"/>
          <a:ext cx="11353800" cy="15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11">
            <a:extLst>
              <a:ext uri="{FF2B5EF4-FFF2-40B4-BE49-F238E27FC236}">
                <a16:creationId xmlns:a16="http://schemas.microsoft.com/office/drawing/2014/main" id="{C1959E1A-0E3D-1EFD-51F3-A96FA9060F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15600" y="6474135"/>
            <a:ext cx="1574800" cy="2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F07D-5987-FEB0-D8B8-3EEF9838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5325034"/>
            <a:ext cx="9762068" cy="916369"/>
          </a:xfrm>
        </p:spPr>
        <p:txBody>
          <a:bodyPr anchor="b">
            <a:norm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Calibri"/>
              </a:rPr>
              <a:t>Atributos</a:t>
            </a:r>
            <a:r>
              <a:rPr lang="en-US" sz="2200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libri"/>
              </a:rPr>
              <a:t>Operativos</a:t>
            </a:r>
            <a:r>
              <a:rPr lang="en-US" sz="2200" dirty="0">
                <a:solidFill>
                  <a:schemeClr val="bg1"/>
                </a:solidFill>
                <a:latin typeface="Calibri"/>
              </a:rPr>
              <a:t> das </a:t>
            </a:r>
            <a:r>
              <a:rPr lang="en-US" sz="2200" dirty="0" err="1">
                <a:solidFill>
                  <a:schemeClr val="bg1"/>
                </a:solidFill>
                <a:latin typeface="Calibri"/>
              </a:rPr>
              <a:t>Principais</a:t>
            </a:r>
            <a:r>
              <a:rPr lang="en-US" sz="2200" dirty="0">
                <a:solidFill>
                  <a:schemeClr val="bg1"/>
                </a:solidFill>
                <a:latin typeface="Calibri"/>
              </a:rPr>
              <a:t> Fontes de </a:t>
            </a:r>
            <a:r>
              <a:rPr lang="en-US" sz="2200" dirty="0" err="1">
                <a:solidFill>
                  <a:schemeClr val="bg1"/>
                </a:solidFill>
                <a:latin typeface="Calibri"/>
              </a:rPr>
              <a:t>Geração</a:t>
            </a:r>
            <a:endParaRPr lang="en-US" sz="2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EF705-3BB7-5EC1-76C2-9EFF314B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1904" y="322731"/>
            <a:ext cx="914400" cy="286869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EAA3239-9EA4-4A65-A281-97F994456D9F}" type="slidenum">
              <a:rPr lang="en-US" smtClean="0"/>
              <a:pPr rtl="0"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1D8CE74-8CDE-4088-9642-48EB464973E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4589413"/>
              </p:ext>
            </p:extLst>
          </p:nvPr>
        </p:nvGraphicFramePr>
        <p:xfrm>
          <a:off x="609600" y="957980"/>
          <a:ext cx="10972803" cy="401867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47721">
                  <a:extLst>
                    <a:ext uri="{9D8B030D-6E8A-4147-A177-3AD203B41FA5}">
                      <a16:colId xmlns:a16="http://schemas.microsoft.com/office/drawing/2014/main" val="2415698686"/>
                    </a:ext>
                  </a:extLst>
                </a:gridCol>
                <a:gridCol w="1765738">
                  <a:extLst>
                    <a:ext uri="{9D8B030D-6E8A-4147-A177-3AD203B41FA5}">
                      <a16:colId xmlns:a16="http://schemas.microsoft.com/office/drawing/2014/main" val="2138051827"/>
                    </a:ext>
                  </a:extLst>
                </a:gridCol>
                <a:gridCol w="1729703">
                  <a:extLst>
                    <a:ext uri="{9D8B030D-6E8A-4147-A177-3AD203B41FA5}">
                      <a16:colId xmlns:a16="http://schemas.microsoft.com/office/drawing/2014/main" val="3141206638"/>
                    </a:ext>
                  </a:extLst>
                </a:gridCol>
                <a:gridCol w="1887358">
                  <a:extLst>
                    <a:ext uri="{9D8B030D-6E8A-4147-A177-3AD203B41FA5}">
                      <a16:colId xmlns:a16="http://schemas.microsoft.com/office/drawing/2014/main" val="2329253921"/>
                    </a:ext>
                  </a:extLst>
                </a:gridCol>
                <a:gridCol w="2112580">
                  <a:extLst>
                    <a:ext uri="{9D8B030D-6E8A-4147-A177-3AD203B41FA5}">
                      <a16:colId xmlns:a16="http://schemas.microsoft.com/office/drawing/2014/main" val="2298153365"/>
                    </a:ext>
                  </a:extLst>
                </a:gridCol>
                <a:gridCol w="1729703">
                  <a:extLst>
                    <a:ext uri="{9D8B030D-6E8A-4147-A177-3AD203B41FA5}">
                      <a16:colId xmlns:a16="http://schemas.microsoft.com/office/drawing/2014/main" val="1702533223"/>
                    </a:ext>
                  </a:extLst>
                </a:gridCol>
              </a:tblGrid>
              <a:tr h="755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 cap="all" spc="150" dirty="0">
                          <a:solidFill>
                            <a:schemeClr val="bg1"/>
                          </a:solidFill>
                        </a:rPr>
                        <a:t>Fonte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 cap="all" spc="150" dirty="0" err="1">
                          <a:solidFill>
                            <a:schemeClr val="bg1"/>
                          </a:solidFill>
                        </a:rPr>
                        <a:t>Renovável</a:t>
                      </a:r>
                      <a:endParaRPr lang="en-US" sz="1500" b="1" cap="all" spc="150" dirty="0">
                        <a:solidFill>
                          <a:schemeClr val="bg1"/>
                        </a:solidFill>
                      </a:endParaRPr>
                    </a:p>
                  </a:txBody>
                  <a:tcPr marL="129728" marR="129728" marT="129728" marB="12972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 cap="all" spc="150" dirty="0" err="1">
                          <a:solidFill>
                            <a:schemeClr val="bg1"/>
                          </a:solidFill>
                        </a:rPr>
                        <a:t>Armaz</a:t>
                      </a:r>
                      <a:r>
                        <a:rPr lang="en-US" sz="1500" b="1" cap="all" spc="150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sz="1500" b="1" cap="all" spc="150" dirty="0" err="1">
                          <a:solidFill>
                            <a:schemeClr val="bg1"/>
                          </a:solidFill>
                        </a:rPr>
                        <a:t>Diário</a:t>
                      </a:r>
                      <a:endParaRPr lang="en-US" sz="1500" b="1" cap="all" spc="150" dirty="0">
                        <a:solidFill>
                          <a:schemeClr val="bg1"/>
                        </a:solidFill>
                      </a:endParaRPr>
                    </a:p>
                  </a:txBody>
                  <a:tcPr marL="129728" marR="129728" marT="129728" marB="12972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 cap="all" spc="150" dirty="0" err="1">
                          <a:solidFill>
                            <a:schemeClr val="bg1"/>
                          </a:solidFill>
                        </a:rPr>
                        <a:t>Capacidade</a:t>
                      </a:r>
                      <a:endParaRPr lang="en-US" sz="1500" b="1" cap="all" spc="150" dirty="0">
                        <a:solidFill>
                          <a:schemeClr val="bg1"/>
                        </a:solidFill>
                      </a:endParaRPr>
                    </a:p>
                  </a:txBody>
                  <a:tcPr marL="129728" marR="129728" marT="129728" marB="12972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 cap="all" spc="150" dirty="0" err="1">
                          <a:solidFill>
                            <a:schemeClr val="bg1"/>
                          </a:solidFill>
                        </a:rPr>
                        <a:t>Flexibilidade</a:t>
                      </a:r>
                      <a:endParaRPr lang="en-US" sz="1500" b="1" cap="all" spc="150" dirty="0">
                        <a:solidFill>
                          <a:schemeClr val="bg1"/>
                        </a:solidFill>
                      </a:endParaRPr>
                    </a:p>
                  </a:txBody>
                  <a:tcPr marL="129728" marR="129728" marT="129728" marB="12972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 cap="all" spc="150" dirty="0" err="1">
                          <a:solidFill>
                            <a:schemeClr val="bg1"/>
                          </a:solidFill>
                        </a:rPr>
                        <a:t>Inércia</a:t>
                      </a:r>
                      <a:endParaRPr lang="en-US" sz="1500" b="1" cap="all" spc="150" dirty="0">
                        <a:solidFill>
                          <a:schemeClr val="bg1"/>
                        </a:solidFill>
                      </a:endParaRPr>
                    </a:p>
                  </a:txBody>
                  <a:tcPr marL="129728" marR="129728" marT="129728" marB="129728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864263"/>
                  </a:ext>
                </a:extLst>
              </a:tr>
              <a:tr h="6688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 dirty="0" err="1">
                          <a:solidFill>
                            <a:schemeClr val="bg1"/>
                          </a:solidFill>
                        </a:rPr>
                        <a:t>Hidrelétrica</a:t>
                      </a:r>
                      <a:r>
                        <a:rPr lang="en-US" sz="1200" b="1" cap="none" spc="0" dirty="0">
                          <a:solidFill>
                            <a:schemeClr val="bg1"/>
                          </a:solidFill>
                        </a:rPr>
                        <a:t> &lt; 50 MW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774359"/>
                  </a:ext>
                </a:extLst>
              </a:tr>
              <a:tr h="6688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bg1"/>
                          </a:solidFill>
                        </a:rPr>
                        <a:t>Hidrelétrica &gt; 50 MW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921248"/>
                  </a:ext>
                </a:extLst>
              </a:tr>
              <a:tr h="4814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bg1"/>
                          </a:solidFill>
                        </a:rPr>
                        <a:t>Solar Fotovoltaica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❌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❌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❌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❌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719659"/>
                  </a:ext>
                </a:extLst>
              </a:tr>
              <a:tr h="4814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bg1"/>
                          </a:solidFill>
                        </a:rPr>
                        <a:t>Eólica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❌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❌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❌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❌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05285"/>
                  </a:ext>
                </a:extLst>
              </a:tr>
              <a:tr h="4814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bg1"/>
                          </a:solidFill>
                        </a:rPr>
                        <a:t>BESS (Baterias)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❌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941484"/>
                  </a:ext>
                </a:extLst>
              </a:tr>
              <a:tr h="4814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 dirty="0" err="1">
                          <a:solidFill>
                            <a:schemeClr val="bg1"/>
                          </a:solidFill>
                        </a:rPr>
                        <a:t>Termelétrica</a:t>
                      </a:r>
                      <a:endParaRPr lang="en-US" sz="12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❌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❌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bg1"/>
                          </a:solidFill>
                        </a:rPr>
                        <a:t>◐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✅</a:t>
                      </a:r>
                    </a:p>
                  </a:txBody>
                  <a:tcPr marL="129728" marR="129728" marT="129728" marB="12972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91154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F27262AA-D5FF-C36B-4F9B-2D24E6483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5960" y="6408408"/>
            <a:ext cx="1766288" cy="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739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B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8F193-033A-C1F7-A42B-0518CA2B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+mn-lt"/>
              </a:rPr>
              <a:t>Armazenamento Diário em uma PCH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8233CF4-D972-E2CE-021E-4BA641ED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638" y="1743969"/>
            <a:ext cx="5027018" cy="48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200" dirty="0">
                <a:solidFill>
                  <a:schemeClr val="bg1"/>
                </a:solidFill>
                <a:latin typeface="Calibri"/>
              </a:rPr>
              <a:t>Área do reservatório: 3 km</a:t>
            </a:r>
            <a:r>
              <a:rPr lang="pt-BR" sz="2200" baseline="30000" dirty="0">
                <a:solidFill>
                  <a:schemeClr val="bg1"/>
                </a:solidFill>
                <a:latin typeface="Calibri"/>
              </a:rPr>
              <a:t>2</a:t>
            </a:r>
          </a:p>
          <a:p>
            <a:endParaRPr lang="pt-BR" sz="2200" dirty="0">
              <a:solidFill>
                <a:schemeClr val="bg1"/>
              </a:solidFill>
              <a:latin typeface="Calibri"/>
            </a:endParaRPr>
          </a:p>
          <a:p>
            <a:pPr marL="0" indent="0">
              <a:buNone/>
            </a:pPr>
            <a:endParaRPr lang="pt-BR" sz="2200" dirty="0">
              <a:solidFill>
                <a:schemeClr val="bg1"/>
              </a:solidFill>
              <a:latin typeface="Calibri"/>
            </a:endParaRPr>
          </a:p>
          <a:p>
            <a:pPr marL="0" indent="0">
              <a:buNone/>
            </a:pPr>
            <a:r>
              <a:rPr lang="pt-BR" sz="2200" dirty="0">
                <a:solidFill>
                  <a:schemeClr val="bg1"/>
                </a:solidFill>
                <a:latin typeface="Calibri"/>
              </a:rPr>
              <a:t>Altura da queda: 40 m</a:t>
            </a:r>
          </a:p>
          <a:p>
            <a:pPr marL="0" indent="0">
              <a:buNone/>
            </a:pPr>
            <a:endParaRPr lang="pt-BR" sz="2200" dirty="0">
              <a:solidFill>
                <a:schemeClr val="bg1"/>
              </a:solidFill>
              <a:latin typeface="Calibri"/>
            </a:endParaRPr>
          </a:p>
          <a:p>
            <a:pPr marL="0" indent="0">
              <a:buNone/>
            </a:pPr>
            <a:r>
              <a:rPr lang="pt-BR" sz="2200" dirty="0">
                <a:solidFill>
                  <a:schemeClr val="bg1"/>
                </a:solidFill>
                <a:latin typeface="Calibri"/>
              </a:rPr>
              <a:t>Potência instalada: 30 MW</a:t>
            </a:r>
          </a:p>
          <a:p>
            <a:pPr marL="0" indent="0">
              <a:buNone/>
            </a:pPr>
            <a:endParaRPr lang="pt-BR" sz="2200" dirty="0">
              <a:solidFill>
                <a:schemeClr val="bg1"/>
              </a:solidFill>
              <a:latin typeface="Calibri"/>
            </a:endParaRPr>
          </a:p>
          <a:p>
            <a:pPr marL="0" indent="0">
              <a:buNone/>
            </a:pPr>
            <a:r>
              <a:rPr lang="pt-BR" sz="2200" dirty="0">
                <a:solidFill>
                  <a:schemeClr val="bg1"/>
                </a:solidFill>
                <a:latin typeface="Calibri"/>
              </a:rPr>
              <a:t>Vazão turbinada máxima, portanto, da ordem de 90 m</a:t>
            </a:r>
            <a:r>
              <a:rPr lang="pt-BR" sz="2200" baseline="30000" dirty="0">
                <a:solidFill>
                  <a:schemeClr val="bg1"/>
                </a:solidFill>
                <a:latin typeface="Calibri"/>
              </a:rPr>
              <a:t>3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/s</a:t>
            </a:r>
            <a:endParaRPr lang="pt-BR" dirty="0">
              <a:solidFill>
                <a:schemeClr val="bg1"/>
              </a:solidFill>
            </a:endParaRPr>
          </a:p>
          <a:p>
            <a:endParaRPr lang="pt-BR" sz="2200" dirty="0">
              <a:solidFill>
                <a:schemeClr val="bg1"/>
              </a:solidFill>
              <a:latin typeface="Calibri"/>
            </a:endParaRPr>
          </a:p>
          <a:p>
            <a:pPr marL="0" indent="0">
              <a:buNone/>
            </a:pPr>
            <a:r>
              <a:rPr lang="pt-BR" sz="2200" dirty="0">
                <a:solidFill>
                  <a:schemeClr val="bg1"/>
                </a:solidFill>
                <a:latin typeface="Calibri"/>
              </a:rPr>
              <a:t>Volume armazenado para garantir 90 m</a:t>
            </a:r>
            <a:r>
              <a:rPr lang="pt-BR" sz="2200" baseline="30000" dirty="0">
                <a:solidFill>
                  <a:schemeClr val="bg1"/>
                </a:solidFill>
                <a:latin typeface="Calibri"/>
              </a:rPr>
              <a:t>3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/s durante 4 horas por dia: 1.296.000 m</a:t>
            </a:r>
            <a:r>
              <a:rPr lang="pt-BR" sz="2200" baseline="30000" dirty="0">
                <a:solidFill>
                  <a:schemeClr val="bg1"/>
                </a:solidFill>
                <a:latin typeface="Calibri"/>
              </a:rPr>
              <a:t>3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AED96EE-AD82-BA8E-AAD3-4A0BAE08C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3" name="Imagem 12" descr="Interface gráfica do usuário, Ícone&#10;&#10;O conteúdo gerado por IA pode estar incorreto.">
            <a:extLst>
              <a:ext uri="{FF2B5EF4-FFF2-40B4-BE49-F238E27FC236}">
                <a16:creationId xmlns:a16="http://schemas.microsoft.com/office/drawing/2014/main" id="{9C3F5982-E0EA-BB56-3697-49EED3A8B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93" y="1690688"/>
            <a:ext cx="1262231" cy="833172"/>
          </a:xfrm>
          <a:prstGeom prst="rect">
            <a:avLst/>
          </a:prstGeom>
        </p:spPr>
      </p:pic>
      <p:pic>
        <p:nvPicPr>
          <p:cNvPr id="15" name="Imagem 14" descr="Tela azul com letras brancas&#10;&#10;O conteúdo gerado por IA pode estar incorreto.">
            <a:extLst>
              <a:ext uri="{FF2B5EF4-FFF2-40B4-BE49-F238E27FC236}">
                <a16:creationId xmlns:a16="http://schemas.microsoft.com/office/drawing/2014/main" id="{47FFB839-C9EB-B7FB-0226-D28CEA9DF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93" y="2591936"/>
            <a:ext cx="1262231" cy="884689"/>
          </a:xfrm>
          <a:prstGeom prst="rect">
            <a:avLst/>
          </a:prstGeom>
        </p:spPr>
      </p:pic>
      <p:pic>
        <p:nvPicPr>
          <p:cNvPr id="17" name="Imagem 16" descr="Desenho de personagem&#10;&#10;O conteúdo gerado por IA pode estar incorreto.">
            <a:extLst>
              <a:ext uri="{FF2B5EF4-FFF2-40B4-BE49-F238E27FC236}">
                <a16:creationId xmlns:a16="http://schemas.microsoft.com/office/drawing/2014/main" id="{1C9801A5-CE64-DFA5-3F34-384A8328D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92" y="3544701"/>
            <a:ext cx="1262231" cy="752079"/>
          </a:xfrm>
          <a:prstGeom prst="rect">
            <a:avLst/>
          </a:prstGeom>
        </p:spPr>
      </p:pic>
      <p:pic>
        <p:nvPicPr>
          <p:cNvPr id="19" name="Imagem 18" descr="Tela de celular&#10;&#10;O conteúdo gerado por IA pode estar incorreto.">
            <a:extLst>
              <a:ext uri="{FF2B5EF4-FFF2-40B4-BE49-F238E27FC236}">
                <a16:creationId xmlns:a16="http://schemas.microsoft.com/office/drawing/2014/main" id="{DE5ED9A9-D035-4B6C-56BA-6F395A9350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991"/>
          <a:stretch>
            <a:fillRect/>
          </a:stretch>
        </p:blipFill>
        <p:spPr>
          <a:xfrm>
            <a:off x="357860" y="4415233"/>
            <a:ext cx="1393894" cy="752079"/>
          </a:xfrm>
          <a:prstGeom prst="rect">
            <a:avLst/>
          </a:prstGeom>
        </p:spPr>
      </p:pic>
      <p:pic>
        <p:nvPicPr>
          <p:cNvPr id="21" name="Imagem 20" descr="Placa azul com letras brancas em fundo preto&#10;&#10;O conteúdo gerado por IA pode estar incorreto.">
            <a:extLst>
              <a:ext uri="{FF2B5EF4-FFF2-40B4-BE49-F238E27FC236}">
                <a16:creationId xmlns:a16="http://schemas.microsoft.com/office/drawing/2014/main" id="{5CC3F65E-346F-7378-6B90-5692DBC05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60" y="5167312"/>
            <a:ext cx="1348126" cy="943688"/>
          </a:xfrm>
          <a:prstGeom prst="rect">
            <a:avLst/>
          </a:prstGeom>
        </p:spPr>
      </p:pic>
      <p:pic>
        <p:nvPicPr>
          <p:cNvPr id="23" name="Imagem 22" descr="Placa azul com letras brancas em fundo preto&#10;&#10;O conteúdo gerado por IA pode estar incorreto.">
            <a:extLst>
              <a:ext uri="{FF2B5EF4-FFF2-40B4-BE49-F238E27FC236}">
                <a16:creationId xmlns:a16="http://schemas.microsoft.com/office/drawing/2014/main" id="{A15ED277-4812-E1F6-1798-4158B0F55DC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163" r="2611"/>
          <a:stretch>
            <a:fillRect/>
          </a:stretch>
        </p:blipFill>
        <p:spPr>
          <a:xfrm>
            <a:off x="6778772" y="1581326"/>
            <a:ext cx="5229614" cy="3926750"/>
          </a:xfrm>
          <a:prstGeom prst="rect">
            <a:avLst/>
          </a:prstGeom>
          <a:solidFill>
            <a:schemeClr val="tx2"/>
          </a:solidFill>
          <a:effectLst>
            <a:glow rad="127000">
              <a:schemeClr val="tx2"/>
            </a:glow>
          </a:effectLst>
        </p:spPr>
      </p:pic>
      <p:pic>
        <p:nvPicPr>
          <p:cNvPr id="24" name="Graphic 11">
            <a:extLst>
              <a:ext uri="{FF2B5EF4-FFF2-40B4-BE49-F238E27FC236}">
                <a16:creationId xmlns:a16="http://schemas.microsoft.com/office/drawing/2014/main" id="{9E5EF922-2CFB-5DAD-1B11-64D2363A14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35960" y="6408408"/>
            <a:ext cx="1766288" cy="253721"/>
          </a:xfrm>
          <a:prstGeom prst="rect">
            <a:avLst/>
          </a:prstGeom>
        </p:spPr>
      </p:pic>
      <p:pic>
        <p:nvPicPr>
          <p:cNvPr id="26" name="Imagem 25" descr="Uma imagem contendo edifício&#10;&#10;O conteúdo gerado por IA pode estar incorreto.">
            <a:extLst>
              <a:ext uri="{FF2B5EF4-FFF2-40B4-BE49-F238E27FC236}">
                <a16:creationId xmlns:a16="http://schemas.microsoft.com/office/drawing/2014/main" id="{DBEA1AAB-E886-C1E5-D2DB-71E702EF3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6905" r="13483"/>
          <a:stretch>
            <a:fillRect/>
          </a:stretch>
        </p:blipFill>
        <p:spPr>
          <a:xfrm>
            <a:off x="7110962" y="1825624"/>
            <a:ext cx="2178004" cy="23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2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6EB33-DE75-2731-A60B-07D9F5054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ABFD1-8BAF-5231-1FC1-78408243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31" y="387985"/>
            <a:ext cx="6282837" cy="1325563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Qual o (verdadeiro) custo de uma PCH (ou UHE)?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CF1A564-2046-D70F-3C21-EE300DD72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Calibri"/>
              </a:rPr>
              <a:t>Uma PCH com reservatório fornece: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sz="2200" b="1" dirty="0">
                <a:solidFill>
                  <a:schemeClr val="bg1"/>
                </a:solidFill>
                <a:latin typeface="Calibri"/>
              </a:rPr>
              <a:t>Regulação de frequência primária e secundária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sz="2200" b="1" dirty="0">
                <a:solidFill>
                  <a:schemeClr val="bg1"/>
                </a:solidFill>
                <a:latin typeface="Calibri"/>
              </a:rPr>
              <a:t>Reserva girante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sz="2200" b="1" dirty="0">
                <a:solidFill>
                  <a:schemeClr val="bg1"/>
                </a:solidFill>
                <a:latin typeface="Calibri"/>
              </a:rPr>
              <a:t>Controle de tensão (</a:t>
            </a:r>
            <a:r>
              <a:rPr lang="pt-BR" sz="2200" b="1" dirty="0" err="1">
                <a:solidFill>
                  <a:schemeClr val="bg1"/>
                </a:solidFill>
                <a:latin typeface="Calibri"/>
              </a:rPr>
              <a:t>Q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/V)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sz="2200" b="1" dirty="0">
                <a:solidFill>
                  <a:schemeClr val="bg1"/>
                </a:solidFill>
                <a:latin typeface="Calibri"/>
              </a:rPr>
              <a:t>Black start (dependendo do arranjo)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sz="2200" b="1" dirty="0">
                <a:solidFill>
                  <a:schemeClr val="bg1"/>
                </a:solidFill>
                <a:latin typeface="Calibri"/>
              </a:rPr>
              <a:t>Amortecimento eletromecânico do SIN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sz="2200" b="1" dirty="0">
                <a:solidFill>
                  <a:schemeClr val="bg1"/>
                </a:solidFill>
                <a:latin typeface="Calibri"/>
              </a:rPr>
              <a:t>Esses serviços:</a:t>
            </a:r>
            <a:endParaRPr lang="pt-B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t-BR" sz="2200" b="1" dirty="0">
                <a:solidFill>
                  <a:schemeClr val="bg1"/>
                </a:solidFill>
                <a:latin typeface="Calibri"/>
              </a:rPr>
              <a:t> Não aparecem no LCOE,</a:t>
            </a:r>
            <a:endParaRPr lang="pt-B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t-BR" sz="2200" b="1" dirty="0">
                <a:solidFill>
                  <a:schemeClr val="bg1"/>
                </a:solidFill>
                <a:latin typeface="Calibri"/>
              </a:rPr>
              <a:t> Não aparecem no CAPEX por kW,</a:t>
            </a:r>
            <a:endParaRPr lang="pt-B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t-BR" sz="2200" b="1" dirty="0">
                <a:solidFill>
                  <a:schemeClr val="bg1"/>
                </a:solidFill>
                <a:latin typeface="Calibri"/>
              </a:rPr>
              <a:t> Mas evitam investimentos sistêmicos em outros ativos.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agem 10" descr="Vista aérea de uma cidade com montanha ao fundo&#10;&#10;O conteúdo gerado por IA pode estar incorreto.">
            <a:extLst>
              <a:ext uri="{FF2B5EF4-FFF2-40B4-BE49-F238E27FC236}">
                <a16:creationId xmlns:a16="http://schemas.microsoft.com/office/drawing/2014/main" id="{39F2F9A1-536A-33B6-879A-8E635A7F0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337" y="0"/>
            <a:ext cx="4956663" cy="6858000"/>
          </a:xfrm>
          <a:prstGeom prst="rect">
            <a:avLst/>
          </a:prstGeom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0F815033-3513-5E07-B137-E652FCE2A49D}"/>
              </a:ext>
            </a:extLst>
          </p:cNvPr>
          <p:cNvCxnSpPr/>
          <p:nvPr/>
        </p:nvCxnSpPr>
        <p:spPr>
          <a:xfrm>
            <a:off x="1097280" y="4960620"/>
            <a:ext cx="2514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46B7F8D-37FD-ED85-B1F3-3ADD706ACC03}"/>
              </a:ext>
            </a:extLst>
          </p:cNvPr>
          <p:cNvCxnSpPr/>
          <p:nvPr/>
        </p:nvCxnSpPr>
        <p:spPr>
          <a:xfrm>
            <a:off x="1097280" y="5330190"/>
            <a:ext cx="2514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CDAC0D6-C5EC-88BE-9D5D-4FE1B8835A85}"/>
              </a:ext>
            </a:extLst>
          </p:cNvPr>
          <p:cNvCxnSpPr/>
          <p:nvPr/>
        </p:nvCxnSpPr>
        <p:spPr>
          <a:xfrm>
            <a:off x="1097280" y="5688330"/>
            <a:ext cx="2514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phic 11">
            <a:extLst>
              <a:ext uri="{FF2B5EF4-FFF2-40B4-BE49-F238E27FC236}">
                <a16:creationId xmlns:a16="http://schemas.microsoft.com/office/drawing/2014/main" id="{439B2D1B-25A5-20DB-7853-68104CA82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5960" y="6408408"/>
            <a:ext cx="1766288" cy="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5148711-627E-B4DA-9798-D0047E5A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Premissas Comparação PCH </a:t>
            </a:r>
            <a:r>
              <a:rPr lang="pt-BR" sz="2800" dirty="0" err="1">
                <a:solidFill>
                  <a:schemeClr val="bg1"/>
                </a:solidFill>
                <a:latin typeface="+mn-lt"/>
              </a:rPr>
              <a:t>vs</a:t>
            </a:r>
            <a:r>
              <a:rPr lang="pt-BR" sz="2800" dirty="0">
                <a:solidFill>
                  <a:schemeClr val="bg1"/>
                </a:solidFill>
                <a:latin typeface="+mn-lt"/>
              </a:rPr>
              <a:t> UFV + BESS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06B2306-E935-5D93-AF64-0BEF575EF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200" dirty="0">
                <a:solidFill>
                  <a:schemeClr val="bg1"/>
                </a:solidFill>
                <a:latin typeface="Calibri"/>
              </a:rPr>
              <a:t>Horizonte de avaliação: 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35 anos</a:t>
            </a:r>
            <a:endParaRPr lang="pt-BR" sz="3600" dirty="0">
              <a:solidFill>
                <a:schemeClr val="bg1"/>
              </a:solidFill>
            </a:endParaRPr>
          </a:p>
          <a:p>
            <a:pPr lvl="0"/>
            <a:r>
              <a:rPr lang="pt-BR" sz="2200" dirty="0">
                <a:solidFill>
                  <a:schemeClr val="bg1"/>
                </a:solidFill>
                <a:latin typeface="Calibri"/>
              </a:rPr>
              <a:t>Taxa de desconto: 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10% a.a.</a:t>
            </a:r>
            <a:endParaRPr lang="pt-BR" sz="3600" dirty="0">
              <a:solidFill>
                <a:schemeClr val="bg1"/>
              </a:solidFill>
            </a:endParaRPr>
          </a:p>
          <a:p>
            <a:pPr lvl="0"/>
            <a:r>
              <a:rPr lang="pt-BR" sz="2200" dirty="0">
                <a:solidFill>
                  <a:schemeClr val="bg1"/>
                </a:solidFill>
                <a:latin typeface="Calibri"/>
              </a:rPr>
              <a:t>Equivalência de produto:</a:t>
            </a:r>
            <a:endParaRPr lang="pt-BR" sz="3600" dirty="0">
              <a:solidFill>
                <a:schemeClr val="bg1"/>
              </a:solidFill>
            </a:endParaRPr>
          </a:p>
          <a:p>
            <a:pPr lvl="1"/>
            <a:r>
              <a:rPr lang="pt-BR" sz="2200" b="1" dirty="0">
                <a:solidFill>
                  <a:schemeClr val="bg1"/>
                </a:solidFill>
                <a:latin typeface="Calibri"/>
              </a:rPr>
              <a:t>PCH ~30 MW → 16,5 MW médios (FC=0,55)</a:t>
            </a:r>
          </a:p>
          <a:p>
            <a:pPr lvl="1"/>
            <a:r>
              <a:rPr lang="pt-BR" sz="2200" b="1" dirty="0">
                <a:solidFill>
                  <a:schemeClr val="bg1"/>
                </a:solidFill>
                <a:latin typeface="Calibri"/>
              </a:rPr>
              <a:t>UFV equivalente: 75 MW → 16,5 MW médios (FC=0,22)</a:t>
            </a:r>
          </a:p>
          <a:p>
            <a:pPr lvl="1"/>
            <a:r>
              <a:rPr lang="pt-BR" sz="2200" b="1" dirty="0">
                <a:solidFill>
                  <a:schemeClr val="bg1"/>
                </a:solidFill>
                <a:latin typeface="Calibri"/>
              </a:rPr>
              <a:t>Capacidade de ponta: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 30 MW por 4h → 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BESS 30 MW / 120 MWh</a:t>
            </a:r>
            <a:endParaRPr lang="pt-BR" sz="3200" dirty="0">
              <a:solidFill>
                <a:schemeClr val="bg1"/>
              </a:solidFill>
            </a:endParaRPr>
          </a:p>
          <a:p>
            <a:pPr lvl="0"/>
            <a:r>
              <a:rPr lang="pt-BR" sz="2200" dirty="0">
                <a:solidFill>
                  <a:schemeClr val="bg1"/>
                </a:solidFill>
                <a:latin typeface="Calibri"/>
              </a:rPr>
              <a:t>Métrica econômica: 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Custo Anual Equivalente (CAE)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 e </a:t>
            </a:r>
            <a:r>
              <a:rPr lang="pt-BR" sz="2200" b="1" dirty="0" err="1">
                <a:solidFill>
                  <a:schemeClr val="bg1"/>
                </a:solidFill>
                <a:latin typeface="Calibri"/>
              </a:rPr>
              <a:t>R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$/MWh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, 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com OPEX incluído</a:t>
            </a:r>
            <a:endParaRPr lang="pt-BR" sz="3600" dirty="0">
              <a:solidFill>
                <a:schemeClr val="bg1"/>
              </a:solidFill>
            </a:endParaRPr>
          </a:p>
          <a:p>
            <a:pPr lvl="0"/>
            <a:r>
              <a:rPr lang="pt-BR" sz="2200" dirty="0">
                <a:solidFill>
                  <a:schemeClr val="bg1"/>
                </a:solidFill>
                <a:latin typeface="Calibri"/>
              </a:rPr>
              <a:t>OPEX:</a:t>
            </a:r>
            <a:endParaRPr lang="pt-BR" sz="3600" dirty="0">
              <a:solidFill>
                <a:schemeClr val="bg1"/>
              </a:solidFill>
            </a:endParaRPr>
          </a:p>
          <a:p>
            <a:pPr lvl="1"/>
            <a:r>
              <a:rPr lang="pt-BR" sz="2200" dirty="0">
                <a:solidFill>
                  <a:schemeClr val="bg1"/>
                </a:solidFill>
                <a:latin typeface="Calibri"/>
              </a:rPr>
              <a:t>UFV: 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US$ 24/</a:t>
            </a:r>
            <a:r>
              <a:rPr lang="pt-BR" sz="2200" b="1" dirty="0" err="1">
                <a:solidFill>
                  <a:schemeClr val="bg1"/>
                </a:solidFill>
                <a:latin typeface="Calibri"/>
              </a:rPr>
              <a:t>kW·ano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 → </a:t>
            </a:r>
            <a:r>
              <a:rPr lang="pt-BR" sz="2200" b="1" dirty="0" err="1">
                <a:solidFill>
                  <a:schemeClr val="bg1"/>
                </a:solidFill>
                <a:latin typeface="Calibri"/>
              </a:rPr>
              <a:t>R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$ 127/</a:t>
            </a:r>
            <a:r>
              <a:rPr lang="pt-BR" sz="2200" b="1" dirty="0" err="1">
                <a:solidFill>
                  <a:schemeClr val="bg1"/>
                </a:solidFill>
                <a:latin typeface="Calibri"/>
              </a:rPr>
              <a:t>kW·ano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 (câmbio </a:t>
            </a:r>
            <a:r>
              <a:rPr lang="pt-BR" sz="2200" b="1" dirty="0" err="1">
                <a:solidFill>
                  <a:schemeClr val="bg1"/>
                </a:solidFill>
                <a:latin typeface="Calibri"/>
              </a:rPr>
              <a:t>R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$ 5,3/US$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)</a:t>
            </a:r>
            <a:endParaRPr lang="pt-BR" sz="3200" dirty="0">
              <a:solidFill>
                <a:schemeClr val="bg1"/>
              </a:solidFill>
            </a:endParaRPr>
          </a:p>
          <a:p>
            <a:pPr lvl="1"/>
            <a:r>
              <a:rPr lang="pt-BR" sz="2200" dirty="0">
                <a:solidFill>
                  <a:schemeClr val="bg1"/>
                </a:solidFill>
                <a:latin typeface="Calibri"/>
              </a:rPr>
              <a:t>BESS: 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2,5% do CAPEX/ano</a:t>
            </a:r>
            <a:endParaRPr lang="pt-BR" sz="3200" dirty="0">
              <a:solidFill>
                <a:schemeClr val="bg1"/>
              </a:solidFill>
            </a:endParaRPr>
          </a:p>
          <a:p>
            <a:pPr lvl="1"/>
            <a:r>
              <a:rPr lang="pt-BR" sz="2200" dirty="0">
                <a:solidFill>
                  <a:schemeClr val="bg1"/>
                </a:solidFill>
                <a:latin typeface="Calibri"/>
              </a:rPr>
              <a:t>PCH: </a:t>
            </a:r>
            <a:r>
              <a:rPr lang="pt-BR" sz="2200" b="1" dirty="0">
                <a:solidFill>
                  <a:schemeClr val="bg1"/>
                </a:solidFill>
                <a:latin typeface="Calibri"/>
              </a:rPr>
              <a:t>2,5% do CAPEX/ano</a:t>
            </a:r>
            <a:r>
              <a:rPr lang="pt-BR" sz="2200" dirty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Graphic 11">
            <a:extLst>
              <a:ext uri="{FF2B5EF4-FFF2-40B4-BE49-F238E27FC236}">
                <a16:creationId xmlns:a16="http://schemas.microsoft.com/office/drawing/2014/main" id="{43559755-4508-2979-C952-BBA915F23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960" y="6408408"/>
            <a:ext cx="1766288" cy="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4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EAF93A-F151-5601-ED52-167FFEC9C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A4F8D2B-2A2D-DE31-52B6-B7AAC966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+mn-lt"/>
              </a:rPr>
              <a:t>Premissas Comparação PCH </a:t>
            </a:r>
            <a:r>
              <a:rPr lang="pt-BR" sz="3200" dirty="0" err="1">
                <a:solidFill>
                  <a:schemeClr val="bg1"/>
                </a:solidFill>
                <a:latin typeface="+mn-lt"/>
              </a:rPr>
              <a:t>vs</a:t>
            </a:r>
            <a:r>
              <a:rPr lang="pt-BR" sz="3200" dirty="0">
                <a:solidFill>
                  <a:schemeClr val="bg1"/>
                </a:solidFill>
                <a:latin typeface="+mn-lt"/>
              </a:rPr>
              <a:t> UFV + BESS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79E0B8E-3D7D-204A-2A2B-FBC876D4C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pt-BR" sz="12800" dirty="0">
                <a:solidFill>
                  <a:schemeClr val="bg1"/>
                </a:solidFill>
              </a:rPr>
              <a:t>CAPEX de referência:</a:t>
            </a:r>
          </a:p>
          <a:p>
            <a:pPr lvl="0"/>
            <a:endParaRPr lang="pt-BR" sz="64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pt-BR" sz="8000" dirty="0">
                <a:solidFill>
                  <a:schemeClr val="bg1"/>
                </a:solidFill>
              </a:rPr>
              <a:t>PCH “Real”: </a:t>
            </a:r>
            <a:r>
              <a:rPr lang="pt-BR" sz="8000" dirty="0" err="1">
                <a:solidFill>
                  <a:schemeClr val="bg1"/>
                </a:solidFill>
              </a:rPr>
              <a:t>R</a:t>
            </a:r>
            <a:r>
              <a:rPr lang="pt-BR" sz="8000" dirty="0">
                <a:solidFill>
                  <a:schemeClr val="bg1"/>
                </a:solidFill>
              </a:rPr>
              <a:t>$ 320.000.000,00 </a:t>
            </a:r>
          </a:p>
          <a:p>
            <a:pPr lvl="1">
              <a:spcBef>
                <a:spcPts val="0"/>
              </a:spcBef>
            </a:pPr>
            <a:endParaRPr lang="pt-BR" sz="80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pt-BR" sz="8000" dirty="0">
                <a:solidFill>
                  <a:schemeClr val="bg1"/>
                </a:solidFill>
              </a:rPr>
              <a:t>Faixas UFV: </a:t>
            </a:r>
            <a:r>
              <a:rPr lang="pt-BR" sz="8000" dirty="0" err="1">
                <a:solidFill>
                  <a:schemeClr val="bg1"/>
                </a:solidFill>
              </a:rPr>
              <a:t>R</a:t>
            </a:r>
            <a:r>
              <a:rPr lang="pt-BR" sz="8000" dirty="0">
                <a:solidFill>
                  <a:schemeClr val="bg1"/>
                </a:solidFill>
              </a:rPr>
              <a:t>$ 3.000–5.500/kW e BESS: </a:t>
            </a:r>
            <a:r>
              <a:rPr lang="pt-BR" sz="8000" dirty="0" err="1">
                <a:solidFill>
                  <a:schemeClr val="bg1"/>
                </a:solidFill>
              </a:rPr>
              <a:t>R</a:t>
            </a:r>
            <a:r>
              <a:rPr lang="pt-BR" sz="8000" dirty="0">
                <a:solidFill>
                  <a:schemeClr val="bg1"/>
                </a:solidFill>
              </a:rPr>
              <a:t>$ 5.000–6.000/kW </a:t>
            </a:r>
          </a:p>
          <a:p>
            <a:pPr lvl="1">
              <a:spcBef>
                <a:spcPts val="0"/>
              </a:spcBef>
            </a:pPr>
            <a:endParaRPr lang="pt-BR" sz="80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pt-BR" sz="8000" dirty="0">
                <a:solidFill>
                  <a:schemeClr val="bg1"/>
                </a:solidFill>
              </a:rPr>
              <a:t>Dimensionamento comparável: UFV 75 MW (energia) e BESS 30 MW/4h (capacidade). </a:t>
            </a:r>
          </a:p>
          <a:p>
            <a:pPr lvl="1">
              <a:spcBef>
                <a:spcPts val="600"/>
              </a:spcBef>
            </a:pPr>
            <a:r>
              <a:rPr lang="pt-BR" sz="8000" dirty="0">
                <a:solidFill>
                  <a:schemeClr val="bg1"/>
                </a:solidFill>
              </a:rPr>
              <a:t>Reposição BESS: vida útil 10 anos (10 anos para 30 MW / 4h com 1 ciclo/dia). </a:t>
            </a:r>
          </a:p>
          <a:p>
            <a:pPr lvl="1">
              <a:spcBef>
                <a:spcPts val="0"/>
              </a:spcBef>
            </a:pPr>
            <a:endParaRPr lang="pt-BR" sz="80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pt-BR" sz="8000" dirty="0">
                <a:solidFill>
                  <a:schemeClr val="bg1"/>
                </a:solidFill>
              </a:rPr>
              <a:t>Legenda:</a:t>
            </a:r>
          </a:p>
          <a:p>
            <a:pPr lvl="1">
              <a:spcBef>
                <a:spcPts val="0"/>
              </a:spcBef>
            </a:pPr>
            <a:endParaRPr lang="pt-BR" sz="9600" dirty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pt-BR" sz="8000" dirty="0">
                <a:solidFill>
                  <a:schemeClr val="bg1"/>
                </a:solidFill>
              </a:rPr>
              <a:t>CAE_CAPEX = anualização de CAPEX + reposições/descomissionamento (cenário)</a:t>
            </a:r>
          </a:p>
          <a:p>
            <a:pPr lvl="2">
              <a:spcBef>
                <a:spcPts val="0"/>
              </a:spcBef>
            </a:pPr>
            <a:endParaRPr lang="pt-BR" sz="8000" dirty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pt-BR" sz="8000" dirty="0">
                <a:solidFill>
                  <a:schemeClr val="bg1"/>
                </a:solidFill>
              </a:rPr>
              <a:t>OPEX = PV (ATB convertido) + BESS (2,5% CAPEX) ou PCH (2,5% CAPEX)</a:t>
            </a:r>
          </a:p>
          <a:p>
            <a:pPr lvl="2">
              <a:spcBef>
                <a:spcPts val="0"/>
              </a:spcBef>
            </a:pPr>
            <a:endParaRPr lang="pt-BR" sz="8000" dirty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pt-BR" sz="8000" dirty="0" err="1">
                <a:solidFill>
                  <a:schemeClr val="bg1"/>
                </a:solidFill>
              </a:rPr>
              <a:t>CAE_Total</a:t>
            </a:r>
            <a:r>
              <a:rPr lang="pt-BR" sz="8000" dirty="0">
                <a:solidFill>
                  <a:schemeClr val="bg1"/>
                </a:solidFill>
              </a:rPr>
              <a:t> = CAE_CAPEX + OPEX</a:t>
            </a:r>
          </a:p>
          <a:p>
            <a:pPr lvl="2">
              <a:spcBef>
                <a:spcPts val="0"/>
              </a:spcBef>
            </a:pPr>
            <a:endParaRPr lang="pt-BR" sz="8000" dirty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pt-BR" sz="8000" dirty="0" err="1">
                <a:solidFill>
                  <a:schemeClr val="bg1"/>
                </a:solidFill>
              </a:rPr>
              <a:t>R</a:t>
            </a:r>
            <a:r>
              <a:rPr lang="pt-BR" sz="8000" dirty="0">
                <a:solidFill>
                  <a:schemeClr val="bg1"/>
                </a:solidFill>
              </a:rPr>
              <a:t>$/MWh = </a:t>
            </a:r>
            <a:r>
              <a:rPr lang="pt-BR" sz="8000" dirty="0" err="1">
                <a:solidFill>
                  <a:schemeClr val="bg1"/>
                </a:solidFill>
              </a:rPr>
              <a:t>CAE_Total</a:t>
            </a:r>
            <a:r>
              <a:rPr lang="pt-BR" sz="8000" dirty="0">
                <a:solidFill>
                  <a:schemeClr val="bg1"/>
                </a:solidFill>
              </a:rPr>
              <a:t> ÷ 144.540 MWh/ano</a:t>
            </a:r>
          </a:p>
          <a:p>
            <a:pPr lvl="0"/>
            <a:endParaRPr lang="pt-BR" dirty="0"/>
          </a:p>
          <a:p>
            <a:endParaRPr lang="pt-BR" dirty="0"/>
          </a:p>
        </p:txBody>
      </p:sp>
      <p:pic>
        <p:nvPicPr>
          <p:cNvPr id="2" name="Graphic 11">
            <a:extLst>
              <a:ext uri="{FF2B5EF4-FFF2-40B4-BE49-F238E27FC236}">
                <a16:creationId xmlns:a16="http://schemas.microsoft.com/office/drawing/2014/main" id="{4A6B14C5-2CD0-BFB6-54C0-AB48F674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5960" y="6408408"/>
            <a:ext cx="1766288" cy="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0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8F818-760E-0351-CC2A-D121A46C7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7836949-9529-806F-D6C0-492E0EF0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Premissas Comparação PCH </a:t>
            </a:r>
            <a:r>
              <a:rPr lang="pt-BR" sz="3200" dirty="0" err="1">
                <a:solidFill>
                  <a:schemeClr val="bg1"/>
                </a:solidFill>
              </a:rPr>
              <a:t>vs</a:t>
            </a:r>
            <a:r>
              <a:rPr lang="pt-BR" sz="3200" dirty="0">
                <a:solidFill>
                  <a:schemeClr val="bg1"/>
                </a:solidFill>
              </a:rPr>
              <a:t> UFV + BESS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8FBC800-6473-7986-C220-D2587520C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pt-BR" sz="12800" dirty="0">
                <a:solidFill>
                  <a:schemeClr val="bg1"/>
                </a:solidFill>
              </a:rPr>
              <a:t>CAPEX de referência:</a:t>
            </a:r>
          </a:p>
          <a:p>
            <a:pPr lvl="0"/>
            <a:endParaRPr lang="pt-BR" sz="64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pt-BR" sz="9600" dirty="0">
                <a:solidFill>
                  <a:schemeClr val="bg1"/>
                </a:solidFill>
              </a:rPr>
              <a:t>PCH “Real”: </a:t>
            </a:r>
            <a:r>
              <a:rPr lang="pt-BR" sz="9600" dirty="0" err="1">
                <a:solidFill>
                  <a:schemeClr val="bg1"/>
                </a:solidFill>
              </a:rPr>
              <a:t>R</a:t>
            </a:r>
            <a:r>
              <a:rPr lang="pt-BR" sz="9600" dirty="0">
                <a:solidFill>
                  <a:schemeClr val="bg1"/>
                </a:solidFill>
              </a:rPr>
              <a:t>$ 320.000.000,00 </a:t>
            </a:r>
          </a:p>
          <a:p>
            <a:pPr lvl="1">
              <a:spcBef>
                <a:spcPts val="0"/>
              </a:spcBef>
            </a:pPr>
            <a:endParaRPr lang="pt-BR" sz="96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pt-BR" sz="9600" dirty="0">
                <a:solidFill>
                  <a:schemeClr val="bg1"/>
                </a:solidFill>
              </a:rPr>
              <a:t>Faixas UFV: </a:t>
            </a:r>
            <a:r>
              <a:rPr lang="pt-BR" sz="9600" dirty="0" err="1">
                <a:solidFill>
                  <a:schemeClr val="bg1"/>
                </a:solidFill>
              </a:rPr>
              <a:t>R</a:t>
            </a:r>
            <a:r>
              <a:rPr lang="pt-BR" sz="9600" dirty="0">
                <a:solidFill>
                  <a:schemeClr val="bg1"/>
                </a:solidFill>
              </a:rPr>
              <a:t>$ 3.000–5.500/kW e BESS: </a:t>
            </a:r>
            <a:r>
              <a:rPr lang="pt-BR" sz="9600" dirty="0" err="1">
                <a:solidFill>
                  <a:schemeClr val="bg1"/>
                </a:solidFill>
              </a:rPr>
              <a:t>R</a:t>
            </a:r>
            <a:r>
              <a:rPr lang="pt-BR" sz="9600" dirty="0">
                <a:solidFill>
                  <a:schemeClr val="bg1"/>
                </a:solidFill>
              </a:rPr>
              <a:t>$ 5.000–6.000/kW </a:t>
            </a:r>
          </a:p>
          <a:p>
            <a:pPr lvl="1">
              <a:spcBef>
                <a:spcPts val="0"/>
              </a:spcBef>
            </a:pPr>
            <a:endParaRPr lang="pt-BR" sz="96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pt-BR" sz="9600" dirty="0">
                <a:solidFill>
                  <a:schemeClr val="bg1"/>
                </a:solidFill>
              </a:rPr>
              <a:t>Dimensionamento comparável: UFV 75 MW (energia) e BESS 30 MW/4h (ponta). </a:t>
            </a:r>
          </a:p>
          <a:p>
            <a:pPr lvl="1">
              <a:spcBef>
                <a:spcPts val="0"/>
              </a:spcBef>
            </a:pPr>
            <a:endParaRPr lang="pt-BR" sz="96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pt-BR" sz="9600" dirty="0">
                <a:solidFill>
                  <a:schemeClr val="bg1"/>
                </a:solidFill>
              </a:rPr>
              <a:t>Legenda:</a:t>
            </a:r>
          </a:p>
          <a:p>
            <a:pPr lvl="1">
              <a:spcBef>
                <a:spcPts val="0"/>
              </a:spcBef>
            </a:pPr>
            <a:endParaRPr lang="pt-BR" sz="9600" dirty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pt-BR" sz="8000" dirty="0">
                <a:solidFill>
                  <a:schemeClr val="bg1"/>
                </a:solidFill>
              </a:rPr>
              <a:t>CAE_CAPEX = anualização de CAPEX + reposições/descomissionamento (cenário)</a:t>
            </a:r>
          </a:p>
          <a:p>
            <a:pPr lvl="2">
              <a:spcBef>
                <a:spcPts val="0"/>
              </a:spcBef>
            </a:pPr>
            <a:endParaRPr lang="pt-BR" sz="8000" dirty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pt-BR" sz="8000" dirty="0">
                <a:solidFill>
                  <a:schemeClr val="bg1"/>
                </a:solidFill>
              </a:rPr>
              <a:t>OPEX = PV (ATB convertido) + BESS (2,5% CAPEX) ou PCH (2,5% CAPEX)</a:t>
            </a:r>
          </a:p>
          <a:p>
            <a:pPr lvl="2">
              <a:spcBef>
                <a:spcPts val="0"/>
              </a:spcBef>
            </a:pPr>
            <a:endParaRPr lang="pt-BR" sz="8000" dirty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pt-BR" sz="8000" dirty="0" err="1">
                <a:solidFill>
                  <a:schemeClr val="bg1"/>
                </a:solidFill>
              </a:rPr>
              <a:t>CAE_Total</a:t>
            </a:r>
            <a:r>
              <a:rPr lang="pt-BR" sz="8000" dirty="0">
                <a:solidFill>
                  <a:schemeClr val="bg1"/>
                </a:solidFill>
              </a:rPr>
              <a:t> = CAE_CAPEX + OPEX</a:t>
            </a:r>
          </a:p>
          <a:p>
            <a:pPr lvl="2">
              <a:spcBef>
                <a:spcPts val="0"/>
              </a:spcBef>
            </a:pPr>
            <a:endParaRPr lang="pt-BR" sz="8000" dirty="0">
              <a:solidFill>
                <a:schemeClr val="bg1"/>
              </a:solidFill>
            </a:endParaRPr>
          </a:p>
          <a:p>
            <a:pPr lvl="2">
              <a:spcBef>
                <a:spcPts val="0"/>
              </a:spcBef>
            </a:pPr>
            <a:r>
              <a:rPr lang="pt-BR" sz="8000" dirty="0" err="1">
                <a:solidFill>
                  <a:schemeClr val="bg1"/>
                </a:solidFill>
              </a:rPr>
              <a:t>R</a:t>
            </a:r>
            <a:r>
              <a:rPr lang="pt-BR" sz="8000" dirty="0">
                <a:solidFill>
                  <a:schemeClr val="bg1"/>
                </a:solidFill>
              </a:rPr>
              <a:t>$/MWh = </a:t>
            </a:r>
            <a:r>
              <a:rPr lang="pt-BR" sz="8000" dirty="0" err="1">
                <a:solidFill>
                  <a:schemeClr val="bg1"/>
                </a:solidFill>
              </a:rPr>
              <a:t>CAE_Total</a:t>
            </a:r>
            <a:r>
              <a:rPr lang="pt-BR" sz="8000" dirty="0">
                <a:solidFill>
                  <a:schemeClr val="bg1"/>
                </a:solidFill>
              </a:rPr>
              <a:t> ÷ 144.540 MWh/ano</a:t>
            </a:r>
          </a:p>
          <a:p>
            <a:pPr lvl="0"/>
            <a:endParaRPr lang="pt-BR" dirty="0"/>
          </a:p>
          <a:p>
            <a:endParaRPr lang="pt-BR" dirty="0"/>
          </a:p>
        </p:txBody>
      </p:sp>
      <p:pic>
        <p:nvPicPr>
          <p:cNvPr id="2" name="Graphic 11">
            <a:extLst>
              <a:ext uri="{FF2B5EF4-FFF2-40B4-BE49-F238E27FC236}">
                <a16:creationId xmlns:a16="http://schemas.microsoft.com/office/drawing/2014/main" id="{2C739433-47B2-5295-56FC-D31BCA687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5960" y="6408408"/>
            <a:ext cx="1766288" cy="2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83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43EF6C-8801-51F6-8652-E48A3AE32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8E8259-3EDA-767E-D8B9-2496B205B571}"/>
              </a:ext>
            </a:extLst>
          </p:cNvPr>
          <p:cNvSpPr/>
          <p:nvPr/>
        </p:nvSpPr>
        <p:spPr>
          <a:xfrm>
            <a:off x="0" y="0"/>
            <a:ext cx="12192000" cy="50800"/>
          </a:xfrm>
          <a:prstGeom prst="rect">
            <a:avLst/>
          </a:prstGeom>
          <a:solidFill>
            <a:srgbClr val="0051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FAC7BA-6412-B3CB-6CD1-86C32B67E3D0}"/>
              </a:ext>
            </a:extLst>
          </p:cNvPr>
          <p:cNvSpPr/>
          <p:nvPr/>
        </p:nvSpPr>
        <p:spPr>
          <a:xfrm>
            <a:off x="63500" y="0"/>
            <a:ext cx="38100" cy="6858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Graphic 11">
            <a:extLst>
              <a:ext uri="{FF2B5EF4-FFF2-40B4-BE49-F238E27FC236}">
                <a16:creationId xmlns:a16="http://schemas.microsoft.com/office/drawing/2014/main" id="{BB4C1DA5-3C41-47F6-452E-FC8E6D219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1586" y="6491109"/>
            <a:ext cx="1766288" cy="253721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F9F0A4C-3E57-242E-A74E-EF911BEF9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0942"/>
              </p:ext>
            </p:extLst>
          </p:nvPr>
        </p:nvGraphicFramePr>
        <p:xfrm>
          <a:off x="643467" y="1121182"/>
          <a:ext cx="10905068" cy="4615636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2987128">
                  <a:extLst>
                    <a:ext uri="{9D8B030D-6E8A-4147-A177-3AD203B41FA5}">
                      <a16:colId xmlns:a16="http://schemas.microsoft.com/office/drawing/2014/main" val="2142507005"/>
                    </a:ext>
                  </a:extLst>
                </a:gridCol>
                <a:gridCol w="3048327">
                  <a:extLst>
                    <a:ext uri="{9D8B030D-6E8A-4147-A177-3AD203B41FA5}">
                      <a16:colId xmlns:a16="http://schemas.microsoft.com/office/drawing/2014/main" val="3606123546"/>
                    </a:ext>
                  </a:extLst>
                </a:gridCol>
                <a:gridCol w="2757631">
                  <a:extLst>
                    <a:ext uri="{9D8B030D-6E8A-4147-A177-3AD203B41FA5}">
                      <a16:colId xmlns:a16="http://schemas.microsoft.com/office/drawing/2014/main" val="325988159"/>
                    </a:ext>
                  </a:extLst>
                </a:gridCol>
                <a:gridCol w="2111982">
                  <a:extLst>
                    <a:ext uri="{9D8B030D-6E8A-4147-A177-3AD203B41FA5}">
                      <a16:colId xmlns:a16="http://schemas.microsoft.com/office/drawing/2014/main" val="2473251847"/>
                    </a:ext>
                  </a:extLst>
                </a:gridCol>
              </a:tblGrid>
              <a:tr h="10876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700" b="0" kern="100" cap="none" spc="0">
                          <a:solidFill>
                            <a:schemeClr val="bg1"/>
                          </a:solidFill>
                          <a:effectLst/>
                        </a:rPr>
                        <a:t>Alternativa</a:t>
                      </a:r>
                      <a:endParaRPr lang="pt-BR" sz="27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700" b="0" kern="100" cap="none" spc="0">
                          <a:solidFill>
                            <a:schemeClr val="bg1"/>
                          </a:solidFill>
                          <a:effectLst/>
                        </a:rPr>
                        <a:t>Cenário</a:t>
                      </a:r>
                      <a:endParaRPr lang="pt-BR" sz="27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700" b="0" kern="100" cap="none" spc="0">
                          <a:solidFill>
                            <a:schemeClr val="bg1"/>
                          </a:solidFill>
                          <a:effectLst/>
                        </a:rPr>
                        <a:t>CAE Total (R$/ano)</a:t>
                      </a:r>
                      <a:endParaRPr lang="pt-BR" sz="27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700" b="0" kern="100" cap="none" spc="0">
                          <a:solidFill>
                            <a:schemeClr val="bg1"/>
                          </a:solidFill>
                          <a:effectLst/>
                        </a:rPr>
                        <a:t>Custo Total (R$/MWh)</a:t>
                      </a:r>
                      <a:endParaRPr lang="pt-BR" sz="27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777590"/>
                  </a:ext>
                </a:extLst>
              </a:tr>
              <a:tr h="6176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3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PCH</a:t>
                      </a:r>
                      <a:endParaRPr lang="pt-BR" sz="2300" b="1" strike="sngStrike" kern="100" cap="none" spc="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>
                          <a:solidFill>
                            <a:schemeClr val="tx1"/>
                          </a:solidFill>
                          <a:effectLst/>
                        </a:rPr>
                        <a:t>Base</a:t>
                      </a:r>
                      <a:endParaRPr lang="pt-BR" sz="23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>
                          <a:solidFill>
                            <a:schemeClr val="tx1"/>
                          </a:solidFill>
                          <a:effectLst/>
                        </a:rPr>
                        <a:t>~R$ 41 milhões</a:t>
                      </a:r>
                      <a:endParaRPr lang="pt-BR" sz="23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>
                          <a:solidFill>
                            <a:schemeClr val="tx1"/>
                          </a:solidFill>
                          <a:effectLst/>
                        </a:rPr>
                        <a:t>~R$ 284/MWh</a:t>
                      </a:r>
                      <a:endParaRPr lang="pt-BR" sz="23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338106"/>
                  </a:ext>
                </a:extLst>
              </a:tr>
              <a:tr h="9701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3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PCH</a:t>
                      </a:r>
                      <a:endParaRPr lang="pt-BR" sz="2300" b="1" strike="sngStrike" kern="100" cap="none" spc="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>
                          <a:solidFill>
                            <a:schemeClr val="tx1"/>
                          </a:solidFill>
                          <a:effectLst/>
                        </a:rPr>
                        <a:t>+ Overhaul 10% (ano 25)</a:t>
                      </a:r>
                      <a:endParaRPr lang="pt-BR" sz="23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>
                          <a:solidFill>
                            <a:schemeClr val="tx1"/>
                          </a:solidFill>
                          <a:effectLst/>
                        </a:rPr>
                        <a:t>~R$ 41–42 milhões</a:t>
                      </a:r>
                      <a:endParaRPr lang="pt-BR" sz="23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>
                          <a:solidFill>
                            <a:schemeClr val="tx1"/>
                          </a:solidFill>
                          <a:effectLst/>
                        </a:rPr>
                        <a:t>~R$ 286/MWh</a:t>
                      </a:r>
                      <a:endParaRPr lang="pt-BR" sz="23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42437"/>
                  </a:ext>
                </a:extLst>
              </a:tr>
              <a:tr h="9701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UFV 75 MW + BESS 30 MW/4h</a:t>
                      </a:r>
                      <a:endParaRPr lang="pt-BR" sz="23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Central – CAPEX baixo</a:t>
                      </a:r>
                      <a:endParaRPr lang="pt-BR" sz="23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~R$ 61 milhões</a:t>
                      </a:r>
                      <a:endParaRPr lang="pt-BR" sz="23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~R$ 419/MWh</a:t>
                      </a:r>
                      <a:endParaRPr lang="pt-BR" sz="23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025807"/>
                  </a:ext>
                </a:extLst>
              </a:tr>
              <a:tr h="9701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 kern="100" cap="none" spc="0">
                          <a:solidFill>
                            <a:schemeClr val="tx1"/>
                          </a:solidFill>
                          <a:effectLst/>
                        </a:rPr>
                        <a:t>UFV 75 MW + BESS 30 MW/4h</a:t>
                      </a:r>
                      <a:endParaRPr lang="pt-BR" sz="23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>
                          <a:solidFill>
                            <a:schemeClr val="tx1"/>
                          </a:solidFill>
                          <a:effectLst/>
                        </a:rPr>
                        <a:t>Central – CAPEX alto</a:t>
                      </a:r>
                      <a:endParaRPr lang="pt-BR" sz="23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>
                          <a:solidFill>
                            <a:schemeClr val="tx1"/>
                          </a:solidFill>
                          <a:effectLst/>
                        </a:rPr>
                        <a:t>~R$ 87 milhões</a:t>
                      </a:r>
                      <a:endParaRPr lang="pt-BR" sz="23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3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~R$ 600/MWh</a:t>
                      </a:r>
                      <a:endParaRPr lang="pt-BR" sz="23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60" marR="18360" marT="176253" marB="183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21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994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1892</Words>
  <Application>Microsoft Macintosh PowerPoint</Application>
  <PresentationFormat>Widescreen</PresentationFormat>
  <Paragraphs>226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Gotham Bold</vt:lpstr>
      <vt:lpstr>Gotham Medium</vt:lpstr>
      <vt:lpstr>Tema do Office</vt:lpstr>
      <vt:lpstr>Tema do Office 2013 - 2022</vt:lpstr>
      <vt:lpstr>Apresentação do PowerPoint</vt:lpstr>
      <vt:lpstr>Apresentação do PowerPoint</vt:lpstr>
      <vt:lpstr>Atributos Operativos das Principais Fontes de Geração</vt:lpstr>
      <vt:lpstr>Armazenamento Diário em uma PCH</vt:lpstr>
      <vt:lpstr>Qual o (verdadeiro) custo de uma PCH (ou UHE)?</vt:lpstr>
      <vt:lpstr>Premissas Comparação PCH vs UFV + BESS</vt:lpstr>
      <vt:lpstr>Premissas Comparação PCH vs UFV + BESS</vt:lpstr>
      <vt:lpstr>Premissas Comparação PCH vs UFV + BESS</vt:lpstr>
      <vt:lpstr>Apresentação do PowerPoint</vt:lpstr>
      <vt:lpstr>Apresentação do PowerPoint</vt:lpstr>
      <vt:lpstr>Apresentação do PowerPoint</vt:lpstr>
      <vt:lpstr>Introduzindo a Questão Ambiental</vt:lpstr>
      <vt:lpstr>Apresentação do PowerPoint</vt:lpstr>
      <vt:lpstr>Síntese Econômica e Ambiental: PCH vs UFV + BESS em 35 anos</vt:lpstr>
      <vt:lpstr>Então PCH é garantia de ativo economicamente atraente?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Franco Pinheiro Machado</dc:creator>
  <cp:lastModifiedBy>Jose Franco Pinheiro Machado</cp:lastModifiedBy>
  <cp:revision>20</cp:revision>
  <dcterms:created xsi:type="dcterms:W3CDTF">2026-02-14T13:53:52Z</dcterms:created>
  <dcterms:modified xsi:type="dcterms:W3CDTF">2026-02-23T20:00:22Z</dcterms:modified>
</cp:coreProperties>
</file>