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99" r:id="rId3"/>
    <p:sldId id="900" r:id="rId4"/>
    <p:sldId id="901" r:id="rId5"/>
    <p:sldId id="902" r:id="rId6"/>
    <p:sldId id="904" r:id="rId7"/>
    <p:sldId id="903" r:id="rId8"/>
    <p:sldId id="908" r:id="rId9"/>
    <p:sldId id="907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6038D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6F725-B0BD-4BE9-8858-630DA04E0904}" v="4" dt="2026-02-24T12:10:27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603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</c:strCache>
            </c:strRef>
          </c:cat>
          <c:val>
            <c:numRef>
              <c:f>Planilha1!$B$2:$B$4</c:f>
              <c:numCache>
                <c:formatCode>#,##0</c:formatCode>
                <c:ptCount val="3"/>
                <c:pt idx="0">
                  <c:v>26834</c:v>
                </c:pt>
                <c:pt idx="1">
                  <c:v>21707</c:v>
                </c:pt>
                <c:pt idx="2">
                  <c:v>2536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01-4BAC-B958-A7E8A79901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0449792"/>
        <c:axId val="1020443312"/>
      </c:barChart>
      <c:catAx>
        <c:axId val="102044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0443312"/>
        <c:crosses val="autoZero"/>
        <c:auto val="1"/>
        <c:lblAlgn val="ctr"/>
        <c:lblOffset val="100"/>
        <c:noMultiLvlLbl val="0"/>
      </c:catAx>
      <c:valAx>
        <c:axId val="10204433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2044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49999999999999E-2"/>
          <c:y val="0.10635182118636496"/>
          <c:w val="0.96562499999999996"/>
          <c:h val="0.65621886530572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mercado regulado</c:v>
                </c:pt>
              </c:strCache>
            </c:strRef>
          </c:tx>
          <c:spPr>
            <a:solidFill>
              <a:srgbClr val="0603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Planilha1!$B$2:$B$6</c:f>
              <c:numCache>
                <c:formatCode>0%</c:formatCode>
                <c:ptCount val="5"/>
                <c:pt idx="0">
                  <c:v>0.65</c:v>
                </c:pt>
                <c:pt idx="1">
                  <c:v>0.64</c:v>
                </c:pt>
                <c:pt idx="2">
                  <c:v>0.63</c:v>
                </c:pt>
                <c:pt idx="3">
                  <c:v>0.61</c:v>
                </c:pt>
                <c:pt idx="4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9-4F57-8191-9943A442C6EC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mercado livre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Planilha1!$C$2:$C$6</c:f>
              <c:numCache>
                <c:formatCode>0%</c:formatCode>
                <c:ptCount val="5"/>
                <c:pt idx="0">
                  <c:v>0.35</c:v>
                </c:pt>
                <c:pt idx="1">
                  <c:v>0.36</c:v>
                </c:pt>
                <c:pt idx="2">
                  <c:v>0.37</c:v>
                </c:pt>
                <c:pt idx="3">
                  <c:v>0.39</c:v>
                </c:pt>
                <c:pt idx="4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19-4F57-8191-9943A442C6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004137992"/>
        <c:axId val="1004138712"/>
      </c:barChart>
      <c:catAx>
        <c:axId val="100413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4138712"/>
        <c:crosses val="autoZero"/>
        <c:auto val="1"/>
        <c:lblAlgn val="ctr"/>
        <c:lblOffset val="100"/>
        <c:noMultiLvlLbl val="0"/>
      </c:catAx>
      <c:valAx>
        <c:axId val="10041387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04137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72514763779528"/>
          <c:y val="4.8968647148147859E-2"/>
          <c:w val="0.53967470472440948"/>
          <c:h val="7.56740553948480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E7950-ECCC-4DA2-37E8-A0CB8C5F8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28DF73-61E9-84EB-BB07-CE500416A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F3CFEE-6214-11EB-CB8B-91F5DEBA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002967-F8F4-6831-3D0C-802D39C1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EC9D12-5AC1-C674-E273-0C9DC4AF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44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F5612-A45C-263F-1E7A-BDE57DF25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E3C64D-F6B2-AD65-8370-6372A10B4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F30511-550B-0AB9-C6BF-49F1093B8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D037A7-D030-E08E-1A85-87148A78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91DA44-125A-CAEB-C3F1-B33042BF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0CD14D-B91B-C53A-9CFD-27A9186B68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DBBAEB-B64E-682A-8A8B-206985B53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AEE1CE-1EE0-F3E8-9281-4704B37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C33969-3F8F-506F-5B0A-A17135A1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969E90-CBC1-67CD-52B4-25DD90ED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83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96841-9D4F-D08F-B0E4-DA88072E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2A485D-1D5D-C764-F402-8682C988D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FA5DFF-8917-CDCB-0D02-97D88B22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F453AA-BB08-E7DA-AB1F-A99E4728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F8D14C-F7C9-F470-F6A5-BF580701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6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51CAF-ADA8-074D-3531-B67FD0D0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7B49BB-E3E1-1B9B-5C83-711EF0E2E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7AE2B2-043F-D8FB-D280-D58946B0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D72620-8C65-A04C-71F4-21037A88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5B3DF8-8879-D5B3-558C-B13D713C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76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A2618B-7993-7B96-7AE3-F4863B44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985578-0FE3-D928-6219-32B8602B7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FE138D-D9C2-CC1F-17D0-1CAC48B42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D0F9C2-B35C-7E03-267F-FDFF1F150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18952A-C4D5-3D71-43CA-32C94A7D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E97553-BB55-2E2C-BF19-B64F94AA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45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0E665-335F-D73B-9D5C-40D0A20D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927E7D-3192-9E8A-C7AE-CB2E211A1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05753A-36D3-CC38-0F02-070DE1327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B02D8F2-B259-BCB8-98DD-510D9AE66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259E02C-6231-1C91-C194-052143BC4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1131CEC-5EA4-94A2-6588-5373E28C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C164B0-3B19-EC13-C860-5DAB0FBC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284C837-710A-A643-8621-4B896BAA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37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2E670-1C2C-0438-595D-3ACB034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4600AEB-0A5A-95F1-04FF-2E5CBE51E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615F66E-CEF3-FD1D-7DA8-92AB50649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33A4484-3347-D53A-CB1A-CABF2B9C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8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9055ADE-A7D5-D31E-F2A7-60CA69A7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6377CEC-5610-8AF3-FE43-EB7B035E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C1F68D-0682-3021-9A29-0F890E77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88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5DFD77-57AB-B88F-062B-7FFA9062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C4FC89-1725-EA76-EB10-5B0F3194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952DF25-9642-EAC5-215B-0F10D1797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101C01-9219-0A3B-0276-08F40C256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F40F5D-AA56-89F7-DFE9-26F3760A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8BB9C5-EA9A-05FD-8A9C-C31C3C06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875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3B129-97CA-54CD-5288-4BA2C0E4B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C9DA6EE-13C4-4B09-65A8-AB984063D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57F2F9-84BD-505C-0066-8D2E88FD3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DF90B1-BB1D-1F83-8387-184C6B3F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856CA5-364B-8F7B-726B-5698C027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5BD0A1-7B1C-5D36-0584-AF34115A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35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37BFDCD-E4AA-1BA2-0666-86920AE3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50CB65-E1E2-0552-778C-73CD8D77B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DF6D41-7477-BB2D-EC20-00552E4AD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4CF78-6E74-4A85-919C-2E68730DB8CD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DA2A4A-D59B-7451-41D3-BC1DCC9E1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6FD0B0-F03A-CA2A-79FA-93774A27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9B5B1A-6FB2-471E-9767-BAD20AF4FA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0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5D833-A2D9-B002-39FA-6A32177C1E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797CEE-68D8-4F47-C9B7-200FC35CA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Vista panorâmica da cidade iluminada à noite&#10;&#10;O conteúdo gerado por IA pode estar incorreto.">
            <a:extLst>
              <a:ext uri="{FF2B5EF4-FFF2-40B4-BE49-F238E27FC236}">
                <a16:creationId xmlns:a16="http://schemas.microsoft.com/office/drawing/2014/main" id="{242F0153-30AB-863A-2594-770FB87A3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Imagem 9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24CFFD07-661B-0654-E2AC-B3908B70A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457200"/>
            <a:ext cx="1743074" cy="63127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4180053-300E-4FF0-456A-ECD196118CEE}"/>
              </a:ext>
            </a:extLst>
          </p:cNvPr>
          <p:cNvSpPr txBox="1"/>
          <p:nvPr/>
        </p:nvSpPr>
        <p:spPr>
          <a:xfrm>
            <a:off x="400051" y="923714"/>
            <a:ext cx="7895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9º Conferência Nacional de PCHs e </a:t>
            </a:r>
            <a:r>
              <a:rPr lang="pt-BR" sz="3600" b="1" dirty="0" err="1"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CGHs</a:t>
            </a:r>
            <a:endParaRPr lang="pt-BR" sz="3600" b="1" dirty="0">
              <a:solidFill>
                <a:srgbClr val="00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7072E08-704E-AB63-513D-856A8F1E5C65}"/>
              </a:ext>
            </a:extLst>
          </p:cNvPr>
          <p:cNvSpPr txBox="1"/>
          <p:nvPr/>
        </p:nvSpPr>
        <p:spPr>
          <a:xfrm>
            <a:off x="400051" y="1616083"/>
            <a:ext cx="10077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Painel 1: Reforma e Modernização do Setor Elétrico Brasileiros – Novos Rumos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241D732-A28B-BA05-3018-674A3553AEDA}"/>
              </a:ext>
            </a:extLst>
          </p:cNvPr>
          <p:cNvSpPr/>
          <p:nvPr/>
        </p:nvSpPr>
        <p:spPr>
          <a:xfrm>
            <a:off x="388625" y="4471444"/>
            <a:ext cx="4066498" cy="655634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32ADAC8-0EEA-F13D-929A-80C078D183AE}"/>
              </a:ext>
            </a:extLst>
          </p:cNvPr>
          <p:cNvSpPr txBox="1"/>
          <p:nvPr/>
        </p:nvSpPr>
        <p:spPr>
          <a:xfrm>
            <a:off x="388625" y="4517164"/>
            <a:ext cx="2670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Eduardo Rossi</a:t>
            </a:r>
          </a:p>
          <a:p>
            <a:r>
              <a:rPr lang="pt-BR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Conselheiro de Administração</a:t>
            </a:r>
          </a:p>
        </p:txBody>
      </p:sp>
    </p:spTree>
    <p:extLst>
      <p:ext uri="{BB962C8B-B14F-4D97-AF65-F5344CB8AC3E}">
        <p14:creationId xmlns:p14="http://schemas.microsoft.com/office/powerpoint/2010/main" val="4160949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Vista de uma cidade grande&#10;&#10;O conteúdo gerado por IA pode estar incorreto.">
            <a:extLst>
              <a:ext uri="{FF2B5EF4-FFF2-40B4-BE49-F238E27FC236}">
                <a16:creationId xmlns:a16="http://schemas.microsoft.com/office/drawing/2014/main" id="{0D8A5EAC-7408-9D24-6369-5C42F3BA5A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b="70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D8C9A04-45BB-F467-1A7B-F76AE1FA12D1}"/>
              </a:ext>
            </a:extLst>
          </p:cNvPr>
          <p:cNvSpPr txBox="1"/>
          <p:nvPr/>
        </p:nvSpPr>
        <p:spPr>
          <a:xfrm>
            <a:off x="831386" y="-135869"/>
            <a:ext cx="10261600" cy="35648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+mj-lt"/>
                <a:ea typeface="+mj-ea"/>
                <a:cs typeface="+mj-cs"/>
              </a:rPr>
              <a:t>DESENVOLVER MERCADOS DE ENERGIA EFICIENTES, INOVADORES E SUSTENTÁVEIS EM BENEFÍCIO DA SOCIEDADE</a:t>
            </a:r>
          </a:p>
        </p:txBody>
      </p:sp>
      <p:pic>
        <p:nvPicPr>
          <p:cNvPr id="5" name="Imagem 4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BA0B9B62-082B-277A-1492-D3D970EC7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71" y="293655"/>
            <a:ext cx="1217578" cy="4409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0374796-2CA0-1C88-47A2-CD6BAF0F8144}"/>
              </a:ext>
            </a:extLst>
          </p:cNvPr>
          <p:cNvSpPr txBox="1"/>
          <p:nvPr/>
        </p:nvSpPr>
        <p:spPr>
          <a:xfrm>
            <a:off x="831386" y="514135"/>
            <a:ext cx="20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NOSSO PROPÓSITO</a:t>
            </a:r>
          </a:p>
        </p:txBody>
      </p:sp>
    </p:spTree>
    <p:extLst>
      <p:ext uri="{BB962C8B-B14F-4D97-AF65-F5344CB8AC3E}">
        <p14:creationId xmlns:p14="http://schemas.microsoft.com/office/powerpoint/2010/main" val="2162509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em cozinha de restaurante&#10;&#10;O conteúdo gerado por IA pode estar incorreto.">
            <a:extLst>
              <a:ext uri="{FF2B5EF4-FFF2-40B4-BE49-F238E27FC236}">
                <a16:creationId xmlns:a16="http://schemas.microsoft.com/office/drawing/2014/main" id="{D187B433-0CE1-1FC8-664A-25C0D936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D09B972-F49C-6137-66B7-1A8B73BABC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6C9683CF-F90C-9FEA-B1E9-D90D65903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71" y="293655"/>
            <a:ext cx="1217578" cy="44096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AD20C0-F0E7-87CA-1316-B3D2B5EA97CC}"/>
              </a:ext>
            </a:extLst>
          </p:cNvPr>
          <p:cNvSpPr txBox="1"/>
          <p:nvPr/>
        </p:nvSpPr>
        <p:spPr>
          <a:xfrm>
            <a:off x="831386" y="514135"/>
            <a:ext cx="264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MERCADO EM EXPANSÃO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5F6735-4D1E-13F6-CBB3-AD14F2A31F9D}"/>
              </a:ext>
            </a:extLst>
          </p:cNvPr>
          <p:cNvSpPr txBox="1"/>
          <p:nvPr/>
        </p:nvSpPr>
        <p:spPr>
          <a:xfrm>
            <a:off x="793750" y="1524000"/>
            <a:ext cx="19832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16.429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675CF1-D064-686A-4A9D-70EB6A5AC4CD}"/>
              </a:ext>
            </a:extLst>
          </p:cNvPr>
          <p:cNvSpPr txBox="1"/>
          <p:nvPr/>
        </p:nvSpPr>
        <p:spPr>
          <a:xfrm>
            <a:off x="1531644" y="2154941"/>
            <a:ext cx="1235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agentes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E6A860-6336-160F-EA49-B5880C899778}"/>
              </a:ext>
            </a:extLst>
          </p:cNvPr>
          <p:cNvSpPr txBox="1"/>
          <p:nvPr/>
        </p:nvSpPr>
        <p:spPr>
          <a:xfrm>
            <a:off x="4589817" y="1524000"/>
            <a:ext cx="19832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87.703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F9E283-901A-00FD-B0D3-CC03287158B1}"/>
              </a:ext>
            </a:extLst>
          </p:cNvPr>
          <p:cNvSpPr txBox="1"/>
          <p:nvPr/>
        </p:nvSpPr>
        <p:spPr>
          <a:xfrm>
            <a:off x="5530911" y="2154941"/>
            <a:ext cx="974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ativos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8ACF6F-C889-C7BC-0AF3-B33237579288}"/>
              </a:ext>
            </a:extLst>
          </p:cNvPr>
          <p:cNvSpPr txBox="1"/>
          <p:nvPr/>
        </p:nvSpPr>
        <p:spPr>
          <a:xfrm>
            <a:off x="8410236" y="1524000"/>
            <a:ext cx="23086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110.553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BD813AD-19A0-419C-44CC-638CB3FEABC3}"/>
              </a:ext>
            </a:extLst>
          </p:cNvPr>
          <p:cNvSpPr txBox="1"/>
          <p:nvPr/>
        </p:nvSpPr>
        <p:spPr>
          <a:xfrm>
            <a:off x="9071930" y="2154941"/>
            <a:ext cx="160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medidores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86FA060-24D1-BEE0-9E51-D16BEF1028CD}"/>
              </a:ext>
            </a:extLst>
          </p:cNvPr>
          <p:cNvSpPr txBox="1"/>
          <p:nvPr/>
        </p:nvSpPr>
        <p:spPr>
          <a:xfrm>
            <a:off x="1435100" y="4241395"/>
            <a:ext cx="913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Este crescimento foi alavancado pela abertura do mercado para o grupo A em janeiro de 2024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AB8FBF5-DA3C-5F6B-5BB5-D025FF8C212A}"/>
              </a:ext>
            </a:extLst>
          </p:cNvPr>
          <p:cNvSpPr txBox="1"/>
          <p:nvPr/>
        </p:nvSpPr>
        <p:spPr>
          <a:xfrm>
            <a:off x="10706181" y="217122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78%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F3F5EC83-302C-8987-C7A3-2FEE993FDF93}"/>
              </a:ext>
            </a:extLst>
          </p:cNvPr>
          <p:cNvSpPr/>
          <p:nvPr/>
        </p:nvSpPr>
        <p:spPr>
          <a:xfrm rot="16200000">
            <a:off x="10823657" y="1791584"/>
            <a:ext cx="353831" cy="37288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57ED912-1E76-A9BC-AA19-8BADF7652408}"/>
              </a:ext>
            </a:extLst>
          </p:cNvPr>
          <p:cNvSpPr txBox="1"/>
          <p:nvPr/>
        </p:nvSpPr>
        <p:spPr>
          <a:xfrm>
            <a:off x="6504960" y="2192709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119%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21B0DCFD-32DB-F127-2B15-629B4FE0CEF0}"/>
              </a:ext>
            </a:extLst>
          </p:cNvPr>
          <p:cNvSpPr/>
          <p:nvPr/>
        </p:nvSpPr>
        <p:spPr>
          <a:xfrm rot="16200000">
            <a:off x="6622436" y="1813071"/>
            <a:ext cx="353831" cy="37288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E7F9B88-EA31-2CB4-E29D-DE198959C377}"/>
              </a:ext>
            </a:extLst>
          </p:cNvPr>
          <p:cNvSpPr txBox="1"/>
          <p:nvPr/>
        </p:nvSpPr>
        <p:spPr>
          <a:xfrm>
            <a:off x="2811910" y="219270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7%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9FB2DBA2-53BF-4F46-BB63-CEE728955CDA}"/>
              </a:ext>
            </a:extLst>
          </p:cNvPr>
          <p:cNvSpPr/>
          <p:nvPr/>
        </p:nvSpPr>
        <p:spPr>
          <a:xfrm rot="16200000">
            <a:off x="2881761" y="1813071"/>
            <a:ext cx="353831" cy="37288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3BEEB4A-8BA6-6E16-4D72-A6CFDB38EB3C}"/>
              </a:ext>
            </a:extLst>
          </p:cNvPr>
          <p:cNvSpPr txBox="1"/>
          <p:nvPr/>
        </p:nvSpPr>
        <p:spPr>
          <a:xfrm>
            <a:off x="8792345" y="6350170"/>
            <a:ext cx="2999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Comparação entre janeiro/26 e dezembro/23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1F6E6D8E-F9DD-9CD1-E32A-8E9559E876D7}"/>
              </a:ext>
            </a:extLst>
          </p:cNvPr>
          <p:cNvSpPr/>
          <p:nvPr/>
        </p:nvSpPr>
        <p:spPr>
          <a:xfrm rot="16200000">
            <a:off x="8483231" y="6202312"/>
            <a:ext cx="353831" cy="37288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96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fundo azul&#10;&#10;O conteúdo gerado por IA pode estar incorreto.">
            <a:extLst>
              <a:ext uri="{FF2B5EF4-FFF2-40B4-BE49-F238E27FC236}">
                <a16:creationId xmlns:a16="http://schemas.microsoft.com/office/drawing/2014/main" id="{88EBCCB8-69A4-9B5D-5145-87D99178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"/>
            <a:ext cx="12293600" cy="686573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3EFC17A-FBD3-241D-CE8B-5217C1C8370B}"/>
              </a:ext>
            </a:extLst>
          </p:cNvPr>
          <p:cNvSpPr/>
          <p:nvPr/>
        </p:nvSpPr>
        <p:spPr>
          <a:xfrm>
            <a:off x="469900" y="2171700"/>
            <a:ext cx="8470900" cy="417216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92C788AF-1B10-25CB-0DE6-56FB13851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71" y="293655"/>
            <a:ext cx="1217578" cy="4409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8C233C-F8D2-1C1C-4326-A5D8A305DB10}"/>
              </a:ext>
            </a:extLst>
          </p:cNvPr>
          <p:cNvSpPr txBox="1"/>
          <p:nvPr/>
        </p:nvSpPr>
        <p:spPr>
          <a:xfrm>
            <a:off x="831386" y="514135"/>
            <a:ext cx="72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MIGRAÇÃO DE CONSUMIDORES PARA O MERCADO LIVRE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D680B3F5-0C16-A88C-C1BB-92AF4C98E5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3452053"/>
              </p:ext>
            </p:extLst>
          </p:nvPr>
        </p:nvGraphicFramePr>
        <p:xfrm>
          <a:off x="495300" y="2463800"/>
          <a:ext cx="8128000" cy="416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1CE3F8DA-57D4-8E8C-E2BE-DE7E4854EF84}"/>
              </a:ext>
            </a:extLst>
          </p:cNvPr>
          <p:cNvSpPr txBox="1"/>
          <p:nvPr/>
        </p:nvSpPr>
        <p:spPr>
          <a:xfrm>
            <a:off x="-838200" y="1333153"/>
            <a:ext cx="913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de 48 mil migrações nos últimos dois anos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5A50749-DE58-38AA-E5E5-EED05421C80B}"/>
              </a:ext>
            </a:extLst>
          </p:cNvPr>
          <p:cNvCxnSpPr>
            <a:cxnSpLocks/>
          </p:cNvCxnSpPr>
          <p:nvPr/>
        </p:nvCxnSpPr>
        <p:spPr>
          <a:xfrm>
            <a:off x="1476375" y="5572472"/>
            <a:ext cx="1028700" cy="0"/>
          </a:xfrm>
          <a:prstGeom prst="line">
            <a:avLst/>
          </a:prstGeom>
          <a:ln w="28575">
            <a:solidFill>
              <a:srgbClr val="00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D4BFF3F-4706-8D5B-9F14-C2CB7C2A0293}"/>
              </a:ext>
            </a:extLst>
          </p:cNvPr>
          <p:cNvCxnSpPr>
            <a:cxnSpLocks/>
          </p:cNvCxnSpPr>
          <p:nvPr/>
        </p:nvCxnSpPr>
        <p:spPr>
          <a:xfrm>
            <a:off x="4048125" y="5515669"/>
            <a:ext cx="1190625" cy="0"/>
          </a:xfrm>
          <a:prstGeom prst="line">
            <a:avLst/>
          </a:prstGeom>
          <a:ln w="28575">
            <a:solidFill>
              <a:srgbClr val="00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2245512-30F2-D7E2-1C6A-BA8630D5509C}"/>
              </a:ext>
            </a:extLst>
          </p:cNvPr>
          <p:cNvSpPr txBox="1"/>
          <p:nvPr/>
        </p:nvSpPr>
        <p:spPr>
          <a:xfrm>
            <a:off x="2497561" y="538780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2.461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6C7BBDA-F14B-B7E4-4A99-252AC9B98C55}"/>
              </a:ext>
            </a:extLst>
          </p:cNvPr>
          <p:cNvSpPr txBox="1"/>
          <p:nvPr/>
        </p:nvSpPr>
        <p:spPr>
          <a:xfrm>
            <a:off x="5188373" y="5331003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3.017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38AC03A-40E5-F187-CDAE-805CDF3BBFD8}"/>
              </a:ext>
            </a:extLst>
          </p:cNvPr>
          <p:cNvSpPr txBox="1"/>
          <p:nvPr/>
        </p:nvSpPr>
        <p:spPr>
          <a:xfrm>
            <a:off x="2626073" y="5605281"/>
            <a:ext cx="431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1BED7A5-FB5E-FA19-9A63-A0EEFF348AA7}"/>
              </a:ext>
            </a:extLst>
          </p:cNvPr>
          <p:cNvSpPr txBox="1"/>
          <p:nvPr/>
        </p:nvSpPr>
        <p:spPr>
          <a:xfrm>
            <a:off x="5377232" y="5573377"/>
            <a:ext cx="431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851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mpo de futebol&#10;&#10;O conteúdo gerado por IA pode estar incorreto.">
            <a:extLst>
              <a:ext uri="{FF2B5EF4-FFF2-40B4-BE49-F238E27FC236}">
                <a16:creationId xmlns:a16="http://schemas.microsoft.com/office/drawing/2014/main" id="{A67F08F7-1293-7E48-9099-8C6DE9A93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0864F07-5A74-0B08-4193-BCF7A5B79F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5CB6CE57-FA78-C236-129E-C40E474B5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71" y="293655"/>
            <a:ext cx="1217578" cy="44096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C10C86-0A95-5677-E59B-031FD0D7350F}"/>
              </a:ext>
            </a:extLst>
          </p:cNvPr>
          <p:cNvSpPr txBox="1"/>
          <p:nvPr/>
        </p:nvSpPr>
        <p:spPr>
          <a:xfrm>
            <a:off x="831386" y="514135"/>
            <a:ext cx="5751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REPRESENTATIVIDADE DO MERCADO LIVRE NO CONSUMO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3401215-B6E8-7B0C-610C-64CF82D82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9718383"/>
              </p:ext>
            </p:extLst>
          </p:nvPr>
        </p:nvGraphicFramePr>
        <p:xfrm>
          <a:off x="1917700" y="1105442"/>
          <a:ext cx="8128000" cy="4657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977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luz&#10;&#10;O conteúdo gerado por IA pode estar incorreto.">
            <a:extLst>
              <a:ext uri="{FF2B5EF4-FFF2-40B4-BE49-F238E27FC236}">
                <a16:creationId xmlns:a16="http://schemas.microsoft.com/office/drawing/2014/main" id="{04F1E138-44F6-F74A-440B-D8CA1043E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68464851-BF70-BDF5-9C1F-31FC5740E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71" y="293655"/>
            <a:ext cx="1217578" cy="4409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8375ECB-2438-F0B4-BEA0-2725D7C09461}"/>
              </a:ext>
            </a:extLst>
          </p:cNvPr>
          <p:cNvSpPr txBox="1"/>
          <p:nvPr/>
        </p:nvSpPr>
        <p:spPr>
          <a:xfrm>
            <a:off x="831386" y="514135"/>
            <a:ext cx="338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TRANSFORMAÇÃO DO MERCADO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8C571A-13DD-161A-DD7A-E5B3288035CA}"/>
              </a:ext>
            </a:extLst>
          </p:cNvPr>
          <p:cNvSpPr txBox="1"/>
          <p:nvPr/>
        </p:nvSpPr>
        <p:spPr>
          <a:xfrm>
            <a:off x="831386" y="1517904"/>
            <a:ext cx="163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15.269/25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F220239-5DBF-1EFE-E3DD-D53DF1EAF2EE}"/>
              </a:ext>
            </a:extLst>
          </p:cNvPr>
          <p:cNvSpPr txBox="1"/>
          <p:nvPr/>
        </p:nvSpPr>
        <p:spPr>
          <a:xfrm>
            <a:off x="831387" y="2011680"/>
            <a:ext cx="485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 consumidores em baixa tensão poderão migrar para o mercado livre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DA298C-E693-7A5E-CDD6-995A22989A0E}"/>
              </a:ext>
            </a:extLst>
          </p:cNvPr>
          <p:cNvSpPr txBox="1"/>
          <p:nvPr/>
        </p:nvSpPr>
        <p:spPr>
          <a:xfrm>
            <a:off x="831386" y="3030294"/>
            <a:ext cx="6094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até 24 meses da entrada em vigor para consumidores </a:t>
            </a:r>
            <a:r>
              <a:rPr lang="pt-BR" b="0" i="0" dirty="0">
                <a:solidFill>
                  <a:srgbClr val="00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industriais e comerciais </a:t>
            </a:r>
            <a:r>
              <a:rPr lang="pt-BR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</a:t>
            </a:r>
            <a:r>
              <a:rPr lang="pt-BR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/2027)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até 36 meses da entrada em vigor para os demais consumidores - </a:t>
            </a:r>
            <a:r>
              <a:rPr lang="pt-BR" dirty="0"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residenciais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/2028)</a:t>
            </a:r>
          </a:p>
        </p:txBody>
      </p:sp>
    </p:spTree>
    <p:extLst>
      <p:ext uri="{BB962C8B-B14F-4D97-AF65-F5344CB8AC3E}">
        <p14:creationId xmlns:p14="http://schemas.microsoft.com/office/powerpoint/2010/main" val="272359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74789D8A-917D-A385-44D5-74FD87608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03261D0E-54B1-47C0-466C-4F4CFBACB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71" y="293655"/>
            <a:ext cx="1217578" cy="4409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1692D1E-B1FE-6091-4AC4-C0E29E88B650}"/>
              </a:ext>
            </a:extLst>
          </p:cNvPr>
          <p:cNvSpPr txBox="1"/>
          <p:nvPr/>
        </p:nvSpPr>
        <p:spPr>
          <a:xfrm>
            <a:off x="831386" y="514135"/>
            <a:ext cx="361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APRIMORAMENTOS EM DISCUSSÃO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3870AC-D2DC-350B-93DB-A011E2DCA711}"/>
              </a:ext>
            </a:extLst>
          </p:cNvPr>
          <p:cNvSpPr txBox="1"/>
          <p:nvPr/>
        </p:nvSpPr>
        <p:spPr>
          <a:xfrm>
            <a:off x="6309360" y="1481328"/>
            <a:ext cx="4585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Mecanismos da abertura do mercado como: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Supridor de Última Instância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Open Energy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24E1A9-015D-5C94-1EDF-80C532731B29}"/>
              </a:ext>
            </a:extLst>
          </p:cNvPr>
          <p:cNvSpPr txBox="1"/>
          <p:nvPr/>
        </p:nvSpPr>
        <p:spPr>
          <a:xfrm>
            <a:off x="6309360" y="2689705"/>
            <a:ext cx="2712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Segurança de Mercado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Processo Sancionador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Garantias Financeiras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16205A-3A9B-A278-47E9-601DE7BD5F6E}"/>
              </a:ext>
            </a:extLst>
          </p:cNvPr>
          <p:cNvSpPr txBox="1"/>
          <p:nvPr/>
        </p:nvSpPr>
        <p:spPr>
          <a:xfrm>
            <a:off x="6309360" y="3850522"/>
            <a:ext cx="3840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Formação de Preço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Preço por oferta e preço por custo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0B29E83-529F-9EFB-CA82-0397A299F306}"/>
              </a:ext>
            </a:extLst>
          </p:cNvPr>
          <p:cNvSpPr txBox="1"/>
          <p:nvPr/>
        </p:nvSpPr>
        <p:spPr>
          <a:xfrm>
            <a:off x="6233160" y="4735733"/>
            <a:ext cx="19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Subsídios e Tarifa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043F6C-B885-8E0D-119A-62B9459B73F6}"/>
              </a:ext>
            </a:extLst>
          </p:cNvPr>
          <p:cNvSpPr txBox="1"/>
          <p:nvPr/>
        </p:nvSpPr>
        <p:spPr>
          <a:xfrm>
            <a:off x="6233160" y="5343945"/>
            <a:ext cx="28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Novos produtos e serviços</a:t>
            </a:r>
          </a:p>
        </p:txBody>
      </p:sp>
    </p:spTree>
    <p:extLst>
      <p:ext uri="{BB962C8B-B14F-4D97-AF65-F5344CB8AC3E}">
        <p14:creationId xmlns:p14="http://schemas.microsoft.com/office/powerpoint/2010/main" val="3861989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Tela de computador com luz azul&#10;&#10;O conteúdo gerado por IA pode estar incorreto.">
            <a:extLst>
              <a:ext uri="{FF2B5EF4-FFF2-40B4-BE49-F238E27FC236}">
                <a16:creationId xmlns:a16="http://schemas.microsoft.com/office/drawing/2014/main" id="{BFBB1871-5105-8B54-2865-D8C4AF92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Imagem 3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967C3C30-093C-A523-6227-0231507DA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71" y="293655"/>
            <a:ext cx="1217578" cy="4409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8C95C75-450B-BBAB-7A3E-9C4D12F8AD05}"/>
              </a:ext>
            </a:extLst>
          </p:cNvPr>
          <p:cNvSpPr txBox="1"/>
          <p:nvPr/>
        </p:nvSpPr>
        <p:spPr>
          <a:xfrm>
            <a:off x="831386" y="514135"/>
            <a:ext cx="369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OPORTUNIDADES PARA PCHs E </a:t>
            </a:r>
            <a:r>
              <a:rPr lang="pt-BR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CGHs</a:t>
            </a:r>
            <a:endParaRPr lang="pt-BR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EA0078C-AABA-8CC4-1C63-D0EC84D0C6FA}"/>
              </a:ext>
            </a:extLst>
          </p:cNvPr>
          <p:cNvSpPr txBox="1"/>
          <p:nvPr/>
        </p:nvSpPr>
        <p:spPr>
          <a:xfrm>
            <a:off x="831386" y="1724991"/>
            <a:ext cx="4612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FFFF"/>
                </a:solidFill>
              </a:rPr>
              <a:t>Reserva de Capacidade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Contratação de Segurança Energética com atributos ambientais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F98D135-BE3C-9A49-475B-CE8C115059D4}"/>
              </a:ext>
            </a:extLst>
          </p:cNvPr>
          <p:cNvSpPr txBox="1"/>
          <p:nvPr/>
        </p:nvSpPr>
        <p:spPr>
          <a:xfrm>
            <a:off x="831386" y="3410916"/>
            <a:ext cx="4612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FFFF"/>
                </a:solidFill>
              </a:rPr>
              <a:t>Certificação de Energia</a:t>
            </a:r>
          </a:p>
          <a:p>
            <a:r>
              <a:rPr lang="pt-BR" dirty="0">
                <a:solidFill>
                  <a:schemeClr val="bg1"/>
                </a:solidFill>
              </a:rPr>
              <a:t>Comercialização de REC para geradores, comercializadores e consumidores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EC412D-F4B6-E14B-23D0-EF2115DE4339}"/>
              </a:ext>
            </a:extLst>
          </p:cNvPr>
          <p:cNvSpPr txBox="1"/>
          <p:nvPr/>
        </p:nvSpPr>
        <p:spPr>
          <a:xfrm>
            <a:off x="831386" y="4877766"/>
            <a:ext cx="4612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FFFF"/>
                </a:solidFill>
              </a:rPr>
              <a:t>Diversificação da matriz</a:t>
            </a:r>
          </a:p>
          <a:p>
            <a:r>
              <a:rPr lang="pt-BR" dirty="0">
                <a:solidFill>
                  <a:schemeClr val="bg1"/>
                </a:solidFill>
              </a:rPr>
              <a:t>Expansão da matriz com a realização de leilões (</a:t>
            </a:r>
            <a:r>
              <a:rPr lang="pt-BR" dirty="0" err="1">
                <a:solidFill>
                  <a:schemeClr val="bg1"/>
                </a:solidFill>
              </a:rPr>
              <a:t>ex</a:t>
            </a:r>
            <a:r>
              <a:rPr lang="pt-BR" dirty="0">
                <a:solidFill>
                  <a:schemeClr val="bg1"/>
                </a:solidFill>
              </a:rPr>
              <a:t>: Leilão A-5/2025)</a:t>
            </a:r>
          </a:p>
        </p:txBody>
      </p:sp>
    </p:spTree>
    <p:extLst>
      <p:ext uri="{BB962C8B-B14F-4D97-AF65-F5344CB8AC3E}">
        <p14:creationId xmlns:p14="http://schemas.microsoft.com/office/powerpoint/2010/main" val="98548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97AA6-897D-EF1C-DABB-30BF61AB1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AF1F2-3206-8DA0-05E8-727E8C670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A25D27-FB2D-5C96-8FF1-B2AFADCCA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Vista panorâmica da cidade iluminada à noite&#10;&#10;O conteúdo gerado por IA pode estar incorreto.">
            <a:extLst>
              <a:ext uri="{FF2B5EF4-FFF2-40B4-BE49-F238E27FC236}">
                <a16:creationId xmlns:a16="http://schemas.microsoft.com/office/drawing/2014/main" id="{6DF32E3C-60CA-D1E3-E632-CB5DB30E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Imagem 3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3E05A72A-BD46-7705-7A29-146FB9113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57" y="457200"/>
            <a:ext cx="2398592" cy="8686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2273A9B-1B47-AC71-4B69-1BAA108A4AA7}"/>
              </a:ext>
            </a:extLst>
          </p:cNvPr>
          <p:cNvSpPr txBox="1"/>
          <p:nvPr/>
        </p:nvSpPr>
        <p:spPr>
          <a:xfrm>
            <a:off x="1083569" y="830759"/>
            <a:ext cx="2510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80813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248</Words>
  <Application>Microsoft Office PowerPoint</Application>
  <PresentationFormat>Widescreen</PresentationFormat>
  <Paragraphs>49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 Pires</dc:creator>
  <cp:lastModifiedBy>Andre Pires</cp:lastModifiedBy>
  <cp:revision>3</cp:revision>
  <dcterms:created xsi:type="dcterms:W3CDTF">2025-12-09T16:44:34Z</dcterms:created>
  <dcterms:modified xsi:type="dcterms:W3CDTF">2026-02-24T12:12:53Z</dcterms:modified>
</cp:coreProperties>
</file>