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58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B68EE-81F1-8B79-B5F3-F8E48AB3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EE565C-DFE2-EA8C-87F3-6574720D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37BACD-301C-D3A9-135E-83BAC95E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58898C-4D4B-9B91-47FF-3ED81CEF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95FD0F-BCB1-8322-C875-97C3B2CC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47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9BCD2-C228-C844-2A75-B296A499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90604F-335F-DC4C-ADD9-C467DBD4C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F52E70-F3E6-BCBB-AADB-F90DCC9A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487649-795A-1050-B184-2A05612A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C0D1E5-32C5-E80F-AA31-FFFE499F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13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2408AF-B94D-F672-A0B4-C85E66235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933547-BE95-5EC2-F5F6-7D85519F4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ED51AD-6D4B-268C-1CE1-CCDF27ED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EBE5D-18FA-7B85-F769-8CFF44BB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7942C8-7F33-D505-0EAC-1934E826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20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D5DCF-BD94-F6B7-F9D2-7D1B1C37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249679-BAF7-C7E2-761F-A15B946A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8C0172-01C1-E116-000B-668BF15F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3E311B-40B7-8D41-7BF0-365B2F43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EA6DD5-0088-DA4B-C9C7-9D2F350F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66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8E3FD-76A0-2BA3-B598-BFC789EB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1D5E00-47A4-7484-729C-773756C4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6C2B65-639F-135F-659D-C3B5D752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1AC2F7-9A0A-3A6F-3B52-CD9F01B0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D476A9-5C10-EBFE-62DB-DC858565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74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A0C85-5079-828D-C0BF-3F6E0DF9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77E8DC-503B-1C43-3304-44D1E44BC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5CF5C3-87A8-C643-2EF6-9A370A469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6ACF91-26C1-2BCF-2613-7589AAF6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845C7E-C96E-A9F4-B1E1-670EE399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C065FC-7140-8651-85D9-D3185260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3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D8B89-FE21-3347-BDDD-13316097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D3F31-D5C8-2AB6-1174-5F2C49AD4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7B546A-1DE9-0B9C-1A50-BB22541EB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75D6F2-BC8F-FA72-559E-5A671AC4D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33712B-7645-55F9-2099-93DEEFECC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F3F7C6-883F-92A2-0965-6C1EE7C7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E95182-C9A3-F347-B3B1-67968471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4FF7DA-35BE-A5A0-4EE1-AEAE14F3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5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E55B8-A4B2-F178-6140-794E7711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A45B72-C5F5-D7FB-19C8-C892B957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8A3EFF-647E-890A-2782-660A5556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AC843A-CD1D-0141-D897-D1E7C1F1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3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19D3AA-77E3-FF46-D677-C4D6058F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041DE9-FBDF-B48F-6520-5157806A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8A4C74-D467-5D9C-A843-3CA32FF4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08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4896F-9CBB-C522-F305-1FD7A19C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7C84B-7656-9AEF-6043-07619E68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9AE77E-62E1-73F4-9109-F7EEC10B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A63789-85C8-1161-D834-2E1FD49A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C15C31-7DA1-3E1C-B1B6-2DEF48A4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F792B9-7944-FE38-A48F-092929A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46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15386-BFB2-05BC-461E-7F6DE7B8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47A6FE-207D-2E7A-1DDC-C1649D12E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9C138C-B22B-8EAD-31BB-448AA839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D0CAFC-F98F-8241-AEC0-91756245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05644C-5BE1-D042-C21D-D9FB88CD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D79E33-66B9-2ACA-C213-AB8E2AEC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73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D2FEDB-E16F-03DF-6B9D-4ECF8B57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902944-FD24-F6B4-D63A-5617D773C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F79998-10A0-15F3-4A61-7D1B41F7A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E63C61-A82F-4C9D-97BF-7ED445363E5D}" type="datetimeFigureOut">
              <a:rPr lang="pt-BR" smtClean="0"/>
              <a:t>24/02/2026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98D28E-0DB8-9BE4-C398-B522D2EFE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B48F26-1D70-EB1E-833D-478B67D96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68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E2EB3-648C-5AD3-556B-E72E1D3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o ar livre, grama, placa, placar&#10;&#10;O conteúdo gerado por IA pode estar incorreto.">
            <a:extLst>
              <a:ext uri="{FF2B5EF4-FFF2-40B4-BE49-F238E27FC236}">
                <a16:creationId xmlns:a16="http://schemas.microsoft.com/office/drawing/2014/main" id="{24320061-3E29-734E-561C-BDA0EDDC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4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1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D0454D5B-0214-6384-B6CE-17C000C9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1B9F4D-B53E-CCE0-CD25-8A1529053946}"/>
              </a:ext>
            </a:extLst>
          </p:cNvPr>
          <p:cNvSpPr txBox="1"/>
          <p:nvPr/>
        </p:nvSpPr>
        <p:spPr>
          <a:xfrm>
            <a:off x="4851917" y="1769706"/>
            <a:ext cx="5652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ADEMAR CURY DA SILVA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2177629-A6D4-C2D5-E5CA-B58B967E306A}"/>
              </a:ext>
            </a:extLst>
          </p:cNvPr>
          <p:cNvSpPr/>
          <p:nvPr/>
        </p:nvSpPr>
        <p:spPr>
          <a:xfrm>
            <a:off x="1600201" y="1768928"/>
            <a:ext cx="2677885" cy="33201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D625BB-4E1A-8358-65E7-8E2E3BA7745E}"/>
              </a:ext>
            </a:extLst>
          </p:cNvPr>
          <p:cNvSpPr txBox="1"/>
          <p:nvPr/>
        </p:nvSpPr>
        <p:spPr>
          <a:xfrm>
            <a:off x="4895309" y="2285208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DIRETOR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D4BD9E-CC0D-F0E0-1DEB-9AAB49D5149C}"/>
              </a:ext>
            </a:extLst>
          </p:cNvPr>
          <p:cNvSpPr txBox="1"/>
          <p:nvPr/>
        </p:nvSpPr>
        <p:spPr>
          <a:xfrm>
            <a:off x="4895309" y="2654540"/>
            <a:ext cx="119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ABRAPCH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699E7FD-061B-1144-7E66-AA24FEB5AAD9}"/>
              </a:ext>
            </a:extLst>
          </p:cNvPr>
          <p:cNvSpPr txBox="1"/>
          <p:nvPr/>
        </p:nvSpPr>
        <p:spPr>
          <a:xfrm>
            <a:off x="4895310" y="3333387"/>
            <a:ext cx="198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PAINEL 02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E3159C-4B12-1D5E-5CC9-F21B4673DB95}"/>
              </a:ext>
            </a:extLst>
          </p:cNvPr>
          <p:cNvSpPr txBox="1"/>
          <p:nvPr/>
        </p:nvSpPr>
        <p:spPr>
          <a:xfrm>
            <a:off x="4895309" y="3827568"/>
            <a:ext cx="58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PARTICIPAÇÃO DAS PEQUENAS HIDRELÉTRICAS ATÉ 50MW NA MATRIZ ELÉTRICA BRASILEIRA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7318B4-A9F4-7DE4-7F68-8C663DF41625}"/>
              </a:ext>
            </a:extLst>
          </p:cNvPr>
          <p:cNvSpPr txBox="1"/>
          <p:nvPr/>
        </p:nvSpPr>
        <p:spPr>
          <a:xfrm>
            <a:off x="4895309" y="4473899"/>
            <a:ext cx="2158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25/02 – 11H</a:t>
            </a:r>
          </a:p>
        </p:txBody>
      </p:sp>
      <p:pic>
        <p:nvPicPr>
          <p:cNvPr id="3" name="Imagem 2" descr="Homem de terno e gravata&#10;&#10;O conteúdo gerado por IA pode estar incorreto.">
            <a:extLst>
              <a:ext uri="{FF2B5EF4-FFF2-40B4-BE49-F238E27FC236}">
                <a16:creationId xmlns:a16="http://schemas.microsoft.com/office/drawing/2014/main" id="{83013D35-12B5-04D9-EDDD-7E9EC7E6F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92" y="1417511"/>
            <a:ext cx="3054815" cy="38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F68CE-4180-FFAD-65ED-2E1E24AE8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AA8F1E2-DC42-1A32-C18F-CA351279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3D625BB-4E1A-8358-65E7-8E2E3BA7745E}"/>
              </a:ext>
            </a:extLst>
          </p:cNvPr>
          <p:cNvSpPr txBox="1"/>
          <p:nvPr/>
        </p:nvSpPr>
        <p:spPr>
          <a:xfrm>
            <a:off x="1618709" y="1033351"/>
            <a:ext cx="88533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MATRIZ ELÉTRICA ATUAL:</a:t>
            </a:r>
          </a:p>
          <a:p>
            <a:endParaRPr lang="pt-B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TOTAL INSTALADO: 265,9 GW - INCLUI AUTOCONSUMO DA GD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INTERMITENTES: 97,4 GW – SOLAR, EÓLICA E GD, E CRESCENDO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HIDRELÉTRICAS: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000" dirty="0"/>
              <a:t>UHEs: 110 GW (INCLUI ITAIPU 50 HZ 7 GW – REDUÇÃO DE OFERTA)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000" dirty="0"/>
              <a:t>PCHs: 7 GW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DEMANDA MÉDIA:75 GW + AUTOCONSUMO 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EXCESSO DE INTERMITENTES INFLEXÍVEIS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OFERTA DE ENERGIA MUITO MAIOR QUE A DEMANDA –CURTAILMENT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 DISTRIBUIDORAS SOBRE CONTRATADAS,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 FALTA DE POTÊNCIA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 RESTRIÇÕES OPERATIVAS SEVERAS.</a:t>
            </a:r>
          </a:p>
        </p:txBody>
      </p:sp>
    </p:spTree>
    <p:extLst>
      <p:ext uri="{BB962C8B-B14F-4D97-AF65-F5344CB8AC3E}">
        <p14:creationId xmlns:p14="http://schemas.microsoft.com/office/powerpoint/2010/main" val="356151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B3AC0-4ADF-7070-A127-ADC8BA206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E8D7718-7119-FED2-DB76-01B401F1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0E56589-E8F1-40C4-30B0-765931209828}"/>
              </a:ext>
            </a:extLst>
          </p:cNvPr>
          <p:cNvSpPr txBox="1"/>
          <p:nvPr/>
        </p:nvSpPr>
        <p:spPr>
          <a:xfrm>
            <a:off x="1618709" y="1033351"/>
            <a:ext cx="88533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CRESCIMENTO DA OFERTA NOS ÚLTIMOS 5 ANOS: 80 GW</a:t>
            </a:r>
          </a:p>
          <a:p>
            <a:endParaRPr lang="pt-B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72 GW INTERMITENTES, PRINCIPALMENTE SOLAR/GD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1 GW DE HIDRELÉTRICAS, INCLUINDO PCHs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7 GW DEMAIS FONTES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56A9BD6-9B76-B50F-F2B1-28F91EFD70D7}"/>
              </a:ext>
            </a:extLst>
          </p:cNvPr>
          <p:cNvSpPr txBox="1"/>
          <p:nvPr/>
        </p:nvSpPr>
        <p:spPr>
          <a:xfrm>
            <a:off x="1618709" y="2938351"/>
            <a:ext cx="8853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ESTA DISTORÇÃO PRECISA SER CORRIGIDA IMEDIATAMENTE.</a:t>
            </a:r>
          </a:p>
          <a:p>
            <a:endParaRPr lang="pt-BR" dirty="0"/>
          </a:p>
          <a:p>
            <a:r>
              <a:rPr lang="pt-BR" b="1" dirty="0"/>
              <a:t> </a:t>
            </a:r>
            <a:r>
              <a:rPr lang="pt-BR" dirty="0"/>
              <a:t>NOVAS HIDRELÉTRICAS E PCHS, COM E SEM RESERVATÓRIOS E USINAS / RESERVATÓRIOS   REVERSÍVEIS PRECISAM SER INSERIDAS NO PLANEJAMENTO, COM ALGUM MECANISMO QUE GARANTA UMA CARACTERÍSTICA DETERMINATIVA.</a:t>
            </a:r>
          </a:p>
          <a:p>
            <a:endParaRPr lang="pt-BR" dirty="0"/>
          </a:p>
          <a:p>
            <a:r>
              <a:rPr lang="pt-BR" dirty="0"/>
              <a:t>POR OUTRO LADO, HIDRELÉTRICAS DE MÉDIO OU GRANDE PORTE, COM OU SEM RESERVATÓRIOS, MESMO QUE SEJAM PLANEJADAS DE IMEDIATO -E DEVERÃO SER- NÃO SE VIABILIZARÃO NOS PRÓXIMOS ANOS, POR DIFICULDADES INERENTES AO PROCESSO DE PLANEJAMENTO E VIABILIZAÇÃO.</a:t>
            </a:r>
          </a:p>
        </p:txBody>
      </p:sp>
    </p:spTree>
    <p:extLst>
      <p:ext uri="{BB962C8B-B14F-4D97-AF65-F5344CB8AC3E}">
        <p14:creationId xmlns:p14="http://schemas.microsoft.com/office/powerpoint/2010/main" val="259229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55D4-2346-84D6-57E8-FCD760425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1B620CF5-EA42-528F-62D3-A8D51102D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DD85BD7-B5B6-73EB-02E3-F75EBB6338E0}"/>
              </a:ext>
            </a:extLst>
          </p:cNvPr>
          <p:cNvSpPr txBox="1"/>
          <p:nvPr/>
        </p:nvSpPr>
        <p:spPr>
          <a:xfrm>
            <a:off x="1669326" y="1098665"/>
            <a:ext cx="88533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highlight>
                  <a:srgbClr val="FFFF00"/>
                </a:highlight>
              </a:rPr>
              <a:t>AS PCHs SÃO A ÚNICA SOLUÇÃO POSSÍVEL -. PROGRAMA DE GOVERNO</a:t>
            </a:r>
          </a:p>
          <a:p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BARREIRAS REGULATÓRIAS E AMBIENTAIS DAS HIDRELÉTRICAS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NOVA ORDEM COMERCIAL PARA A ENERGIA ELÉTRICA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 EQUACIONAR O PROBLEMA DE CONEXÃO ÀS DISTRIBUIDORAS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OTIMIZAR PROJETOS TÉCNICOS, COM PREVISÃO DE PEQUENOS RESERVATÓRIOS QUE PERMITAM UMA REGULAÇÃO DÍARIA DA GERAÇÃO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VALORAÇÃO E PRECIFICAÇÃO DE ATRIBUTOS E SERVIÇOS ANCILARES DAS PCHs, INCLUSIVE AMBIENTAIS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FINANCIABILIDADE DE NOVOS PROJETOS – PROGRAMAS DE FINANCIAMENTO ESPECÍFICOS</a:t>
            </a:r>
          </a:p>
        </p:txBody>
      </p:sp>
    </p:spTree>
    <p:extLst>
      <p:ext uri="{BB962C8B-B14F-4D97-AF65-F5344CB8AC3E}">
        <p14:creationId xmlns:p14="http://schemas.microsoft.com/office/powerpoint/2010/main" val="241537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90684-34F6-0995-1029-20563C811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E05D16F7-BEE3-92B5-4B5D-B42E294E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5B80907-0549-39A5-9155-151BFCB488D8}"/>
              </a:ext>
            </a:extLst>
          </p:cNvPr>
          <p:cNvSpPr txBox="1"/>
          <p:nvPr/>
        </p:nvSpPr>
        <p:spPr>
          <a:xfrm>
            <a:off x="3349689" y="1867678"/>
            <a:ext cx="5652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ADEMAR CURY DA SILVA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8D6C25-6E2F-E5AE-45D6-BA09491C03B1}"/>
              </a:ext>
            </a:extLst>
          </p:cNvPr>
          <p:cNvSpPr txBox="1"/>
          <p:nvPr/>
        </p:nvSpPr>
        <p:spPr>
          <a:xfrm>
            <a:off x="3393081" y="2383180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DIRETOR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06766F9-3D87-B125-AC3D-909458571FC6}"/>
              </a:ext>
            </a:extLst>
          </p:cNvPr>
          <p:cNvSpPr txBox="1"/>
          <p:nvPr/>
        </p:nvSpPr>
        <p:spPr>
          <a:xfrm>
            <a:off x="3393081" y="2752512"/>
            <a:ext cx="119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ABRAPCH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2E5AE8-07BF-4553-4318-210729519371}"/>
              </a:ext>
            </a:extLst>
          </p:cNvPr>
          <p:cNvSpPr txBox="1"/>
          <p:nvPr/>
        </p:nvSpPr>
        <p:spPr>
          <a:xfrm>
            <a:off x="3393081" y="3431359"/>
            <a:ext cx="23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CONTATOS: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3B0E3E-5198-D27D-02DD-9FD5FA5493B3}"/>
              </a:ext>
            </a:extLst>
          </p:cNvPr>
          <p:cNvSpPr txBox="1"/>
          <p:nvPr/>
        </p:nvSpPr>
        <p:spPr>
          <a:xfrm>
            <a:off x="3393081" y="3925540"/>
            <a:ext cx="441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E-MAIL: ademarcury@abrapch.org.br</a:t>
            </a:r>
          </a:p>
          <a:p>
            <a:r>
              <a:rPr lang="pt-BR" b="1" dirty="0"/>
              <a:t>TELEFONE: 41 9  9975 5779</a:t>
            </a:r>
          </a:p>
        </p:txBody>
      </p:sp>
    </p:spTree>
    <p:extLst>
      <p:ext uri="{BB962C8B-B14F-4D97-AF65-F5344CB8AC3E}">
        <p14:creationId xmlns:p14="http://schemas.microsoft.com/office/powerpoint/2010/main" val="258701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rem passando por área verde&#10;&#10;O conteúdo gerado por IA pode estar incorreto.">
            <a:extLst>
              <a:ext uri="{FF2B5EF4-FFF2-40B4-BE49-F238E27FC236}">
                <a16:creationId xmlns:a16="http://schemas.microsoft.com/office/drawing/2014/main" id="{28ADE325-F9B5-72AC-BD2C-EC3D22129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300857" cy="68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4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309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ABRAPCH Associação Brasileira de PCHs e CGHs</dc:creator>
  <cp:lastModifiedBy>ABRAPCH Associação Brasileira de PCHs e CGHs</cp:lastModifiedBy>
  <cp:revision>3</cp:revision>
  <dcterms:created xsi:type="dcterms:W3CDTF">2026-01-14T13:20:24Z</dcterms:created>
  <dcterms:modified xsi:type="dcterms:W3CDTF">2026-02-25T01:47:38Z</dcterms:modified>
</cp:coreProperties>
</file>