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68" r:id="rId4"/>
    <p:sldId id="269" r:id="rId5"/>
    <p:sldId id="270" r:id="rId6"/>
    <p:sldId id="27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\Dropbox\Pessoal\Ajudas%20ABIAPE\Menel\2024\Evento%20PCH\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80902517515789E-2"/>
          <c:y val="0.20818065013758996"/>
          <c:w val="0.94983819496496846"/>
          <c:h val="0.750183219834892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C-4A44-8DC0-25A5A8501A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Gráfico_Custos!$B$4:$B$9</c:f>
              <c:strCache>
                <c:ptCount val="6"/>
                <c:pt idx="0">
                  <c:v>Solar</c:v>
                </c:pt>
                <c:pt idx="1">
                  <c:v>Eólica</c:v>
                </c:pt>
                <c:pt idx="2">
                  <c:v>Hidroelétrica</c:v>
                </c:pt>
                <c:pt idx="3">
                  <c:v>PCH</c:v>
                </c:pt>
                <c:pt idx="4">
                  <c:v>Térmica</c:v>
                </c:pt>
                <c:pt idx="5">
                  <c:v>Nuclear</c:v>
                </c:pt>
              </c:strCache>
            </c:strRef>
          </c:cat>
          <c:val>
            <c:numRef>
              <c:f>Gráfico_Custos!$C$4:$C$9</c:f>
              <c:numCache>
                <c:formatCode>0</c:formatCode>
                <c:ptCount val="6"/>
                <c:pt idx="0">
                  <c:v>172.89374075127725</c:v>
                </c:pt>
                <c:pt idx="1">
                  <c:v>225.79736439821761</c:v>
                </c:pt>
                <c:pt idx="2">
                  <c:v>288.37731632740628</c:v>
                </c:pt>
                <c:pt idx="3">
                  <c:v>302.24309359987529</c:v>
                </c:pt>
                <c:pt idx="4">
                  <c:v>350.68454200057101</c:v>
                </c:pt>
                <c:pt idx="5">
                  <c:v>355.2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C-4A44-8DC0-25A5A8501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4117392"/>
        <c:axId val="1344101072"/>
      </c:barChart>
      <c:catAx>
        <c:axId val="134411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4101072"/>
        <c:crosses val="autoZero"/>
        <c:auto val="1"/>
        <c:lblAlgn val="ctr"/>
        <c:lblOffset val="100"/>
        <c:noMultiLvlLbl val="0"/>
      </c:catAx>
      <c:valAx>
        <c:axId val="134410107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34411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0FF38-8495-4952-8F97-FC64D6617CB4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D45E-AB2A-40B7-A912-239E144F8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53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6DA74-6D09-4602-A5C1-B849E374BD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35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6DA74-6D09-4602-A5C1-B849E374BD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C7156-1C83-BF44-6153-A3A539B16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E97AAB-43DB-6C66-4A50-F71E6FAE8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8763DE-45B0-E76A-2C4C-25BB6B3B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C4610A-4767-FB05-AF2E-7ACE05A1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79535D-55EC-EE90-8EBC-61B1AD90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52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CC61D-81A6-7F96-7A4D-D3A88CC7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76531F-98AE-1682-A555-5849E9E86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9C59E7-41D2-1214-4B58-61ABB1E1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D62E12-9095-0B45-9AC8-CA02D89E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B994F2-C9E7-9F52-096C-A23EFBAA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98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69927F-3AC0-D41E-BD03-CECAB34A7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6ACBF8-89BB-A319-12BF-2D0EED89B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7DDF86-100F-08E9-A1B9-3AA4FF95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98B8F7-7C56-7D22-5C23-DD34D461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3FAC1A-CFAC-2096-8C1B-7C6A4AEA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71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A3013-1EE9-AD2C-A2B4-958EC425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6BCEEC-5D44-869A-81A3-AA75D67E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99559E-0727-C830-667A-8056BBB4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30CAF6-C526-A189-CC15-D412CD87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24B03B-CCB0-4FEE-9FFE-CA338DCC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8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05D40-F43F-F71C-12E8-390996D7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8CDB41-81A7-6A95-D2DE-A8CD7D60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0C892-78EF-9C6B-82B8-098393F3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D999E6-4285-F953-5F6B-4E156051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4153E8-0AC3-96C0-B618-1E8C728C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61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09238-7D3D-7A24-01EE-286034BC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45B672-4993-6FE0-EE79-B3110DE1D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9443F0-9D1D-6A59-595E-2F49CA0F1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2A40D9-F74A-0A99-438A-0F58CF49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BBDEE4-BE1B-CBC1-3743-B26CA99B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2F4040-60FB-6B0B-E71B-206DF63E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43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E8CC5-535C-9CE7-0623-70BB471F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DD99EA-FCBD-3558-9C93-C4E7903C9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DFAEF3-C9C7-FE72-3F99-BBC0C7BD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36EE5B-8293-6644-CEE6-22026228F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0C3DF4-454E-AB1E-DA04-EC2FB570B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646DCA-3F5E-82F1-3E5C-1A10CF30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58FF0A-D98F-1E81-6B8A-91B82742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421F19-6C97-8655-2B2A-75984FE1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68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3F13D-D8AC-1F8A-EFBA-D4144E81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B4D459-04B6-EA4D-7236-8776AFCA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05E271-2781-8FAB-8BBD-9DAF321B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065FE5-B472-11A5-000D-8C4986EF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7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5F6ED0-51C7-0D4E-21A3-D11D0751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9465C2-D5A1-8AB8-B02D-3B3B1D2D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C9D43C-CEA2-4ABB-385C-3FC7F702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0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2FBA7-34C5-9BBE-2B9A-B6387B1A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377072-AF9F-FB32-572C-0163389B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CD1C1B-2E22-273A-3097-B76FD6E9D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39E400-D4C3-3E02-F8B1-BFFF7067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2176FB-01C8-F017-757B-85CCB88C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5CD678-98F4-D9A5-BFA6-02EF26FD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42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BE342-A068-1BB5-E572-6A176DD2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89CCA6-94FB-5BCB-1AB7-EFDBEB0C9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05B462-9425-AF3C-A631-9CBEB844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130EBA-8190-8C47-C0A9-80102D23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4E3D6C-3EEF-7F66-12CD-B2B3B057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7EFC28-F77B-E1BA-8442-9244A205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34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EDA038-F9BB-2E32-D060-E31AF845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4F67A7-9318-735C-DE13-4AEB73827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33079C-34D2-7985-121F-60A19C90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9FF42A-82D8-49CF-9B97-F4963E208D97}" type="datetimeFigureOut">
              <a:rPr lang="pt-BR" smtClean="0"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1B802B-603E-D1DF-DAD2-FAF031325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8D7702-B7AC-1EAC-7343-C12FB9990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FD662-8828-4FB5-B018-1C904801F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1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chart" Target="../charts/chart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comp. Seg. Barragem – PCH Telegráfica – Prosenge">
            <a:extLst>
              <a:ext uri="{FF2B5EF4-FFF2-40B4-BE49-F238E27FC236}">
                <a16:creationId xmlns:a16="http://schemas.microsoft.com/office/drawing/2014/main" id="{51B6FD7B-5728-61BD-B482-0F7CB2647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208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8FB5B22-FC96-9DA4-83FF-C8AE75489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1F5A9D-9149-68FE-B39E-54FE96E6CFB0}"/>
              </a:ext>
            </a:extLst>
          </p:cNvPr>
          <p:cNvSpPr txBox="1"/>
          <p:nvPr/>
        </p:nvSpPr>
        <p:spPr>
          <a:xfrm>
            <a:off x="3048000" y="66369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VII Conferência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sobre PCHs e CGHs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32A2FE-C211-FF02-1913-AAA591ED9DFF}"/>
              </a:ext>
            </a:extLst>
          </p:cNvPr>
          <p:cNvSpPr txBox="1"/>
          <p:nvPr/>
        </p:nvSpPr>
        <p:spPr>
          <a:xfrm>
            <a:off x="1910080" y="2301299"/>
            <a:ext cx="8371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PAINEL 1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TRANSIÇÃO ENERGÉTICA, O NOVO SETOR ELÉTRICO E O PAPEL FUNDAMENTAL DAS HIDRELÉTRICAS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627305-039B-BBE8-F4F7-F6BAE9A2579B}"/>
              </a:ext>
            </a:extLst>
          </p:cNvPr>
          <p:cNvGrpSpPr/>
          <p:nvPr/>
        </p:nvGrpSpPr>
        <p:grpSpPr>
          <a:xfrm>
            <a:off x="7107935" y="5860922"/>
            <a:ext cx="4937768" cy="769441"/>
            <a:chOff x="1469135" y="4399086"/>
            <a:chExt cx="4937768" cy="769441"/>
          </a:xfrm>
          <a:solidFill>
            <a:schemeClr val="accent1">
              <a:lumMod val="75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5048BE6-30A8-C652-4F5E-53BAE5D7377F}"/>
                </a:ext>
              </a:extLst>
            </p:cNvPr>
            <p:cNvSpPr/>
            <p:nvPr/>
          </p:nvSpPr>
          <p:spPr>
            <a:xfrm>
              <a:off x="3048000" y="4437427"/>
              <a:ext cx="3358903" cy="6927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FÓRUM DAS ASSOCIAÇÕES DO SETOR ELÉTRICO</a:t>
              </a:r>
              <a:endParaRPr lang="pt-BR" sz="1400" dirty="0"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D1935E7-53D0-58BA-9CFB-CD9CB186CAB0}"/>
                </a:ext>
              </a:extLst>
            </p:cNvPr>
            <p:cNvSpPr txBox="1"/>
            <p:nvPr/>
          </p:nvSpPr>
          <p:spPr>
            <a:xfrm>
              <a:off x="1469135" y="4399086"/>
              <a:ext cx="154193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4400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FASE</a:t>
              </a: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DC2C6D90-0153-7256-46E4-6B31A9552AC4}"/>
                </a:ext>
              </a:extLst>
            </p:cNvPr>
            <p:cNvCxnSpPr>
              <a:cxnSpLocks/>
            </p:cNvCxnSpPr>
            <p:nvPr/>
          </p:nvCxnSpPr>
          <p:spPr>
            <a:xfrm>
              <a:off x="3018496" y="4423806"/>
              <a:ext cx="0" cy="72000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8D6181-98C3-8B0E-AADD-4853AB60BE98}"/>
              </a:ext>
            </a:extLst>
          </p:cNvPr>
          <p:cNvSpPr txBox="1"/>
          <p:nvPr/>
        </p:nvSpPr>
        <p:spPr>
          <a:xfrm>
            <a:off x="7057135" y="5359478"/>
            <a:ext cx="4937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MÁRIO MENEL, PRESIDENTE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D55B517-8868-50D8-0BB8-8EFBCF8DAF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8858544-EB88-1318-54B3-C48BCEC3CB73}"/>
              </a:ext>
            </a:extLst>
          </p:cNvPr>
          <p:cNvSpPr/>
          <p:nvPr/>
        </p:nvSpPr>
        <p:spPr>
          <a:xfrm>
            <a:off x="2610465" y="210129"/>
            <a:ext cx="6971071" cy="1288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AGENDA FASE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Temas Prioritários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0FE33F0-D6FD-294B-60EB-E7D386DBB93D}"/>
              </a:ext>
            </a:extLst>
          </p:cNvPr>
          <p:cNvGrpSpPr/>
          <p:nvPr/>
        </p:nvGrpSpPr>
        <p:grpSpPr>
          <a:xfrm>
            <a:off x="1352882" y="1808914"/>
            <a:ext cx="3060000" cy="2483169"/>
            <a:chOff x="1352882" y="1808914"/>
            <a:chExt cx="3060000" cy="2483169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CB2FD78D-7AA9-4D19-5D21-6F3D3F3FAD52}"/>
                </a:ext>
              </a:extLst>
            </p:cNvPr>
            <p:cNvSpPr/>
            <p:nvPr/>
          </p:nvSpPr>
          <p:spPr>
            <a:xfrm>
              <a:off x="2162882" y="1808914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solidFill>
                  <a:schemeClr val="tx2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4C44F0E-BE22-3C82-724B-9DFE592987F6}"/>
                </a:ext>
              </a:extLst>
            </p:cNvPr>
            <p:cNvSpPr/>
            <p:nvPr/>
          </p:nvSpPr>
          <p:spPr>
            <a:xfrm>
              <a:off x="1352882" y="3374361"/>
              <a:ext cx="3060000" cy="917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Aprimorar a Governança Setorial</a:t>
              </a:r>
              <a:endParaRPr lang="pt-BR" sz="1400" dirty="0"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0BB7280A-A9A8-B2E0-2DC6-E8BCF172C572}"/>
              </a:ext>
            </a:extLst>
          </p:cNvPr>
          <p:cNvSpPr/>
          <p:nvPr/>
        </p:nvSpPr>
        <p:spPr>
          <a:xfrm>
            <a:off x="5375999" y="1808914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2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C19BB34-BDB9-9C8E-F248-3307D9654AF6}"/>
              </a:ext>
            </a:extLst>
          </p:cNvPr>
          <p:cNvSpPr/>
          <p:nvPr/>
        </p:nvSpPr>
        <p:spPr>
          <a:xfrm>
            <a:off x="4565999" y="3374361"/>
            <a:ext cx="3060000" cy="91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Reduzir Encargos e Subsídios</a:t>
            </a:r>
            <a:endParaRPr lang="pt-BR" sz="14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5DCF6D3-2873-CFCB-4338-CC6C19C6DFF0}"/>
              </a:ext>
            </a:extLst>
          </p:cNvPr>
          <p:cNvGrpSpPr/>
          <p:nvPr/>
        </p:nvGrpSpPr>
        <p:grpSpPr>
          <a:xfrm>
            <a:off x="6235966" y="4292083"/>
            <a:ext cx="3060000" cy="2483169"/>
            <a:chOff x="1352882" y="1808914"/>
            <a:chExt cx="3060000" cy="2483169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4DD57DA-E265-4460-6DFF-CF4FE915D3D2}"/>
                </a:ext>
              </a:extLst>
            </p:cNvPr>
            <p:cNvSpPr/>
            <p:nvPr/>
          </p:nvSpPr>
          <p:spPr>
            <a:xfrm>
              <a:off x="2162882" y="1808914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solidFill>
                  <a:schemeClr val="tx2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6EB4D941-6D19-B687-579B-E1CFFD8A5CF3}"/>
                </a:ext>
              </a:extLst>
            </p:cNvPr>
            <p:cNvSpPr/>
            <p:nvPr/>
          </p:nvSpPr>
          <p:spPr>
            <a:xfrm>
              <a:off x="1352882" y="3374361"/>
              <a:ext cx="3060000" cy="917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Atrair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Investimentos</a:t>
              </a:r>
              <a:endParaRPr lang="pt-BR" sz="1400" dirty="0"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FE018AA-303E-DB4C-7084-5F05D873197D}"/>
              </a:ext>
            </a:extLst>
          </p:cNvPr>
          <p:cNvGrpSpPr/>
          <p:nvPr/>
        </p:nvGrpSpPr>
        <p:grpSpPr>
          <a:xfrm>
            <a:off x="2896034" y="4292083"/>
            <a:ext cx="3060000" cy="2483169"/>
            <a:chOff x="1352882" y="1808914"/>
            <a:chExt cx="3060000" cy="2483169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6D24C845-5DB5-3A15-85C5-02F6FE6B765C}"/>
                </a:ext>
              </a:extLst>
            </p:cNvPr>
            <p:cNvSpPr/>
            <p:nvPr/>
          </p:nvSpPr>
          <p:spPr>
            <a:xfrm>
              <a:off x="2162882" y="1808914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solidFill>
                  <a:schemeClr val="tx2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8D808BB1-CAEE-7540-A055-82E1B6C3ED94}"/>
                </a:ext>
              </a:extLst>
            </p:cNvPr>
            <p:cNvSpPr/>
            <p:nvPr/>
          </p:nvSpPr>
          <p:spPr>
            <a:xfrm>
              <a:off x="1352882" y="3374361"/>
              <a:ext cx="3060000" cy="917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Concluir as Iniciativas da Abertura do Mercado</a:t>
              </a:r>
              <a:endParaRPr lang="pt-BR" sz="1400" dirty="0"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41DA349D-84CD-8025-B7B7-7FC82E2C68F6}"/>
              </a:ext>
            </a:extLst>
          </p:cNvPr>
          <p:cNvGrpSpPr/>
          <p:nvPr/>
        </p:nvGrpSpPr>
        <p:grpSpPr>
          <a:xfrm>
            <a:off x="7779116" y="1808914"/>
            <a:ext cx="3060000" cy="2483169"/>
            <a:chOff x="7779116" y="1808914"/>
            <a:chExt cx="3060000" cy="248316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69DF33F6-5699-A22B-F0D3-89E80F25C369}"/>
                </a:ext>
              </a:extLst>
            </p:cNvPr>
            <p:cNvSpPr/>
            <p:nvPr/>
          </p:nvSpPr>
          <p:spPr>
            <a:xfrm>
              <a:off x="8589116" y="1808914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solidFill>
                  <a:schemeClr val="tx2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A2DC9E0-94A4-DA3A-F332-EE98D7579EB8}"/>
                </a:ext>
              </a:extLst>
            </p:cNvPr>
            <p:cNvSpPr/>
            <p:nvPr/>
          </p:nvSpPr>
          <p:spPr>
            <a:xfrm>
              <a:off x="7779116" y="3374361"/>
              <a:ext cx="3060000" cy="917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Acelerar a Transição Energética</a:t>
              </a:r>
              <a:endParaRPr lang="pt-BR" sz="1400" dirty="0"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197E125A-EEA8-2661-1979-14EEEB56848A}"/>
              </a:ext>
            </a:extLst>
          </p:cNvPr>
          <p:cNvGrpSpPr/>
          <p:nvPr/>
        </p:nvGrpSpPr>
        <p:grpSpPr>
          <a:xfrm>
            <a:off x="2530078" y="2167904"/>
            <a:ext cx="900000" cy="720000"/>
            <a:chOff x="1011903" y="1115192"/>
            <a:chExt cx="357818" cy="280307"/>
          </a:xfrm>
        </p:grpSpPr>
        <p:sp>
          <p:nvSpPr>
            <p:cNvPr id="60" name="Forma Livre 19">
              <a:extLst>
                <a:ext uri="{FF2B5EF4-FFF2-40B4-BE49-F238E27FC236}">
                  <a16:creationId xmlns:a16="http://schemas.microsoft.com/office/drawing/2014/main" id="{79FDA4CE-B877-C560-7AF2-220D5B9B2479}"/>
                </a:ext>
              </a:extLst>
            </p:cNvPr>
            <p:cNvSpPr/>
            <p:nvPr/>
          </p:nvSpPr>
          <p:spPr>
            <a:xfrm>
              <a:off x="1011903" y="1115192"/>
              <a:ext cx="280676" cy="280307"/>
            </a:xfrm>
            <a:custGeom>
              <a:avLst/>
              <a:gdLst>
                <a:gd name="connsiteX0" fmla="*/ 236220 w 236219"/>
                <a:gd name="connsiteY0" fmla="*/ 117954 h 235908"/>
                <a:gd name="connsiteX1" fmla="*/ 118110 w 236219"/>
                <a:gd name="connsiteY1" fmla="*/ 235909 h 235908"/>
                <a:gd name="connsiteX2" fmla="*/ 0 w 236219"/>
                <a:gd name="connsiteY2" fmla="*/ 117954 h 235908"/>
                <a:gd name="connsiteX3" fmla="*/ 118110 w 236219"/>
                <a:gd name="connsiteY3" fmla="*/ 0 h 235908"/>
                <a:gd name="connsiteX4" fmla="*/ 236220 w 236219"/>
                <a:gd name="connsiteY4" fmla="*/ 117954 h 23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9" h="235908">
                  <a:moveTo>
                    <a:pt x="236220" y="117954"/>
                  </a:moveTo>
                  <a:cubicBezTo>
                    <a:pt x="236220" y="182639"/>
                    <a:pt x="183832" y="235909"/>
                    <a:pt x="118110" y="235909"/>
                  </a:cubicBezTo>
                  <a:cubicBezTo>
                    <a:pt x="53340" y="235909"/>
                    <a:pt x="0" y="183590"/>
                    <a:pt x="0" y="117954"/>
                  </a:cubicBezTo>
                  <a:cubicBezTo>
                    <a:pt x="0" y="53270"/>
                    <a:pt x="52388" y="0"/>
                    <a:pt x="118110" y="0"/>
                  </a:cubicBezTo>
                  <a:cubicBezTo>
                    <a:pt x="183832" y="951"/>
                    <a:pt x="236220" y="53270"/>
                    <a:pt x="236220" y="117954"/>
                  </a:cubicBezTo>
                  <a:close/>
                </a:path>
              </a:pathLst>
            </a:custGeom>
            <a:solidFill>
              <a:srgbClr val="0000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1" name="Forma Livre 20">
              <a:extLst>
                <a:ext uri="{FF2B5EF4-FFF2-40B4-BE49-F238E27FC236}">
                  <a16:creationId xmlns:a16="http://schemas.microsoft.com/office/drawing/2014/main" id="{B70B8D63-761E-B7CD-8FA9-91FD78549A4F}"/>
                </a:ext>
              </a:extLst>
            </p:cNvPr>
            <p:cNvSpPr/>
            <p:nvPr/>
          </p:nvSpPr>
          <p:spPr>
            <a:xfrm>
              <a:off x="1053778" y="1157012"/>
              <a:ext cx="196927" cy="196667"/>
            </a:xfrm>
            <a:custGeom>
              <a:avLst/>
              <a:gdLst>
                <a:gd name="connsiteX0" fmla="*/ 165735 w 165735"/>
                <a:gd name="connsiteY0" fmla="*/ 82758 h 165516"/>
                <a:gd name="connsiteX1" fmla="*/ 82868 w 165735"/>
                <a:gd name="connsiteY1" fmla="*/ 165517 h 165516"/>
                <a:gd name="connsiteX2" fmla="*/ 0 w 165735"/>
                <a:gd name="connsiteY2" fmla="*/ 82758 h 165516"/>
                <a:gd name="connsiteX3" fmla="*/ 82868 w 165735"/>
                <a:gd name="connsiteY3" fmla="*/ 0 h 165516"/>
                <a:gd name="connsiteX4" fmla="*/ 165735 w 165735"/>
                <a:gd name="connsiteY4" fmla="*/ 82758 h 16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" h="165516">
                  <a:moveTo>
                    <a:pt x="165735" y="82758"/>
                  </a:moveTo>
                  <a:cubicBezTo>
                    <a:pt x="165735" y="128418"/>
                    <a:pt x="128588" y="165517"/>
                    <a:pt x="82868" y="165517"/>
                  </a:cubicBezTo>
                  <a:cubicBezTo>
                    <a:pt x="37148" y="165517"/>
                    <a:pt x="0" y="128418"/>
                    <a:pt x="0" y="82758"/>
                  </a:cubicBezTo>
                  <a:cubicBezTo>
                    <a:pt x="0" y="37099"/>
                    <a:pt x="37148" y="0"/>
                    <a:pt x="82868" y="0"/>
                  </a:cubicBezTo>
                  <a:cubicBezTo>
                    <a:pt x="128588" y="0"/>
                    <a:pt x="165735" y="37099"/>
                    <a:pt x="165735" y="82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 21">
              <a:extLst>
                <a:ext uri="{FF2B5EF4-FFF2-40B4-BE49-F238E27FC236}">
                  <a16:creationId xmlns:a16="http://schemas.microsoft.com/office/drawing/2014/main" id="{29F045D8-59C6-D25D-9CED-9277B7735F92}"/>
                </a:ext>
              </a:extLst>
            </p:cNvPr>
            <p:cNvSpPr/>
            <p:nvPr/>
          </p:nvSpPr>
          <p:spPr>
            <a:xfrm>
              <a:off x="1084336" y="1186400"/>
              <a:ext cx="138074" cy="137894"/>
            </a:xfrm>
            <a:custGeom>
              <a:avLst/>
              <a:gdLst>
                <a:gd name="connsiteX0" fmla="*/ 116205 w 116204"/>
                <a:gd name="connsiteY0" fmla="*/ 58026 h 116052"/>
                <a:gd name="connsiteX1" fmla="*/ 58102 w 116204"/>
                <a:gd name="connsiteY1" fmla="*/ 116052 h 116052"/>
                <a:gd name="connsiteX2" fmla="*/ 0 w 116204"/>
                <a:gd name="connsiteY2" fmla="*/ 58026 h 116052"/>
                <a:gd name="connsiteX3" fmla="*/ 58102 w 116204"/>
                <a:gd name="connsiteY3" fmla="*/ 0 h 116052"/>
                <a:gd name="connsiteX4" fmla="*/ 116205 w 116204"/>
                <a:gd name="connsiteY4" fmla="*/ 58026 h 1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4" h="116052">
                  <a:moveTo>
                    <a:pt x="116205" y="58026"/>
                  </a:moveTo>
                  <a:cubicBezTo>
                    <a:pt x="116205" y="90368"/>
                    <a:pt x="90488" y="116052"/>
                    <a:pt x="58102" y="116052"/>
                  </a:cubicBezTo>
                  <a:cubicBezTo>
                    <a:pt x="25717" y="116052"/>
                    <a:pt x="0" y="90368"/>
                    <a:pt x="0" y="58026"/>
                  </a:cubicBezTo>
                  <a:cubicBezTo>
                    <a:pt x="0" y="25684"/>
                    <a:pt x="25717" y="0"/>
                    <a:pt x="58102" y="0"/>
                  </a:cubicBezTo>
                  <a:cubicBezTo>
                    <a:pt x="89535" y="0"/>
                    <a:pt x="116205" y="25684"/>
                    <a:pt x="116205" y="58026"/>
                  </a:cubicBezTo>
                  <a:close/>
                </a:path>
              </a:pathLst>
            </a:custGeom>
            <a:solidFill>
              <a:srgbClr val="0000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35">
              <a:extLst>
                <a:ext uri="{FF2B5EF4-FFF2-40B4-BE49-F238E27FC236}">
                  <a16:creationId xmlns:a16="http://schemas.microsoft.com/office/drawing/2014/main" id="{CF892BB4-0C02-EA52-AC8C-3BABB5E36ECF}"/>
                </a:ext>
              </a:extLst>
            </p:cNvPr>
            <p:cNvSpPr/>
            <p:nvPr/>
          </p:nvSpPr>
          <p:spPr>
            <a:xfrm>
              <a:off x="1120552" y="1222569"/>
              <a:ext cx="65642" cy="65556"/>
            </a:xfrm>
            <a:custGeom>
              <a:avLst/>
              <a:gdLst>
                <a:gd name="connsiteX0" fmla="*/ 55245 w 55245"/>
                <a:gd name="connsiteY0" fmla="*/ 27586 h 55172"/>
                <a:gd name="connsiteX1" fmla="*/ 27623 w 55245"/>
                <a:gd name="connsiteY1" fmla="*/ 55172 h 55172"/>
                <a:gd name="connsiteX2" fmla="*/ 0 w 55245"/>
                <a:gd name="connsiteY2" fmla="*/ 27586 h 55172"/>
                <a:gd name="connsiteX3" fmla="*/ 27623 w 55245"/>
                <a:gd name="connsiteY3" fmla="*/ 0 h 55172"/>
                <a:gd name="connsiteX4" fmla="*/ 55245 w 55245"/>
                <a:gd name="connsiteY4" fmla="*/ 27586 h 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" h="55172">
                  <a:moveTo>
                    <a:pt x="55245" y="27586"/>
                  </a:moveTo>
                  <a:cubicBezTo>
                    <a:pt x="55245" y="42806"/>
                    <a:pt x="42863" y="55172"/>
                    <a:pt x="27623" y="55172"/>
                  </a:cubicBezTo>
                  <a:cubicBezTo>
                    <a:pt x="12383" y="55172"/>
                    <a:pt x="0" y="42806"/>
                    <a:pt x="0" y="27586"/>
                  </a:cubicBezTo>
                  <a:cubicBezTo>
                    <a:pt x="0" y="12366"/>
                    <a:pt x="12383" y="0"/>
                    <a:pt x="27623" y="0"/>
                  </a:cubicBezTo>
                  <a:cubicBezTo>
                    <a:pt x="41910" y="0"/>
                    <a:pt x="55245" y="12366"/>
                    <a:pt x="55245" y="275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36">
              <a:extLst>
                <a:ext uri="{FF2B5EF4-FFF2-40B4-BE49-F238E27FC236}">
                  <a16:creationId xmlns:a16="http://schemas.microsoft.com/office/drawing/2014/main" id="{7DB4BEB5-E0BA-06C9-F531-FBADE7538716}"/>
                </a:ext>
              </a:extLst>
            </p:cNvPr>
            <p:cNvSpPr/>
            <p:nvPr/>
          </p:nvSpPr>
          <p:spPr>
            <a:xfrm>
              <a:off x="1151639" y="1124941"/>
              <a:ext cx="218082" cy="132633"/>
            </a:xfrm>
            <a:custGeom>
              <a:avLst/>
              <a:gdLst>
                <a:gd name="connsiteX0" fmla="*/ 181482 w 183539"/>
                <a:gd name="connsiteY0" fmla="*/ 41260 h 111625"/>
                <a:gd name="connsiteX1" fmla="*/ 166242 w 183539"/>
                <a:gd name="connsiteY1" fmla="*/ 30797 h 111625"/>
                <a:gd name="connsiteX2" fmla="*/ 165289 w 183539"/>
                <a:gd name="connsiteY2" fmla="*/ 25089 h 111625"/>
                <a:gd name="connsiteX3" fmla="*/ 162432 w 183539"/>
                <a:gd name="connsiteY3" fmla="*/ 22235 h 111625"/>
                <a:gd name="connsiteX4" fmla="*/ 164337 w 183539"/>
                <a:gd name="connsiteY4" fmla="*/ 3210 h 111625"/>
                <a:gd name="connsiteX5" fmla="*/ 160527 w 183539"/>
                <a:gd name="connsiteY5" fmla="*/ 357 h 111625"/>
                <a:gd name="connsiteX6" fmla="*/ 121474 w 183539"/>
                <a:gd name="connsiteY6" fmla="*/ 18430 h 111625"/>
                <a:gd name="connsiteX7" fmla="*/ 116712 w 183539"/>
                <a:gd name="connsiteY7" fmla="*/ 25089 h 111625"/>
                <a:gd name="connsiteX8" fmla="*/ 112902 w 183539"/>
                <a:gd name="connsiteY8" fmla="*/ 45065 h 111625"/>
                <a:gd name="connsiteX9" fmla="*/ 6222 w 183539"/>
                <a:gd name="connsiteY9" fmla="*/ 103091 h 111625"/>
                <a:gd name="connsiteX10" fmla="*/ 507 w 183539"/>
                <a:gd name="connsiteY10" fmla="*/ 109750 h 111625"/>
                <a:gd name="connsiteX11" fmla="*/ 9079 w 183539"/>
                <a:gd name="connsiteY11" fmla="*/ 108799 h 111625"/>
                <a:gd name="connsiteX12" fmla="*/ 118617 w 183539"/>
                <a:gd name="connsiteY12" fmla="*/ 57431 h 111625"/>
                <a:gd name="connsiteX13" fmla="*/ 133857 w 183539"/>
                <a:gd name="connsiteY13" fmla="*/ 65993 h 111625"/>
                <a:gd name="connsiteX14" fmla="*/ 142429 w 183539"/>
                <a:gd name="connsiteY14" fmla="*/ 65993 h 111625"/>
                <a:gd name="connsiteX15" fmla="*/ 183387 w 183539"/>
                <a:gd name="connsiteY15" fmla="*/ 45065 h 111625"/>
                <a:gd name="connsiteX16" fmla="*/ 181482 w 183539"/>
                <a:gd name="connsiteY16" fmla="*/ 41260 h 11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539" h="111625">
                  <a:moveTo>
                    <a:pt x="181482" y="41260"/>
                  </a:moveTo>
                  <a:lnTo>
                    <a:pt x="166242" y="30797"/>
                  </a:lnTo>
                  <a:cubicBezTo>
                    <a:pt x="166242" y="28894"/>
                    <a:pt x="166242" y="26992"/>
                    <a:pt x="165289" y="25089"/>
                  </a:cubicBezTo>
                  <a:cubicBezTo>
                    <a:pt x="164337" y="24138"/>
                    <a:pt x="163384" y="22235"/>
                    <a:pt x="162432" y="22235"/>
                  </a:cubicBezTo>
                  <a:lnTo>
                    <a:pt x="164337" y="3210"/>
                  </a:lnTo>
                  <a:cubicBezTo>
                    <a:pt x="164337" y="357"/>
                    <a:pt x="162432" y="-594"/>
                    <a:pt x="160527" y="357"/>
                  </a:cubicBezTo>
                  <a:lnTo>
                    <a:pt x="121474" y="18430"/>
                  </a:lnTo>
                  <a:cubicBezTo>
                    <a:pt x="119569" y="19382"/>
                    <a:pt x="116712" y="22235"/>
                    <a:pt x="116712" y="25089"/>
                  </a:cubicBezTo>
                  <a:lnTo>
                    <a:pt x="112902" y="45065"/>
                  </a:lnTo>
                  <a:lnTo>
                    <a:pt x="6222" y="103091"/>
                  </a:lnTo>
                  <a:cubicBezTo>
                    <a:pt x="2412" y="104994"/>
                    <a:pt x="-1398" y="104994"/>
                    <a:pt x="507" y="109750"/>
                  </a:cubicBezTo>
                  <a:cubicBezTo>
                    <a:pt x="2412" y="113555"/>
                    <a:pt x="5269" y="110701"/>
                    <a:pt x="9079" y="108799"/>
                  </a:cubicBezTo>
                  <a:lnTo>
                    <a:pt x="118617" y="57431"/>
                  </a:lnTo>
                  <a:lnTo>
                    <a:pt x="133857" y="65993"/>
                  </a:lnTo>
                  <a:cubicBezTo>
                    <a:pt x="135762" y="66944"/>
                    <a:pt x="139572" y="67895"/>
                    <a:pt x="142429" y="65993"/>
                  </a:cubicBezTo>
                  <a:lnTo>
                    <a:pt x="183387" y="45065"/>
                  </a:lnTo>
                  <a:cubicBezTo>
                    <a:pt x="183387" y="45065"/>
                    <a:pt x="184339" y="43163"/>
                    <a:pt x="181482" y="41260"/>
                  </a:cubicBezTo>
                  <a:close/>
                </a:path>
              </a:pathLst>
            </a:custGeom>
            <a:solidFill>
              <a:srgbClr val="0000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744E81C9-5DE7-7A83-3843-F8C3534AB200}"/>
              </a:ext>
            </a:extLst>
          </p:cNvPr>
          <p:cNvGrpSpPr/>
          <p:nvPr/>
        </p:nvGrpSpPr>
        <p:grpSpPr>
          <a:xfrm>
            <a:off x="5645999" y="2078913"/>
            <a:ext cx="899999" cy="900001"/>
            <a:chOff x="902554" y="2142545"/>
            <a:chExt cx="504766" cy="504102"/>
          </a:xfrm>
          <a:solidFill>
            <a:schemeClr val="bg1"/>
          </a:solidFill>
        </p:grpSpPr>
        <p:sp>
          <p:nvSpPr>
            <p:cNvPr id="66" name="Forma Livre 38">
              <a:extLst>
                <a:ext uri="{FF2B5EF4-FFF2-40B4-BE49-F238E27FC236}">
                  <a16:creationId xmlns:a16="http://schemas.microsoft.com/office/drawing/2014/main" id="{847FDFDE-E953-A4AB-F686-C7C4A1978B61}"/>
                </a:ext>
              </a:extLst>
            </p:cNvPr>
            <p:cNvSpPr/>
            <p:nvPr/>
          </p:nvSpPr>
          <p:spPr>
            <a:xfrm>
              <a:off x="998755" y="2203580"/>
              <a:ext cx="313498" cy="380902"/>
            </a:xfrm>
            <a:custGeom>
              <a:avLst/>
              <a:gdLst>
                <a:gd name="connsiteX0" fmla="*/ 0 w 263842"/>
                <a:gd name="connsiteY0" fmla="*/ 0 h 320569"/>
                <a:gd name="connsiteX1" fmla="*/ 263843 w 263842"/>
                <a:gd name="connsiteY1" fmla="*/ 0 h 320569"/>
                <a:gd name="connsiteX2" fmla="*/ 263843 w 263842"/>
                <a:gd name="connsiteY2" fmla="*/ 320570 h 320569"/>
                <a:gd name="connsiteX3" fmla="*/ 0 w 263842"/>
                <a:gd name="connsiteY3" fmla="*/ 320570 h 32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42" h="320569">
                  <a:moveTo>
                    <a:pt x="0" y="0"/>
                  </a:moveTo>
                  <a:lnTo>
                    <a:pt x="263843" y="0"/>
                  </a:lnTo>
                  <a:lnTo>
                    <a:pt x="263843" y="320570"/>
                  </a:lnTo>
                  <a:lnTo>
                    <a:pt x="0" y="320570"/>
                  </a:lnTo>
                  <a:close/>
                </a:path>
              </a:pathLst>
            </a:custGeom>
            <a:solidFill>
              <a:srgbClr val="0000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39">
              <a:extLst>
                <a:ext uri="{FF2B5EF4-FFF2-40B4-BE49-F238E27FC236}">
                  <a16:creationId xmlns:a16="http://schemas.microsoft.com/office/drawing/2014/main" id="{B8382DFE-E0C4-643B-8F4D-2865968B8ABD}"/>
                </a:ext>
              </a:extLst>
            </p:cNvPr>
            <p:cNvSpPr/>
            <p:nvPr/>
          </p:nvSpPr>
          <p:spPr>
            <a:xfrm>
              <a:off x="902554" y="2142545"/>
              <a:ext cx="504766" cy="504102"/>
            </a:xfrm>
            <a:custGeom>
              <a:avLst/>
              <a:gdLst>
                <a:gd name="connsiteX0" fmla="*/ 212408 w 424814"/>
                <a:gd name="connsiteY0" fmla="*/ 372888 h 424255"/>
                <a:gd name="connsiteX1" fmla="*/ 90488 w 424814"/>
                <a:gd name="connsiteY1" fmla="*/ 269202 h 424255"/>
                <a:gd name="connsiteX2" fmla="*/ 167640 w 424814"/>
                <a:gd name="connsiteY2" fmla="*/ 150297 h 424255"/>
                <a:gd name="connsiteX3" fmla="*/ 167640 w 424814"/>
                <a:gd name="connsiteY3" fmla="*/ 148394 h 424255"/>
                <a:gd name="connsiteX4" fmla="*/ 171450 w 424814"/>
                <a:gd name="connsiteY4" fmla="*/ 143638 h 424255"/>
                <a:gd name="connsiteX5" fmla="*/ 170497 w 424814"/>
                <a:gd name="connsiteY5" fmla="*/ 140784 h 424255"/>
                <a:gd name="connsiteX6" fmla="*/ 174308 w 424814"/>
                <a:gd name="connsiteY6" fmla="*/ 136028 h 424255"/>
                <a:gd name="connsiteX7" fmla="*/ 158115 w 424814"/>
                <a:gd name="connsiteY7" fmla="*/ 93222 h 424255"/>
                <a:gd name="connsiteX8" fmla="*/ 158115 w 424814"/>
                <a:gd name="connsiteY8" fmla="*/ 92271 h 424255"/>
                <a:gd name="connsiteX9" fmla="*/ 173355 w 424814"/>
                <a:gd name="connsiteY9" fmla="*/ 76100 h 424255"/>
                <a:gd name="connsiteX10" fmla="*/ 177165 w 424814"/>
                <a:gd name="connsiteY10" fmla="*/ 76100 h 424255"/>
                <a:gd name="connsiteX11" fmla="*/ 185738 w 424814"/>
                <a:gd name="connsiteY11" fmla="*/ 70392 h 424255"/>
                <a:gd name="connsiteX12" fmla="*/ 187642 w 424814"/>
                <a:gd name="connsiteY12" fmla="*/ 64685 h 424255"/>
                <a:gd name="connsiteX13" fmla="*/ 200977 w 424814"/>
                <a:gd name="connsiteY13" fmla="*/ 55172 h 424255"/>
                <a:gd name="connsiteX14" fmla="*/ 253365 w 424814"/>
                <a:gd name="connsiteY14" fmla="*/ 56123 h 424255"/>
                <a:gd name="connsiteX15" fmla="*/ 261938 w 424814"/>
                <a:gd name="connsiteY15" fmla="*/ 67538 h 424255"/>
                <a:gd name="connsiteX16" fmla="*/ 260985 w 424814"/>
                <a:gd name="connsiteY16" fmla="*/ 70392 h 424255"/>
                <a:gd name="connsiteX17" fmla="*/ 263842 w 424814"/>
                <a:gd name="connsiteY17" fmla="*/ 78002 h 424255"/>
                <a:gd name="connsiteX18" fmla="*/ 276225 w 424814"/>
                <a:gd name="connsiteY18" fmla="*/ 85612 h 424255"/>
                <a:gd name="connsiteX19" fmla="*/ 280035 w 424814"/>
                <a:gd name="connsiteY19" fmla="*/ 98930 h 424255"/>
                <a:gd name="connsiteX20" fmla="*/ 275272 w 424814"/>
                <a:gd name="connsiteY20" fmla="*/ 104637 h 424255"/>
                <a:gd name="connsiteX21" fmla="*/ 275272 w 424814"/>
                <a:gd name="connsiteY21" fmla="*/ 112247 h 424255"/>
                <a:gd name="connsiteX22" fmla="*/ 274320 w 424814"/>
                <a:gd name="connsiteY22" fmla="*/ 121759 h 424255"/>
                <a:gd name="connsiteX23" fmla="*/ 270510 w 424814"/>
                <a:gd name="connsiteY23" fmla="*/ 124613 h 424255"/>
                <a:gd name="connsiteX24" fmla="*/ 253365 w 424814"/>
                <a:gd name="connsiteY24" fmla="*/ 137931 h 424255"/>
                <a:gd name="connsiteX25" fmla="*/ 256222 w 424814"/>
                <a:gd name="connsiteY25" fmla="*/ 142687 h 424255"/>
                <a:gd name="connsiteX26" fmla="*/ 255270 w 424814"/>
                <a:gd name="connsiteY26" fmla="*/ 146492 h 424255"/>
                <a:gd name="connsiteX27" fmla="*/ 258127 w 424814"/>
                <a:gd name="connsiteY27" fmla="*/ 151248 h 424255"/>
                <a:gd name="connsiteX28" fmla="*/ 257175 w 424814"/>
                <a:gd name="connsiteY28" fmla="*/ 154102 h 424255"/>
                <a:gd name="connsiteX29" fmla="*/ 334327 w 424814"/>
                <a:gd name="connsiteY29" fmla="*/ 271105 h 424255"/>
                <a:gd name="connsiteX30" fmla="*/ 212408 w 424814"/>
                <a:gd name="connsiteY30" fmla="*/ 372888 h 424255"/>
                <a:gd name="connsiteX31" fmla="*/ 212408 w 424814"/>
                <a:gd name="connsiteY31" fmla="*/ 372888 h 424255"/>
                <a:gd name="connsiteX32" fmla="*/ 212408 w 424814"/>
                <a:gd name="connsiteY32" fmla="*/ 0 h 424255"/>
                <a:gd name="connsiteX33" fmla="*/ 0 w 424814"/>
                <a:gd name="connsiteY33" fmla="*/ 212128 h 424255"/>
                <a:gd name="connsiteX34" fmla="*/ 212408 w 424814"/>
                <a:gd name="connsiteY34" fmla="*/ 424255 h 424255"/>
                <a:gd name="connsiteX35" fmla="*/ 424815 w 424814"/>
                <a:gd name="connsiteY35" fmla="*/ 212128 h 424255"/>
                <a:gd name="connsiteX36" fmla="*/ 212408 w 424814"/>
                <a:gd name="connsiteY36" fmla="*/ 0 h 4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4814" h="424255">
                  <a:moveTo>
                    <a:pt x="212408" y="372888"/>
                  </a:moveTo>
                  <a:cubicBezTo>
                    <a:pt x="144780" y="372888"/>
                    <a:pt x="90488" y="326277"/>
                    <a:pt x="90488" y="269202"/>
                  </a:cubicBezTo>
                  <a:cubicBezTo>
                    <a:pt x="90488" y="226396"/>
                    <a:pt x="124777" y="176932"/>
                    <a:pt x="167640" y="150297"/>
                  </a:cubicBezTo>
                  <a:cubicBezTo>
                    <a:pt x="167640" y="149345"/>
                    <a:pt x="167640" y="149345"/>
                    <a:pt x="167640" y="148394"/>
                  </a:cubicBezTo>
                  <a:cubicBezTo>
                    <a:pt x="167640" y="145540"/>
                    <a:pt x="169545" y="143638"/>
                    <a:pt x="171450" y="143638"/>
                  </a:cubicBezTo>
                  <a:cubicBezTo>
                    <a:pt x="170497" y="142687"/>
                    <a:pt x="170497" y="141736"/>
                    <a:pt x="170497" y="140784"/>
                  </a:cubicBezTo>
                  <a:cubicBezTo>
                    <a:pt x="170497" y="137931"/>
                    <a:pt x="172402" y="136028"/>
                    <a:pt x="174308" y="136028"/>
                  </a:cubicBezTo>
                  <a:lnTo>
                    <a:pt x="158115" y="93222"/>
                  </a:lnTo>
                  <a:cubicBezTo>
                    <a:pt x="158115" y="93222"/>
                    <a:pt x="158115" y="92271"/>
                    <a:pt x="158115" y="92271"/>
                  </a:cubicBezTo>
                  <a:cubicBezTo>
                    <a:pt x="157163" y="82758"/>
                    <a:pt x="164783" y="75148"/>
                    <a:pt x="173355" y="76100"/>
                  </a:cubicBezTo>
                  <a:lnTo>
                    <a:pt x="177165" y="76100"/>
                  </a:lnTo>
                  <a:cubicBezTo>
                    <a:pt x="180975" y="76100"/>
                    <a:pt x="184785" y="74197"/>
                    <a:pt x="185738" y="70392"/>
                  </a:cubicBezTo>
                  <a:lnTo>
                    <a:pt x="187642" y="64685"/>
                  </a:lnTo>
                  <a:cubicBezTo>
                    <a:pt x="188595" y="58977"/>
                    <a:pt x="195263" y="54221"/>
                    <a:pt x="200977" y="55172"/>
                  </a:cubicBezTo>
                  <a:lnTo>
                    <a:pt x="253365" y="56123"/>
                  </a:lnTo>
                  <a:cubicBezTo>
                    <a:pt x="259080" y="57075"/>
                    <a:pt x="262890" y="61831"/>
                    <a:pt x="261938" y="67538"/>
                  </a:cubicBezTo>
                  <a:lnTo>
                    <a:pt x="260985" y="70392"/>
                  </a:lnTo>
                  <a:cubicBezTo>
                    <a:pt x="260033" y="73246"/>
                    <a:pt x="260985" y="76100"/>
                    <a:pt x="263842" y="78002"/>
                  </a:cubicBezTo>
                  <a:lnTo>
                    <a:pt x="276225" y="85612"/>
                  </a:lnTo>
                  <a:cubicBezTo>
                    <a:pt x="280988" y="88466"/>
                    <a:pt x="282892" y="94173"/>
                    <a:pt x="280035" y="98930"/>
                  </a:cubicBezTo>
                  <a:lnTo>
                    <a:pt x="275272" y="104637"/>
                  </a:lnTo>
                  <a:cubicBezTo>
                    <a:pt x="273367" y="106539"/>
                    <a:pt x="273367" y="110344"/>
                    <a:pt x="275272" y="112247"/>
                  </a:cubicBezTo>
                  <a:cubicBezTo>
                    <a:pt x="277177" y="115101"/>
                    <a:pt x="277177" y="118906"/>
                    <a:pt x="274320" y="121759"/>
                  </a:cubicBezTo>
                  <a:lnTo>
                    <a:pt x="270510" y="124613"/>
                  </a:lnTo>
                  <a:lnTo>
                    <a:pt x="253365" y="137931"/>
                  </a:lnTo>
                  <a:cubicBezTo>
                    <a:pt x="254317" y="138882"/>
                    <a:pt x="256222" y="140784"/>
                    <a:pt x="256222" y="142687"/>
                  </a:cubicBezTo>
                  <a:cubicBezTo>
                    <a:pt x="256222" y="143638"/>
                    <a:pt x="256222" y="145540"/>
                    <a:pt x="255270" y="146492"/>
                  </a:cubicBezTo>
                  <a:cubicBezTo>
                    <a:pt x="257175" y="147443"/>
                    <a:pt x="258127" y="149345"/>
                    <a:pt x="258127" y="151248"/>
                  </a:cubicBezTo>
                  <a:cubicBezTo>
                    <a:pt x="258127" y="152199"/>
                    <a:pt x="258127" y="153150"/>
                    <a:pt x="257175" y="154102"/>
                  </a:cubicBezTo>
                  <a:cubicBezTo>
                    <a:pt x="299085" y="180737"/>
                    <a:pt x="334327" y="229250"/>
                    <a:pt x="334327" y="271105"/>
                  </a:cubicBezTo>
                  <a:cubicBezTo>
                    <a:pt x="334327" y="326277"/>
                    <a:pt x="279083" y="372888"/>
                    <a:pt x="212408" y="372888"/>
                  </a:cubicBezTo>
                  <a:lnTo>
                    <a:pt x="212408" y="372888"/>
                  </a:lnTo>
                  <a:close/>
                  <a:moveTo>
                    <a:pt x="212408" y="0"/>
                  </a:moveTo>
                  <a:cubicBezTo>
                    <a:pt x="95250" y="0"/>
                    <a:pt x="0" y="95125"/>
                    <a:pt x="0" y="212128"/>
                  </a:cubicBezTo>
                  <a:cubicBezTo>
                    <a:pt x="0" y="329131"/>
                    <a:pt x="95250" y="424255"/>
                    <a:pt x="212408" y="424255"/>
                  </a:cubicBezTo>
                  <a:cubicBezTo>
                    <a:pt x="329565" y="424255"/>
                    <a:pt x="424815" y="329131"/>
                    <a:pt x="424815" y="212128"/>
                  </a:cubicBezTo>
                  <a:cubicBezTo>
                    <a:pt x="424815" y="96076"/>
                    <a:pt x="329565" y="0"/>
                    <a:pt x="21240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8" name="Forma Livre 40">
              <a:extLst>
                <a:ext uri="{FF2B5EF4-FFF2-40B4-BE49-F238E27FC236}">
                  <a16:creationId xmlns:a16="http://schemas.microsoft.com/office/drawing/2014/main" id="{74620CF2-D840-49E9-B373-9C75FE24E972}"/>
                </a:ext>
              </a:extLst>
            </p:cNvPr>
            <p:cNvSpPr/>
            <p:nvPr/>
          </p:nvSpPr>
          <p:spPr>
            <a:xfrm>
              <a:off x="1101745" y="2348255"/>
              <a:ext cx="109781" cy="201188"/>
            </a:xfrm>
            <a:custGeom>
              <a:avLst/>
              <a:gdLst>
                <a:gd name="connsiteX0" fmla="*/ 36195 w 92392"/>
                <a:gd name="connsiteY0" fmla="*/ 150297 h 169321"/>
                <a:gd name="connsiteX1" fmla="*/ 9525 w 92392"/>
                <a:gd name="connsiteY1" fmla="*/ 142687 h 169321"/>
                <a:gd name="connsiteX2" fmla="*/ 0 w 92392"/>
                <a:gd name="connsiteY2" fmla="*/ 130321 h 169321"/>
                <a:gd name="connsiteX3" fmla="*/ 3810 w 92392"/>
                <a:gd name="connsiteY3" fmla="*/ 120808 h 169321"/>
                <a:gd name="connsiteX4" fmla="*/ 14288 w 92392"/>
                <a:gd name="connsiteY4" fmla="*/ 117003 h 169321"/>
                <a:gd name="connsiteX5" fmla="*/ 27623 w 92392"/>
                <a:gd name="connsiteY5" fmla="*/ 119857 h 169321"/>
                <a:gd name="connsiteX6" fmla="*/ 44768 w 92392"/>
                <a:gd name="connsiteY6" fmla="*/ 122711 h 169321"/>
                <a:gd name="connsiteX7" fmla="*/ 55245 w 92392"/>
                <a:gd name="connsiteY7" fmla="*/ 118906 h 169321"/>
                <a:gd name="connsiteX8" fmla="*/ 59055 w 92392"/>
                <a:gd name="connsiteY8" fmla="*/ 109393 h 169321"/>
                <a:gd name="connsiteX9" fmla="*/ 55245 w 92392"/>
                <a:gd name="connsiteY9" fmla="*/ 99881 h 169321"/>
                <a:gd name="connsiteX10" fmla="*/ 37148 w 92392"/>
                <a:gd name="connsiteY10" fmla="*/ 92271 h 169321"/>
                <a:gd name="connsiteX11" fmla="*/ 9525 w 92392"/>
                <a:gd name="connsiteY11" fmla="*/ 78002 h 169321"/>
                <a:gd name="connsiteX12" fmla="*/ 1905 w 92392"/>
                <a:gd name="connsiteY12" fmla="*/ 56123 h 169321"/>
                <a:gd name="connsiteX13" fmla="*/ 11430 w 92392"/>
                <a:gd name="connsiteY13" fmla="*/ 31391 h 169321"/>
                <a:gd name="connsiteX14" fmla="*/ 37148 w 92392"/>
                <a:gd name="connsiteY14" fmla="*/ 18074 h 169321"/>
                <a:gd name="connsiteX15" fmla="*/ 37148 w 92392"/>
                <a:gd name="connsiteY15" fmla="*/ 9512 h 169321"/>
                <a:gd name="connsiteX16" fmla="*/ 39053 w 92392"/>
                <a:gd name="connsiteY16" fmla="*/ 1903 h 169321"/>
                <a:gd name="connsiteX17" fmla="*/ 44768 w 92392"/>
                <a:gd name="connsiteY17" fmla="*/ 0 h 169321"/>
                <a:gd name="connsiteX18" fmla="*/ 50483 w 92392"/>
                <a:gd name="connsiteY18" fmla="*/ 1903 h 169321"/>
                <a:gd name="connsiteX19" fmla="*/ 52388 w 92392"/>
                <a:gd name="connsiteY19" fmla="*/ 9512 h 169321"/>
                <a:gd name="connsiteX20" fmla="*/ 52388 w 92392"/>
                <a:gd name="connsiteY20" fmla="*/ 18074 h 169321"/>
                <a:gd name="connsiteX21" fmla="*/ 75248 w 92392"/>
                <a:gd name="connsiteY21" fmla="*/ 23781 h 169321"/>
                <a:gd name="connsiteX22" fmla="*/ 83820 w 92392"/>
                <a:gd name="connsiteY22" fmla="*/ 36147 h 169321"/>
                <a:gd name="connsiteX23" fmla="*/ 80010 w 92392"/>
                <a:gd name="connsiteY23" fmla="*/ 44709 h 169321"/>
                <a:gd name="connsiteX24" fmla="*/ 70485 w 92392"/>
                <a:gd name="connsiteY24" fmla="*/ 48513 h 169321"/>
                <a:gd name="connsiteX25" fmla="*/ 60008 w 92392"/>
                <a:gd name="connsiteY25" fmla="*/ 46611 h 169321"/>
                <a:gd name="connsiteX26" fmla="*/ 48578 w 92392"/>
                <a:gd name="connsiteY26" fmla="*/ 44709 h 169321"/>
                <a:gd name="connsiteX27" fmla="*/ 38100 w 92392"/>
                <a:gd name="connsiteY27" fmla="*/ 47562 h 169321"/>
                <a:gd name="connsiteX28" fmla="*/ 34290 w 92392"/>
                <a:gd name="connsiteY28" fmla="*/ 55172 h 169321"/>
                <a:gd name="connsiteX29" fmla="*/ 51435 w 92392"/>
                <a:gd name="connsiteY29" fmla="*/ 67538 h 169321"/>
                <a:gd name="connsiteX30" fmla="*/ 57150 w 92392"/>
                <a:gd name="connsiteY30" fmla="*/ 69441 h 169321"/>
                <a:gd name="connsiteX31" fmla="*/ 83820 w 92392"/>
                <a:gd name="connsiteY31" fmla="*/ 84661 h 169321"/>
                <a:gd name="connsiteX32" fmla="*/ 92393 w 92392"/>
                <a:gd name="connsiteY32" fmla="*/ 107491 h 169321"/>
                <a:gd name="connsiteX33" fmla="*/ 81915 w 92392"/>
                <a:gd name="connsiteY33" fmla="*/ 135077 h 169321"/>
                <a:gd name="connsiteX34" fmla="*/ 53340 w 92392"/>
                <a:gd name="connsiteY34" fmla="*/ 148394 h 169321"/>
                <a:gd name="connsiteX35" fmla="*/ 53340 w 92392"/>
                <a:gd name="connsiteY35" fmla="*/ 159809 h 169321"/>
                <a:gd name="connsiteX36" fmla="*/ 51435 w 92392"/>
                <a:gd name="connsiteY36" fmla="*/ 167419 h 169321"/>
                <a:gd name="connsiteX37" fmla="*/ 46673 w 92392"/>
                <a:gd name="connsiteY37" fmla="*/ 169322 h 169321"/>
                <a:gd name="connsiteX38" fmla="*/ 40958 w 92392"/>
                <a:gd name="connsiteY38" fmla="*/ 167419 h 169321"/>
                <a:gd name="connsiteX39" fmla="*/ 39053 w 92392"/>
                <a:gd name="connsiteY39" fmla="*/ 159809 h 169321"/>
                <a:gd name="connsiteX40" fmla="*/ 39053 w 92392"/>
                <a:gd name="connsiteY40" fmla="*/ 150297 h 16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392" h="169321">
                  <a:moveTo>
                    <a:pt x="36195" y="150297"/>
                  </a:moveTo>
                  <a:cubicBezTo>
                    <a:pt x="24765" y="149346"/>
                    <a:pt x="16193" y="146492"/>
                    <a:pt x="9525" y="142687"/>
                  </a:cubicBezTo>
                  <a:cubicBezTo>
                    <a:pt x="2858" y="138882"/>
                    <a:pt x="0" y="135077"/>
                    <a:pt x="0" y="130321"/>
                  </a:cubicBezTo>
                  <a:cubicBezTo>
                    <a:pt x="0" y="126516"/>
                    <a:pt x="953" y="123662"/>
                    <a:pt x="3810" y="120808"/>
                  </a:cubicBezTo>
                  <a:cubicBezTo>
                    <a:pt x="6668" y="117954"/>
                    <a:pt x="9525" y="117003"/>
                    <a:pt x="14288" y="117003"/>
                  </a:cubicBezTo>
                  <a:cubicBezTo>
                    <a:pt x="16193" y="117003"/>
                    <a:pt x="20955" y="117954"/>
                    <a:pt x="27623" y="119857"/>
                  </a:cubicBezTo>
                  <a:cubicBezTo>
                    <a:pt x="34290" y="121759"/>
                    <a:pt x="40005" y="122711"/>
                    <a:pt x="44768" y="122711"/>
                  </a:cubicBezTo>
                  <a:cubicBezTo>
                    <a:pt x="48578" y="122711"/>
                    <a:pt x="52388" y="121759"/>
                    <a:pt x="55245" y="118906"/>
                  </a:cubicBezTo>
                  <a:cubicBezTo>
                    <a:pt x="58103" y="116052"/>
                    <a:pt x="59055" y="113198"/>
                    <a:pt x="59055" y="109393"/>
                  </a:cubicBezTo>
                  <a:cubicBezTo>
                    <a:pt x="59055" y="105588"/>
                    <a:pt x="58103" y="101783"/>
                    <a:pt x="55245" y="99881"/>
                  </a:cubicBezTo>
                  <a:cubicBezTo>
                    <a:pt x="52388" y="97027"/>
                    <a:pt x="46673" y="95125"/>
                    <a:pt x="37148" y="92271"/>
                  </a:cubicBezTo>
                  <a:cubicBezTo>
                    <a:pt x="23813" y="88466"/>
                    <a:pt x="14288" y="83710"/>
                    <a:pt x="9525" y="78002"/>
                  </a:cubicBezTo>
                  <a:cubicBezTo>
                    <a:pt x="3810" y="72295"/>
                    <a:pt x="1905" y="65636"/>
                    <a:pt x="1905" y="56123"/>
                  </a:cubicBezTo>
                  <a:cubicBezTo>
                    <a:pt x="1905" y="46611"/>
                    <a:pt x="4763" y="38050"/>
                    <a:pt x="11430" y="31391"/>
                  </a:cubicBezTo>
                  <a:cubicBezTo>
                    <a:pt x="17145" y="24732"/>
                    <a:pt x="25718" y="19976"/>
                    <a:pt x="37148" y="18074"/>
                  </a:cubicBezTo>
                  <a:lnTo>
                    <a:pt x="37148" y="9512"/>
                  </a:lnTo>
                  <a:cubicBezTo>
                    <a:pt x="37148" y="5707"/>
                    <a:pt x="38100" y="3805"/>
                    <a:pt x="39053" y="1903"/>
                  </a:cubicBezTo>
                  <a:cubicBezTo>
                    <a:pt x="40005" y="0"/>
                    <a:pt x="41910" y="0"/>
                    <a:pt x="44768" y="0"/>
                  </a:cubicBezTo>
                  <a:cubicBezTo>
                    <a:pt x="47625" y="0"/>
                    <a:pt x="49530" y="951"/>
                    <a:pt x="50483" y="1903"/>
                  </a:cubicBezTo>
                  <a:cubicBezTo>
                    <a:pt x="51435" y="2854"/>
                    <a:pt x="52388" y="5707"/>
                    <a:pt x="52388" y="9512"/>
                  </a:cubicBezTo>
                  <a:lnTo>
                    <a:pt x="52388" y="18074"/>
                  </a:lnTo>
                  <a:cubicBezTo>
                    <a:pt x="61913" y="19025"/>
                    <a:pt x="69533" y="20927"/>
                    <a:pt x="75248" y="23781"/>
                  </a:cubicBezTo>
                  <a:cubicBezTo>
                    <a:pt x="80963" y="26635"/>
                    <a:pt x="83820" y="31391"/>
                    <a:pt x="83820" y="36147"/>
                  </a:cubicBezTo>
                  <a:cubicBezTo>
                    <a:pt x="83820" y="39952"/>
                    <a:pt x="82868" y="42806"/>
                    <a:pt x="80010" y="44709"/>
                  </a:cubicBezTo>
                  <a:cubicBezTo>
                    <a:pt x="78105" y="46611"/>
                    <a:pt x="74295" y="48513"/>
                    <a:pt x="70485" y="48513"/>
                  </a:cubicBezTo>
                  <a:cubicBezTo>
                    <a:pt x="68580" y="48513"/>
                    <a:pt x="64770" y="47562"/>
                    <a:pt x="60008" y="46611"/>
                  </a:cubicBezTo>
                  <a:cubicBezTo>
                    <a:pt x="55245" y="44709"/>
                    <a:pt x="51435" y="44709"/>
                    <a:pt x="48578" y="44709"/>
                  </a:cubicBezTo>
                  <a:cubicBezTo>
                    <a:pt x="44768" y="44709"/>
                    <a:pt x="40958" y="45660"/>
                    <a:pt x="38100" y="47562"/>
                  </a:cubicBezTo>
                  <a:cubicBezTo>
                    <a:pt x="35243" y="49465"/>
                    <a:pt x="34290" y="52318"/>
                    <a:pt x="34290" y="55172"/>
                  </a:cubicBezTo>
                  <a:cubicBezTo>
                    <a:pt x="34290" y="59928"/>
                    <a:pt x="40005" y="64685"/>
                    <a:pt x="51435" y="67538"/>
                  </a:cubicBezTo>
                  <a:cubicBezTo>
                    <a:pt x="54293" y="68490"/>
                    <a:pt x="56198" y="68490"/>
                    <a:pt x="57150" y="69441"/>
                  </a:cubicBezTo>
                  <a:cubicBezTo>
                    <a:pt x="69533" y="73246"/>
                    <a:pt x="78105" y="78002"/>
                    <a:pt x="83820" y="84661"/>
                  </a:cubicBezTo>
                  <a:cubicBezTo>
                    <a:pt x="89535" y="90368"/>
                    <a:pt x="92393" y="97978"/>
                    <a:pt x="92393" y="107491"/>
                  </a:cubicBezTo>
                  <a:cubicBezTo>
                    <a:pt x="92393" y="117954"/>
                    <a:pt x="88583" y="127467"/>
                    <a:pt x="81915" y="135077"/>
                  </a:cubicBezTo>
                  <a:cubicBezTo>
                    <a:pt x="74295" y="142687"/>
                    <a:pt x="65723" y="147443"/>
                    <a:pt x="53340" y="148394"/>
                  </a:cubicBezTo>
                  <a:lnTo>
                    <a:pt x="53340" y="159809"/>
                  </a:lnTo>
                  <a:cubicBezTo>
                    <a:pt x="53340" y="163614"/>
                    <a:pt x="52388" y="165517"/>
                    <a:pt x="51435" y="167419"/>
                  </a:cubicBezTo>
                  <a:cubicBezTo>
                    <a:pt x="50483" y="169322"/>
                    <a:pt x="48578" y="169322"/>
                    <a:pt x="46673" y="169322"/>
                  </a:cubicBezTo>
                  <a:cubicBezTo>
                    <a:pt x="43815" y="169322"/>
                    <a:pt x="42863" y="168370"/>
                    <a:pt x="40958" y="167419"/>
                  </a:cubicBezTo>
                  <a:cubicBezTo>
                    <a:pt x="40005" y="165517"/>
                    <a:pt x="39053" y="163614"/>
                    <a:pt x="39053" y="159809"/>
                  </a:cubicBezTo>
                  <a:lnTo>
                    <a:pt x="39053" y="1502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C0456733-FBED-B7BE-7CFE-3C0E89BB73C3}"/>
              </a:ext>
            </a:extLst>
          </p:cNvPr>
          <p:cNvGrpSpPr/>
          <p:nvPr/>
        </p:nvGrpSpPr>
        <p:grpSpPr>
          <a:xfrm>
            <a:off x="8909887" y="2150914"/>
            <a:ext cx="792000" cy="755996"/>
            <a:chOff x="7423313" y="2608166"/>
            <a:chExt cx="382537" cy="360556"/>
          </a:xfrm>
        </p:grpSpPr>
        <p:sp>
          <p:nvSpPr>
            <p:cNvPr id="74" name="Forma Livre 46">
              <a:extLst>
                <a:ext uri="{FF2B5EF4-FFF2-40B4-BE49-F238E27FC236}">
                  <a16:creationId xmlns:a16="http://schemas.microsoft.com/office/drawing/2014/main" id="{6AE845ED-8122-B68A-9F98-81EE464F8177}"/>
                </a:ext>
              </a:extLst>
            </p:cNvPr>
            <p:cNvSpPr/>
            <p:nvPr/>
          </p:nvSpPr>
          <p:spPr>
            <a:xfrm>
              <a:off x="7518380" y="2715043"/>
              <a:ext cx="190137" cy="188755"/>
            </a:xfrm>
            <a:custGeom>
              <a:avLst/>
              <a:gdLst>
                <a:gd name="connsiteX0" fmla="*/ 13335 w 160020"/>
                <a:gd name="connsiteY0" fmla="*/ 36147 h 158857"/>
                <a:gd name="connsiteX1" fmla="*/ 38100 w 160020"/>
                <a:gd name="connsiteY1" fmla="*/ 13317 h 158857"/>
                <a:gd name="connsiteX2" fmla="*/ 79058 w 160020"/>
                <a:gd name="connsiteY2" fmla="*/ 0 h 158857"/>
                <a:gd name="connsiteX3" fmla="*/ 121920 w 160020"/>
                <a:gd name="connsiteY3" fmla="*/ 8561 h 158857"/>
                <a:gd name="connsiteX4" fmla="*/ 153353 w 160020"/>
                <a:gd name="connsiteY4" fmla="*/ 42806 h 158857"/>
                <a:gd name="connsiteX5" fmla="*/ 160020 w 160020"/>
                <a:gd name="connsiteY5" fmla="*/ 77051 h 158857"/>
                <a:gd name="connsiteX6" fmla="*/ 140018 w 160020"/>
                <a:gd name="connsiteY6" fmla="*/ 127467 h 158857"/>
                <a:gd name="connsiteX7" fmla="*/ 115253 w 160020"/>
                <a:gd name="connsiteY7" fmla="*/ 158858 h 158857"/>
                <a:gd name="connsiteX8" fmla="*/ 80963 w 160020"/>
                <a:gd name="connsiteY8" fmla="*/ 158858 h 158857"/>
                <a:gd name="connsiteX9" fmla="*/ 50483 w 160020"/>
                <a:gd name="connsiteY9" fmla="*/ 158858 h 158857"/>
                <a:gd name="connsiteX10" fmla="*/ 24765 w 160020"/>
                <a:gd name="connsiteY10" fmla="*/ 134126 h 158857"/>
                <a:gd name="connsiteX11" fmla="*/ 0 w 160020"/>
                <a:gd name="connsiteY11" fmla="*/ 73246 h 15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158857">
                  <a:moveTo>
                    <a:pt x="13335" y="36147"/>
                  </a:moveTo>
                  <a:lnTo>
                    <a:pt x="38100" y="13317"/>
                  </a:lnTo>
                  <a:lnTo>
                    <a:pt x="79058" y="0"/>
                  </a:lnTo>
                  <a:lnTo>
                    <a:pt x="121920" y="8561"/>
                  </a:lnTo>
                  <a:lnTo>
                    <a:pt x="153353" y="42806"/>
                  </a:lnTo>
                  <a:lnTo>
                    <a:pt x="160020" y="77051"/>
                  </a:lnTo>
                  <a:lnTo>
                    <a:pt x="140018" y="127467"/>
                  </a:lnTo>
                  <a:lnTo>
                    <a:pt x="115253" y="158858"/>
                  </a:lnTo>
                  <a:lnTo>
                    <a:pt x="80963" y="158858"/>
                  </a:lnTo>
                  <a:lnTo>
                    <a:pt x="50483" y="158858"/>
                  </a:lnTo>
                  <a:lnTo>
                    <a:pt x="24765" y="134126"/>
                  </a:lnTo>
                  <a:lnTo>
                    <a:pt x="0" y="73246"/>
                  </a:lnTo>
                  <a:close/>
                </a:path>
              </a:pathLst>
            </a:custGeom>
            <a:solidFill>
              <a:srgbClr val="000029"/>
            </a:solidFill>
            <a:ln w="9525" cap="flat">
              <a:solidFill>
                <a:srgbClr val="00002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1" name="Forma Livre 43">
              <a:extLst>
                <a:ext uri="{FF2B5EF4-FFF2-40B4-BE49-F238E27FC236}">
                  <a16:creationId xmlns:a16="http://schemas.microsoft.com/office/drawing/2014/main" id="{76B358BA-5DF5-AE31-E148-9BE26336C1C9}"/>
                </a:ext>
              </a:extLst>
            </p:cNvPr>
            <p:cNvSpPr/>
            <p:nvPr/>
          </p:nvSpPr>
          <p:spPr>
            <a:xfrm>
              <a:off x="7574970" y="2905429"/>
              <a:ext cx="80355" cy="28257"/>
            </a:xfrm>
            <a:custGeom>
              <a:avLst/>
              <a:gdLst>
                <a:gd name="connsiteX0" fmla="*/ 0 w 67627"/>
                <a:gd name="connsiteY0" fmla="*/ 0 h 23781"/>
                <a:gd name="connsiteX1" fmla="*/ 67628 w 67627"/>
                <a:gd name="connsiteY1" fmla="*/ 0 h 23781"/>
                <a:gd name="connsiteX2" fmla="*/ 0 w 67627"/>
                <a:gd name="connsiteY2" fmla="*/ 23781 h 23781"/>
                <a:gd name="connsiteX3" fmla="*/ 67628 w 67627"/>
                <a:gd name="connsiteY3" fmla="*/ 23781 h 2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" h="23781">
                  <a:moveTo>
                    <a:pt x="0" y="0"/>
                  </a:moveTo>
                  <a:lnTo>
                    <a:pt x="67628" y="0"/>
                  </a:lnTo>
                  <a:moveTo>
                    <a:pt x="0" y="23781"/>
                  </a:moveTo>
                  <a:lnTo>
                    <a:pt x="67628" y="23781"/>
                  </a:lnTo>
                </a:path>
              </a:pathLst>
            </a:custGeom>
            <a:noFill/>
            <a:ln w="11621" cap="flat">
              <a:solidFill>
                <a:srgbClr val="00002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44">
              <a:extLst>
                <a:ext uri="{FF2B5EF4-FFF2-40B4-BE49-F238E27FC236}">
                  <a16:creationId xmlns:a16="http://schemas.microsoft.com/office/drawing/2014/main" id="{DC87530F-FDBB-E902-9AFD-2D01DEA66CBF}"/>
                </a:ext>
              </a:extLst>
            </p:cNvPr>
            <p:cNvSpPr/>
            <p:nvPr/>
          </p:nvSpPr>
          <p:spPr>
            <a:xfrm>
              <a:off x="7522909" y="2707629"/>
              <a:ext cx="185608" cy="261093"/>
            </a:xfrm>
            <a:custGeom>
              <a:avLst/>
              <a:gdLst>
                <a:gd name="connsiteX0" fmla="*/ 156210 w 156209"/>
                <a:gd name="connsiteY0" fmla="*/ 78002 h 219737"/>
                <a:gd name="connsiteX1" fmla="*/ 78105 w 156209"/>
                <a:gd name="connsiteY1" fmla="*/ 0 h 219737"/>
                <a:gd name="connsiteX2" fmla="*/ 0 w 156209"/>
                <a:gd name="connsiteY2" fmla="*/ 78002 h 219737"/>
                <a:gd name="connsiteX3" fmla="*/ 21907 w 156209"/>
                <a:gd name="connsiteY3" fmla="*/ 132223 h 219737"/>
                <a:gd name="connsiteX4" fmla="*/ 41910 w 156209"/>
                <a:gd name="connsiteY4" fmla="*/ 172175 h 219737"/>
                <a:gd name="connsiteX5" fmla="*/ 41910 w 156209"/>
                <a:gd name="connsiteY5" fmla="*/ 183590 h 219737"/>
                <a:gd name="connsiteX6" fmla="*/ 78105 w 156209"/>
                <a:gd name="connsiteY6" fmla="*/ 219738 h 219737"/>
                <a:gd name="connsiteX7" fmla="*/ 114300 w 156209"/>
                <a:gd name="connsiteY7" fmla="*/ 183590 h 219737"/>
                <a:gd name="connsiteX8" fmla="*/ 114300 w 156209"/>
                <a:gd name="connsiteY8" fmla="*/ 172175 h 219737"/>
                <a:gd name="connsiteX9" fmla="*/ 134302 w 156209"/>
                <a:gd name="connsiteY9" fmla="*/ 132223 h 219737"/>
                <a:gd name="connsiteX10" fmla="*/ 156210 w 156209"/>
                <a:gd name="connsiteY10" fmla="*/ 78002 h 21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209" h="219737">
                  <a:moveTo>
                    <a:pt x="156210" y="78002"/>
                  </a:moveTo>
                  <a:cubicBezTo>
                    <a:pt x="156210" y="35196"/>
                    <a:pt x="120967" y="0"/>
                    <a:pt x="78105" y="0"/>
                  </a:cubicBezTo>
                  <a:cubicBezTo>
                    <a:pt x="35242" y="0"/>
                    <a:pt x="0" y="35196"/>
                    <a:pt x="0" y="78002"/>
                  </a:cubicBezTo>
                  <a:cubicBezTo>
                    <a:pt x="0" y="98930"/>
                    <a:pt x="8572" y="117954"/>
                    <a:pt x="21907" y="132223"/>
                  </a:cubicBezTo>
                  <a:cubicBezTo>
                    <a:pt x="32385" y="143638"/>
                    <a:pt x="41910" y="156955"/>
                    <a:pt x="41910" y="172175"/>
                  </a:cubicBezTo>
                  <a:lnTo>
                    <a:pt x="41910" y="183590"/>
                  </a:lnTo>
                  <a:cubicBezTo>
                    <a:pt x="41910" y="203566"/>
                    <a:pt x="58102" y="219738"/>
                    <a:pt x="78105" y="219738"/>
                  </a:cubicBezTo>
                  <a:cubicBezTo>
                    <a:pt x="98107" y="219738"/>
                    <a:pt x="114300" y="203566"/>
                    <a:pt x="114300" y="183590"/>
                  </a:cubicBezTo>
                  <a:lnTo>
                    <a:pt x="114300" y="172175"/>
                  </a:lnTo>
                  <a:cubicBezTo>
                    <a:pt x="114300" y="156955"/>
                    <a:pt x="123825" y="143638"/>
                    <a:pt x="134302" y="132223"/>
                  </a:cubicBezTo>
                  <a:cubicBezTo>
                    <a:pt x="147638" y="117954"/>
                    <a:pt x="156210" y="98930"/>
                    <a:pt x="156210" y="78002"/>
                  </a:cubicBezTo>
                  <a:close/>
                </a:path>
              </a:pathLst>
            </a:custGeom>
            <a:noFill/>
            <a:ln w="57150" cap="flat">
              <a:solidFill>
                <a:srgbClr val="00002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3" name="Forma Livre 45">
              <a:extLst>
                <a:ext uri="{FF2B5EF4-FFF2-40B4-BE49-F238E27FC236}">
                  <a16:creationId xmlns:a16="http://schemas.microsoft.com/office/drawing/2014/main" id="{5C9D449F-3736-39F5-C85B-BB7B248CEB74}"/>
                </a:ext>
              </a:extLst>
            </p:cNvPr>
            <p:cNvSpPr/>
            <p:nvPr/>
          </p:nvSpPr>
          <p:spPr>
            <a:xfrm>
              <a:off x="7423313" y="2608166"/>
              <a:ext cx="382537" cy="325518"/>
            </a:xfrm>
            <a:custGeom>
              <a:avLst/>
              <a:gdLst>
                <a:gd name="connsiteX0" fmla="*/ 47625 w 321945"/>
                <a:gd name="connsiteY0" fmla="*/ 273959 h 273958"/>
                <a:gd name="connsiteX1" fmla="*/ 80010 w 321945"/>
                <a:gd name="connsiteY1" fmla="*/ 241616 h 273958"/>
                <a:gd name="connsiteX2" fmla="*/ 0 w 321945"/>
                <a:gd name="connsiteY2" fmla="*/ 160760 h 273958"/>
                <a:gd name="connsiteX3" fmla="*/ 45720 w 321945"/>
                <a:gd name="connsiteY3" fmla="*/ 160760 h 273958"/>
                <a:gd name="connsiteX4" fmla="*/ 47625 w 321945"/>
                <a:gd name="connsiteY4" fmla="*/ 46611 h 273958"/>
                <a:gd name="connsiteX5" fmla="*/ 80010 w 321945"/>
                <a:gd name="connsiteY5" fmla="*/ 78953 h 273958"/>
                <a:gd name="connsiteX6" fmla="*/ 160972 w 321945"/>
                <a:gd name="connsiteY6" fmla="*/ 0 h 273958"/>
                <a:gd name="connsiteX7" fmla="*/ 160972 w 321945"/>
                <a:gd name="connsiteY7" fmla="*/ 45660 h 273958"/>
                <a:gd name="connsiteX8" fmla="*/ 275272 w 321945"/>
                <a:gd name="connsiteY8" fmla="*/ 46611 h 273958"/>
                <a:gd name="connsiteX9" fmla="*/ 242888 w 321945"/>
                <a:gd name="connsiteY9" fmla="*/ 78953 h 273958"/>
                <a:gd name="connsiteX10" fmla="*/ 321945 w 321945"/>
                <a:gd name="connsiteY10" fmla="*/ 160760 h 273958"/>
                <a:gd name="connsiteX11" fmla="*/ 276225 w 321945"/>
                <a:gd name="connsiteY11" fmla="*/ 160760 h 273958"/>
                <a:gd name="connsiteX12" fmla="*/ 275272 w 321945"/>
                <a:gd name="connsiteY12" fmla="*/ 273959 h 273958"/>
                <a:gd name="connsiteX13" fmla="*/ 242888 w 321945"/>
                <a:gd name="connsiteY13" fmla="*/ 241616 h 2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945" h="273958">
                  <a:moveTo>
                    <a:pt x="47625" y="273959"/>
                  </a:moveTo>
                  <a:lnTo>
                    <a:pt x="80010" y="241616"/>
                  </a:lnTo>
                  <a:moveTo>
                    <a:pt x="0" y="160760"/>
                  </a:moveTo>
                  <a:lnTo>
                    <a:pt x="45720" y="160760"/>
                  </a:lnTo>
                  <a:moveTo>
                    <a:pt x="47625" y="46611"/>
                  </a:moveTo>
                  <a:lnTo>
                    <a:pt x="80010" y="78953"/>
                  </a:lnTo>
                  <a:moveTo>
                    <a:pt x="160972" y="0"/>
                  </a:moveTo>
                  <a:lnTo>
                    <a:pt x="160972" y="45660"/>
                  </a:lnTo>
                  <a:moveTo>
                    <a:pt x="275272" y="46611"/>
                  </a:moveTo>
                  <a:lnTo>
                    <a:pt x="242888" y="78953"/>
                  </a:lnTo>
                  <a:moveTo>
                    <a:pt x="321945" y="160760"/>
                  </a:moveTo>
                  <a:lnTo>
                    <a:pt x="276225" y="160760"/>
                  </a:lnTo>
                  <a:moveTo>
                    <a:pt x="275272" y="273959"/>
                  </a:moveTo>
                  <a:lnTo>
                    <a:pt x="242888" y="241616"/>
                  </a:lnTo>
                </a:path>
              </a:pathLst>
            </a:custGeom>
            <a:noFill/>
            <a:ln w="11610" cap="rnd">
              <a:solidFill>
                <a:srgbClr val="00002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47">
              <a:extLst>
                <a:ext uri="{FF2B5EF4-FFF2-40B4-BE49-F238E27FC236}">
                  <a16:creationId xmlns:a16="http://schemas.microsoft.com/office/drawing/2014/main" id="{4BB900FB-6B79-0977-D4FF-5FC71724C22B}"/>
                </a:ext>
              </a:extLst>
            </p:cNvPr>
            <p:cNvSpPr/>
            <p:nvPr/>
          </p:nvSpPr>
          <p:spPr>
            <a:xfrm>
              <a:off x="7632483" y="2738769"/>
              <a:ext cx="44138" cy="18083"/>
            </a:xfrm>
            <a:custGeom>
              <a:avLst/>
              <a:gdLst>
                <a:gd name="connsiteX0" fmla="*/ 37147 w 37147"/>
                <a:gd name="connsiteY0" fmla="*/ 15220 h 15219"/>
                <a:gd name="connsiteX1" fmla="*/ 0 w 37147"/>
                <a:gd name="connsiteY1" fmla="*/ 0 h 1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147" h="15219">
                  <a:moveTo>
                    <a:pt x="37147" y="15220"/>
                  </a:moveTo>
                  <a:cubicBezTo>
                    <a:pt x="27622" y="5707"/>
                    <a:pt x="14288" y="0"/>
                    <a:pt x="0" y="0"/>
                  </a:cubicBezTo>
                </a:path>
              </a:pathLst>
            </a:custGeom>
            <a:noFill/>
            <a:ln w="1161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  <p:grpSp>
        <p:nvGrpSpPr>
          <p:cNvPr id="76" name="Gráfico 2">
            <a:extLst>
              <a:ext uri="{FF2B5EF4-FFF2-40B4-BE49-F238E27FC236}">
                <a16:creationId xmlns:a16="http://schemas.microsoft.com/office/drawing/2014/main" id="{24D8DF6B-B598-005E-545A-E201D89E9BC1}"/>
              </a:ext>
            </a:extLst>
          </p:cNvPr>
          <p:cNvGrpSpPr/>
          <p:nvPr/>
        </p:nvGrpSpPr>
        <p:grpSpPr>
          <a:xfrm>
            <a:off x="4066034" y="4696145"/>
            <a:ext cx="720000" cy="720000"/>
            <a:chOff x="7713344" y="2744103"/>
            <a:chExt cx="257175" cy="257787"/>
          </a:xfrm>
        </p:grpSpPr>
        <p:sp>
          <p:nvSpPr>
            <p:cNvPr id="78" name="Forma Livre 50">
              <a:extLst>
                <a:ext uri="{FF2B5EF4-FFF2-40B4-BE49-F238E27FC236}">
                  <a16:creationId xmlns:a16="http://schemas.microsoft.com/office/drawing/2014/main" id="{EFCCFCE6-0223-643C-CD0D-815119EAA5BD}"/>
                </a:ext>
              </a:extLst>
            </p:cNvPr>
            <p:cNvSpPr/>
            <p:nvPr/>
          </p:nvSpPr>
          <p:spPr>
            <a:xfrm>
              <a:off x="7844790" y="2744103"/>
              <a:ext cx="125729" cy="98929"/>
            </a:xfrm>
            <a:custGeom>
              <a:avLst/>
              <a:gdLst>
                <a:gd name="connsiteX0" fmla="*/ 36195 w 125729"/>
                <a:gd name="connsiteY0" fmla="*/ 94173 h 98929"/>
                <a:gd name="connsiteX1" fmla="*/ 36195 w 125729"/>
                <a:gd name="connsiteY1" fmla="*/ 62782 h 98929"/>
                <a:gd name="connsiteX2" fmla="*/ 54292 w 125729"/>
                <a:gd name="connsiteY2" fmla="*/ 39001 h 98929"/>
                <a:gd name="connsiteX3" fmla="*/ 82867 w 125729"/>
                <a:gd name="connsiteY3" fmla="*/ 48514 h 98929"/>
                <a:gd name="connsiteX4" fmla="*/ 87630 w 125729"/>
                <a:gd name="connsiteY4" fmla="*/ 61831 h 98929"/>
                <a:gd name="connsiteX5" fmla="*/ 87630 w 125729"/>
                <a:gd name="connsiteY5" fmla="*/ 98929 h 98929"/>
                <a:gd name="connsiteX6" fmla="*/ 87630 w 125729"/>
                <a:gd name="connsiteY6" fmla="*/ 98929 h 98929"/>
                <a:gd name="connsiteX7" fmla="*/ 125730 w 125729"/>
                <a:gd name="connsiteY7" fmla="*/ 98929 h 98929"/>
                <a:gd name="connsiteX8" fmla="*/ 125730 w 125729"/>
                <a:gd name="connsiteY8" fmla="*/ 97027 h 98929"/>
                <a:gd name="connsiteX9" fmla="*/ 125730 w 125729"/>
                <a:gd name="connsiteY9" fmla="*/ 63733 h 98929"/>
                <a:gd name="connsiteX10" fmla="*/ 102870 w 125729"/>
                <a:gd name="connsiteY10" fmla="*/ 13317 h 98929"/>
                <a:gd name="connsiteX11" fmla="*/ 71438 w 125729"/>
                <a:gd name="connsiteY11" fmla="*/ 0 h 98929"/>
                <a:gd name="connsiteX12" fmla="*/ 65722 w 125729"/>
                <a:gd name="connsiteY12" fmla="*/ 0 h 98929"/>
                <a:gd name="connsiteX13" fmla="*/ 60007 w 125729"/>
                <a:gd name="connsiteY13" fmla="*/ 0 h 98929"/>
                <a:gd name="connsiteX14" fmla="*/ 54292 w 125729"/>
                <a:gd name="connsiteY14" fmla="*/ 0 h 98929"/>
                <a:gd name="connsiteX15" fmla="*/ 2857 w 125729"/>
                <a:gd name="connsiteY15" fmla="*/ 42806 h 98929"/>
                <a:gd name="connsiteX16" fmla="*/ 0 w 125729"/>
                <a:gd name="connsiteY16" fmla="*/ 63733 h 98929"/>
                <a:gd name="connsiteX17" fmla="*/ 0 w 125729"/>
                <a:gd name="connsiteY17" fmla="*/ 97027 h 98929"/>
                <a:gd name="connsiteX18" fmla="*/ 0 w 125729"/>
                <a:gd name="connsiteY18" fmla="*/ 98929 h 98929"/>
                <a:gd name="connsiteX19" fmla="*/ 38100 w 125729"/>
                <a:gd name="connsiteY19" fmla="*/ 98929 h 98929"/>
                <a:gd name="connsiteX20" fmla="*/ 36195 w 125729"/>
                <a:gd name="connsiteY20" fmla="*/ 94173 h 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729" h="98929">
                  <a:moveTo>
                    <a:pt x="36195" y="94173"/>
                  </a:moveTo>
                  <a:cubicBezTo>
                    <a:pt x="36195" y="83710"/>
                    <a:pt x="36195" y="73246"/>
                    <a:pt x="36195" y="62782"/>
                  </a:cubicBezTo>
                  <a:cubicBezTo>
                    <a:pt x="36195" y="51367"/>
                    <a:pt x="43815" y="41855"/>
                    <a:pt x="54292" y="39001"/>
                  </a:cubicBezTo>
                  <a:cubicBezTo>
                    <a:pt x="64770" y="36147"/>
                    <a:pt x="76200" y="39952"/>
                    <a:pt x="82867" y="48514"/>
                  </a:cubicBezTo>
                  <a:cubicBezTo>
                    <a:pt x="85725" y="52318"/>
                    <a:pt x="87630" y="57075"/>
                    <a:pt x="87630" y="61831"/>
                  </a:cubicBezTo>
                  <a:cubicBezTo>
                    <a:pt x="87630" y="74197"/>
                    <a:pt x="87630" y="86563"/>
                    <a:pt x="87630" y="98929"/>
                  </a:cubicBezTo>
                  <a:cubicBezTo>
                    <a:pt x="87630" y="98929"/>
                    <a:pt x="87630" y="98929"/>
                    <a:pt x="87630" y="98929"/>
                  </a:cubicBezTo>
                  <a:lnTo>
                    <a:pt x="125730" y="98929"/>
                  </a:lnTo>
                  <a:cubicBezTo>
                    <a:pt x="125730" y="98929"/>
                    <a:pt x="125730" y="97978"/>
                    <a:pt x="125730" y="97027"/>
                  </a:cubicBezTo>
                  <a:cubicBezTo>
                    <a:pt x="125730" y="85612"/>
                    <a:pt x="125730" y="74197"/>
                    <a:pt x="125730" y="63733"/>
                  </a:cubicBezTo>
                  <a:cubicBezTo>
                    <a:pt x="125730" y="43757"/>
                    <a:pt x="118110" y="26635"/>
                    <a:pt x="102870" y="13317"/>
                  </a:cubicBezTo>
                  <a:cubicBezTo>
                    <a:pt x="94297" y="5708"/>
                    <a:pt x="83820" y="1902"/>
                    <a:pt x="71438" y="0"/>
                  </a:cubicBezTo>
                  <a:cubicBezTo>
                    <a:pt x="69532" y="0"/>
                    <a:pt x="67628" y="0"/>
                    <a:pt x="65722" y="0"/>
                  </a:cubicBezTo>
                  <a:lnTo>
                    <a:pt x="60007" y="0"/>
                  </a:lnTo>
                  <a:cubicBezTo>
                    <a:pt x="58103" y="0"/>
                    <a:pt x="56197" y="0"/>
                    <a:pt x="54292" y="0"/>
                  </a:cubicBezTo>
                  <a:cubicBezTo>
                    <a:pt x="28575" y="3805"/>
                    <a:pt x="11430" y="19025"/>
                    <a:pt x="2857" y="42806"/>
                  </a:cubicBezTo>
                  <a:cubicBezTo>
                    <a:pt x="953" y="49465"/>
                    <a:pt x="0" y="56123"/>
                    <a:pt x="0" y="63733"/>
                  </a:cubicBezTo>
                  <a:cubicBezTo>
                    <a:pt x="0" y="75148"/>
                    <a:pt x="0" y="85612"/>
                    <a:pt x="0" y="97027"/>
                  </a:cubicBezTo>
                  <a:lnTo>
                    <a:pt x="0" y="98929"/>
                  </a:lnTo>
                  <a:lnTo>
                    <a:pt x="38100" y="98929"/>
                  </a:lnTo>
                  <a:cubicBezTo>
                    <a:pt x="36195" y="98929"/>
                    <a:pt x="36195" y="96076"/>
                    <a:pt x="36195" y="94173"/>
                  </a:cubicBezTo>
                  <a:close/>
                </a:path>
              </a:pathLst>
            </a:custGeom>
            <a:solidFill>
              <a:srgbClr val="0000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9" name="Forma Livre 51">
              <a:extLst>
                <a:ext uri="{FF2B5EF4-FFF2-40B4-BE49-F238E27FC236}">
                  <a16:creationId xmlns:a16="http://schemas.microsoft.com/office/drawing/2014/main" id="{395981D4-53C0-1184-C657-C69D75436347}"/>
                </a:ext>
              </a:extLst>
            </p:cNvPr>
            <p:cNvSpPr/>
            <p:nvPr/>
          </p:nvSpPr>
          <p:spPr>
            <a:xfrm>
              <a:off x="7713344" y="2833520"/>
              <a:ext cx="187642" cy="168370"/>
            </a:xfrm>
            <a:custGeom>
              <a:avLst/>
              <a:gdLst>
                <a:gd name="connsiteX0" fmla="*/ 187643 w 187642"/>
                <a:gd name="connsiteY0" fmla="*/ 32342 h 168370"/>
                <a:gd name="connsiteX1" fmla="*/ 155258 w 187642"/>
                <a:gd name="connsiteY1" fmla="*/ 0 h 168370"/>
                <a:gd name="connsiteX2" fmla="*/ 32385 w 187642"/>
                <a:gd name="connsiteY2" fmla="*/ 0 h 168370"/>
                <a:gd name="connsiteX3" fmla="*/ 0 w 187642"/>
                <a:gd name="connsiteY3" fmla="*/ 32342 h 168370"/>
                <a:gd name="connsiteX4" fmla="*/ 0 w 187642"/>
                <a:gd name="connsiteY4" fmla="*/ 136028 h 168370"/>
                <a:gd name="connsiteX5" fmla="*/ 32385 w 187642"/>
                <a:gd name="connsiteY5" fmla="*/ 168370 h 168370"/>
                <a:gd name="connsiteX6" fmla="*/ 155258 w 187642"/>
                <a:gd name="connsiteY6" fmla="*/ 168370 h 168370"/>
                <a:gd name="connsiteX7" fmla="*/ 187643 w 187642"/>
                <a:gd name="connsiteY7" fmla="*/ 136028 h 168370"/>
                <a:gd name="connsiteX8" fmla="*/ 187643 w 187642"/>
                <a:gd name="connsiteY8" fmla="*/ 32342 h 16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642" h="168370">
                  <a:moveTo>
                    <a:pt x="187643" y="32342"/>
                  </a:moveTo>
                  <a:cubicBezTo>
                    <a:pt x="187643" y="14269"/>
                    <a:pt x="173355" y="0"/>
                    <a:pt x="155258" y="0"/>
                  </a:cubicBezTo>
                  <a:lnTo>
                    <a:pt x="32385" y="0"/>
                  </a:lnTo>
                  <a:cubicBezTo>
                    <a:pt x="14288" y="0"/>
                    <a:pt x="0" y="14269"/>
                    <a:pt x="0" y="32342"/>
                  </a:cubicBezTo>
                  <a:lnTo>
                    <a:pt x="0" y="136028"/>
                  </a:lnTo>
                  <a:cubicBezTo>
                    <a:pt x="0" y="154102"/>
                    <a:pt x="14288" y="168370"/>
                    <a:pt x="32385" y="168370"/>
                  </a:cubicBezTo>
                  <a:lnTo>
                    <a:pt x="155258" y="168370"/>
                  </a:lnTo>
                  <a:cubicBezTo>
                    <a:pt x="173355" y="168370"/>
                    <a:pt x="187643" y="154102"/>
                    <a:pt x="187643" y="136028"/>
                  </a:cubicBezTo>
                  <a:lnTo>
                    <a:pt x="187643" y="32342"/>
                  </a:lnTo>
                  <a:close/>
                </a:path>
              </a:pathLst>
            </a:custGeom>
            <a:solidFill>
              <a:srgbClr val="0000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0" name="Forma Livre 53">
              <a:extLst>
                <a:ext uri="{FF2B5EF4-FFF2-40B4-BE49-F238E27FC236}">
                  <a16:creationId xmlns:a16="http://schemas.microsoft.com/office/drawing/2014/main" id="{B5A6701B-F1AE-5A41-D8E1-1828B80ECFBA}"/>
                </a:ext>
              </a:extLst>
            </p:cNvPr>
            <p:cNvSpPr/>
            <p:nvPr/>
          </p:nvSpPr>
          <p:spPr>
            <a:xfrm>
              <a:off x="7777162" y="2873472"/>
              <a:ext cx="58193" cy="103685"/>
            </a:xfrm>
            <a:custGeom>
              <a:avLst/>
              <a:gdLst>
                <a:gd name="connsiteX0" fmla="*/ 43815 w 58193"/>
                <a:gd name="connsiteY0" fmla="*/ 55172 h 103685"/>
                <a:gd name="connsiteX1" fmla="*/ 43815 w 58193"/>
                <a:gd name="connsiteY1" fmla="*/ 90368 h 103685"/>
                <a:gd name="connsiteX2" fmla="*/ 30480 w 58193"/>
                <a:gd name="connsiteY2" fmla="*/ 103686 h 103685"/>
                <a:gd name="connsiteX3" fmla="*/ 17145 w 58193"/>
                <a:gd name="connsiteY3" fmla="*/ 90368 h 103685"/>
                <a:gd name="connsiteX4" fmla="*/ 17145 w 58193"/>
                <a:gd name="connsiteY4" fmla="*/ 55172 h 103685"/>
                <a:gd name="connsiteX5" fmla="*/ 0 w 58193"/>
                <a:gd name="connsiteY5" fmla="*/ 29489 h 103685"/>
                <a:gd name="connsiteX6" fmla="*/ 28575 w 58193"/>
                <a:gd name="connsiteY6" fmla="*/ 0 h 103685"/>
                <a:gd name="connsiteX7" fmla="*/ 58103 w 58193"/>
                <a:gd name="connsiteY7" fmla="*/ 29489 h 103685"/>
                <a:gd name="connsiteX8" fmla="*/ 43815 w 58193"/>
                <a:gd name="connsiteY8" fmla="*/ 55172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93" h="103685">
                  <a:moveTo>
                    <a:pt x="43815" y="55172"/>
                  </a:moveTo>
                  <a:lnTo>
                    <a:pt x="43815" y="90368"/>
                  </a:lnTo>
                  <a:cubicBezTo>
                    <a:pt x="43815" y="97978"/>
                    <a:pt x="38100" y="103686"/>
                    <a:pt x="30480" y="103686"/>
                  </a:cubicBezTo>
                  <a:cubicBezTo>
                    <a:pt x="22860" y="103686"/>
                    <a:pt x="17145" y="97978"/>
                    <a:pt x="17145" y="90368"/>
                  </a:cubicBezTo>
                  <a:lnTo>
                    <a:pt x="17145" y="55172"/>
                  </a:lnTo>
                  <a:cubicBezTo>
                    <a:pt x="7620" y="50416"/>
                    <a:pt x="0" y="40903"/>
                    <a:pt x="0" y="29489"/>
                  </a:cubicBezTo>
                  <a:cubicBezTo>
                    <a:pt x="0" y="13317"/>
                    <a:pt x="12382" y="0"/>
                    <a:pt x="28575" y="0"/>
                  </a:cubicBezTo>
                  <a:cubicBezTo>
                    <a:pt x="44768" y="0"/>
                    <a:pt x="58103" y="13317"/>
                    <a:pt x="58103" y="29489"/>
                  </a:cubicBezTo>
                  <a:cubicBezTo>
                    <a:pt x="59055" y="40903"/>
                    <a:pt x="52388" y="50416"/>
                    <a:pt x="43815" y="551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81" name="Gráfico 2">
            <a:extLst>
              <a:ext uri="{FF2B5EF4-FFF2-40B4-BE49-F238E27FC236}">
                <a16:creationId xmlns:a16="http://schemas.microsoft.com/office/drawing/2014/main" id="{5076B1CB-BA5D-5BFA-CFB6-086F679F7A09}"/>
              </a:ext>
            </a:extLst>
          </p:cNvPr>
          <p:cNvGrpSpPr/>
          <p:nvPr/>
        </p:nvGrpSpPr>
        <p:grpSpPr>
          <a:xfrm>
            <a:off x="7419116" y="4652083"/>
            <a:ext cx="720000" cy="720000"/>
            <a:chOff x="7729174" y="4871087"/>
            <a:chExt cx="227057" cy="229250"/>
          </a:xfrm>
          <a:solidFill>
            <a:srgbClr val="000029"/>
          </a:solidFill>
        </p:grpSpPr>
        <p:sp>
          <p:nvSpPr>
            <p:cNvPr id="83" name="Forma Livre 56">
              <a:extLst>
                <a:ext uri="{FF2B5EF4-FFF2-40B4-BE49-F238E27FC236}">
                  <a16:creationId xmlns:a16="http://schemas.microsoft.com/office/drawing/2014/main" id="{D8DA316F-6F94-A501-DAAA-8032F47F2706}"/>
                </a:ext>
              </a:extLst>
            </p:cNvPr>
            <p:cNvSpPr/>
            <p:nvPr/>
          </p:nvSpPr>
          <p:spPr>
            <a:xfrm>
              <a:off x="7729174" y="4871087"/>
              <a:ext cx="185147" cy="111980"/>
            </a:xfrm>
            <a:custGeom>
              <a:avLst/>
              <a:gdLst>
                <a:gd name="connsiteX0" fmla="*/ 156573 w 185147"/>
                <a:gd name="connsiteY0" fmla="*/ 75148 h 113678"/>
                <a:gd name="connsiteX1" fmla="*/ 140381 w 185147"/>
                <a:gd name="connsiteY1" fmla="*/ 56123 h 113678"/>
                <a:gd name="connsiteX2" fmla="*/ 114663 w 185147"/>
                <a:gd name="connsiteY2" fmla="*/ 73246 h 113678"/>
                <a:gd name="connsiteX3" fmla="*/ 20366 w 185147"/>
                <a:gd name="connsiteY3" fmla="*/ 113198 h 113678"/>
                <a:gd name="connsiteX4" fmla="*/ 363 w 185147"/>
                <a:gd name="connsiteY4" fmla="*/ 102734 h 113678"/>
                <a:gd name="connsiteX5" fmla="*/ 14651 w 185147"/>
                <a:gd name="connsiteY5" fmla="*/ 85612 h 113678"/>
                <a:gd name="connsiteX6" fmla="*/ 123235 w 185147"/>
                <a:gd name="connsiteY6" fmla="*/ 33294 h 113678"/>
                <a:gd name="connsiteX7" fmla="*/ 107043 w 185147"/>
                <a:gd name="connsiteY7" fmla="*/ 13317 h 113678"/>
                <a:gd name="connsiteX8" fmla="*/ 185148 w 185147"/>
                <a:gd name="connsiteY8" fmla="*/ 0 h 113678"/>
                <a:gd name="connsiteX9" fmla="*/ 156573 w 185147"/>
                <a:gd name="connsiteY9" fmla="*/ 75148 h 1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147" h="113678">
                  <a:moveTo>
                    <a:pt x="156573" y="75148"/>
                  </a:moveTo>
                  <a:cubicBezTo>
                    <a:pt x="150858" y="68489"/>
                    <a:pt x="146095" y="62782"/>
                    <a:pt x="140381" y="56123"/>
                  </a:cubicBezTo>
                  <a:cubicBezTo>
                    <a:pt x="131808" y="61831"/>
                    <a:pt x="123235" y="67538"/>
                    <a:pt x="114663" y="73246"/>
                  </a:cubicBezTo>
                  <a:cubicBezTo>
                    <a:pt x="85135" y="92271"/>
                    <a:pt x="54656" y="106539"/>
                    <a:pt x="20366" y="113198"/>
                  </a:cubicBezTo>
                  <a:cubicBezTo>
                    <a:pt x="9888" y="115101"/>
                    <a:pt x="2268" y="111296"/>
                    <a:pt x="363" y="102734"/>
                  </a:cubicBezTo>
                  <a:cubicBezTo>
                    <a:pt x="-1542" y="95125"/>
                    <a:pt x="4173" y="87514"/>
                    <a:pt x="14651" y="85612"/>
                  </a:cubicBezTo>
                  <a:cubicBezTo>
                    <a:pt x="54656" y="77051"/>
                    <a:pt x="88945" y="57075"/>
                    <a:pt x="123235" y="33294"/>
                  </a:cubicBezTo>
                  <a:cubicBezTo>
                    <a:pt x="118473" y="26635"/>
                    <a:pt x="112758" y="20927"/>
                    <a:pt x="107043" y="13317"/>
                  </a:cubicBezTo>
                  <a:cubicBezTo>
                    <a:pt x="133713" y="8561"/>
                    <a:pt x="158478" y="4756"/>
                    <a:pt x="185148" y="0"/>
                  </a:cubicBezTo>
                  <a:cubicBezTo>
                    <a:pt x="174670" y="25683"/>
                    <a:pt x="166098" y="49465"/>
                    <a:pt x="156573" y="75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4" name="Forma Livre 57">
              <a:extLst>
                <a:ext uri="{FF2B5EF4-FFF2-40B4-BE49-F238E27FC236}">
                  <a16:creationId xmlns:a16="http://schemas.microsoft.com/office/drawing/2014/main" id="{A33558AE-A44B-921A-26B6-FFD325AD3160}"/>
                </a:ext>
              </a:extLst>
            </p:cNvPr>
            <p:cNvSpPr/>
            <p:nvPr/>
          </p:nvSpPr>
          <p:spPr>
            <a:xfrm>
              <a:off x="7913369" y="4943382"/>
              <a:ext cx="42862" cy="156004"/>
            </a:xfrm>
            <a:custGeom>
              <a:avLst/>
              <a:gdLst>
                <a:gd name="connsiteX0" fmla="*/ 42863 w 42862"/>
                <a:gd name="connsiteY0" fmla="*/ 78002 h 156004"/>
                <a:gd name="connsiteX1" fmla="*/ 42863 w 42862"/>
                <a:gd name="connsiteY1" fmla="*/ 136979 h 156004"/>
                <a:gd name="connsiteX2" fmla="*/ 23813 w 42862"/>
                <a:gd name="connsiteY2" fmla="*/ 156004 h 156004"/>
                <a:gd name="connsiteX3" fmla="*/ 15240 w 42862"/>
                <a:gd name="connsiteY3" fmla="*/ 156004 h 156004"/>
                <a:gd name="connsiteX4" fmla="*/ 0 w 42862"/>
                <a:gd name="connsiteY4" fmla="*/ 140784 h 156004"/>
                <a:gd name="connsiteX5" fmla="*/ 0 w 42862"/>
                <a:gd name="connsiteY5" fmla="*/ 15220 h 156004"/>
                <a:gd name="connsiteX6" fmla="*/ 15240 w 42862"/>
                <a:gd name="connsiteY6" fmla="*/ 0 h 156004"/>
                <a:gd name="connsiteX7" fmla="*/ 25718 w 42862"/>
                <a:gd name="connsiteY7" fmla="*/ 0 h 156004"/>
                <a:gd name="connsiteX8" fmla="*/ 42863 w 42862"/>
                <a:gd name="connsiteY8" fmla="*/ 17122 h 156004"/>
                <a:gd name="connsiteX9" fmla="*/ 42863 w 42862"/>
                <a:gd name="connsiteY9" fmla="*/ 78002 h 15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" h="156004">
                  <a:moveTo>
                    <a:pt x="42863" y="78002"/>
                  </a:moveTo>
                  <a:cubicBezTo>
                    <a:pt x="42863" y="97978"/>
                    <a:pt x="42863" y="117003"/>
                    <a:pt x="42863" y="136979"/>
                  </a:cubicBezTo>
                  <a:cubicBezTo>
                    <a:pt x="42863" y="150297"/>
                    <a:pt x="38100" y="156004"/>
                    <a:pt x="23813" y="156004"/>
                  </a:cubicBezTo>
                  <a:cubicBezTo>
                    <a:pt x="20955" y="156004"/>
                    <a:pt x="18098" y="156004"/>
                    <a:pt x="15240" y="156004"/>
                  </a:cubicBezTo>
                  <a:cubicBezTo>
                    <a:pt x="5715" y="155053"/>
                    <a:pt x="0" y="150297"/>
                    <a:pt x="0" y="140784"/>
                  </a:cubicBezTo>
                  <a:cubicBezTo>
                    <a:pt x="0" y="98929"/>
                    <a:pt x="0" y="57075"/>
                    <a:pt x="0" y="15220"/>
                  </a:cubicBezTo>
                  <a:cubicBezTo>
                    <a:pt x="0" y="5707"/>
                    <a:pt x="5715" y="951"/>
                    <a:pt x="15240" y="0"/>
                  </a:cubicBezTo>
                  <a:cubicBezTo>
                    <a:pt x="19050" y="0"/>
                    <a:pt x="21908" y="0"/>
                    <a:pt x="25718" y="0"/>
                  </a:cubicBezTo>
                  <a:cubicBezTo>
                    <a:pt x="37148" y="0"/>
                    <a:pt x="42863" y="5707"/>
                    <a:pt x="42863" y="17122"/>
                  </a:cubicBezTo>
                  <a:cubicBezTo>
                    <a:pt x="42863" y="37099"/>
                    <a:pt x="42863" y="57075"/>
                    <a:pt x="42863" y="78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orma Livre 58">
              <a:extLst>
                <a:ext uri="{FF2B5EF4-FFF2-40B4-BE49-F238E27FC236}">
                  <a16:creationId xmlns:a16="http://schemas.microsoft.com/office/drawing/2014/main" id="{592FC59D-8C5F-1F0F-456F-EE82FBF7B43E}"/>
                </a:ext>
              </a:extLst>
            </p:cNvPr>
            <p:cNvSpPr/>
            <p:nvPr/>
          </p:nvSpPr>
          <p:spPr>
            <a:xfrm>
              <a:off x="7857172" y="4971919"/>
              <a:ext cx="41909" cy="126515"/>
            </a:xfrm>
            <a:custGeom>
              <a:avLst/>
              <a:gdLst>
                <a:gd name="connsiteX0" fmla="*/ 41910 w 41909"/>
                <a:gd name="connsiteY0" fmla="*/ 63733 h 126515"/>
                <a:gd name="connsiteX1" fmla="*/ 41910 w 41909"/>
                <a:gd name="connsiteY1" fmla="*/ 109393 h 126515"/>
                <a:gd name="connsiteX2" fmla="*/ 24765 w 41909"/>
                <a:gd name="connsiteY2" fmla="*/ 126515 h 126515"/>
                <a:gd name="connsiteX3" fmla="*/ 14288 w 41909"/>
                <a:gd name="connsiteY3" fmla="*/ 126515 h 126515"/>
                <a:gd name="connsiteX4" fmla="*/ 0 w 41909"/>
                <a:gd name="connsiteY4" fmla="*/ 112247 h 126515"/>
                <a:gd name="connsiteX5" fmla="*/ 0 w 41909"/>
                <a:gd name="connsiteY5" fmla="*/ 14269 h 126515"/>
                <a:gd name="connsiteX6" fmla="*/ 14288 w 41909"/>
                <a:gd name="connsiteY6" fmla="*/ 0 h 126515"/>
                <a:gd name="connsiteX7" fmla="*/ 25718 w 41909"/>
                <a:gd name="connsiteY7" fmla="*/ 0 h 126515"/>
                <a:gd name="connsiteX8" fmla="*/ 41910 w 41909"/>
                <a:gd name="connsiteY8" fmla="*/ 16171 h 126515"/>
                <a:gd name="connsiteX9" fmla="*/ 41910 w 41909"/>
                <a:gd name="connsiteY9" fmla="*/ 63733 h 12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09" h="126515">
                  <a:moveTo>
                    <a:pt x="41910" y="63733"/>
                  </a:moveTo>
                  <a:cubicBezTo>
                    <a:pt x="41910" y="78953"/>
                    <a:pt x="41910" y="94173"/>
                    <a:pt x="41910" y="109393"/>
                  </a:cubicBezTo>
                  <a:cubicBezTo>
                    <a:pt x="41910" y="121759"/>
                    <a:pt x="36195" y="126515"/>
                    <a:pt x="24765" y="126515"/>
                  </a:cubicBezTo>
                  <a:cubicBezTo>
                    <a:pt x="20955" y="126515"/>
                    <a:pt x="18097" y="126515"/>
                    <a:pt x="14288" y="126515"/>
                  </a:cubicBezTo>
                  <a:cubicBezTo>
                    <a:pt x="5715" y="125564"/>
                    <a:pt x="0" y="120808"/>
                    <a:pt x="0" y="112247"/>
                  </a:cubicBezTo>
                  <a:cubicBezTo>
                    <a:pt x="0" y="79905"/>
                    <a:pt x="0" y="46611"/>
                    <a:pt x="0" y="14269"/>
                  </a:cubicBezTo>
                  <a:cubicBezTo>
                    <a:pt x="0" y="5707"/>
                    <a:pt x="5715" y="0"/>
                    <a:pt x="14288" y="0"/>
                  </a:cubicBezTo>
                  <a:cubicBezTo>
                    <a:pt x="18097" y="0"/>
                    <a:pt x="21908" y="0"/>
                    <a:pt x="25718" y="0"/>
                  </a:cubicBezTo>
                  <a:cubicBezTo>
                    <a:pt x="36195" y="0"/>
                    <a:pt x="41910" y="5707"/>
                    <a:pt x="41910" y="16171"/>
                  </a:cubicBezTo>
                  <a:cubicBezTo>
                    <a:pt x="41910" y="32342"/>
                    <a:pt x="41910" y="47562"/>
                    <a:pt x="41910" y="637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 59">
              <a:extLst>
                <a:ext uri="{FF2B5EF4-FFF2-40B4-BE49-F238E27FC236}">
                  <a16:creationId xmlns:a16="http://schemas.microsoft.com/office/drawing/2014/main" id="{C9263C15-50D4-A0A1-37BB-1A6F15561306}"/>
                </a:ext>
              </a:extLst>
            </p:cNvPr>
            <p:cNvSpPr/>
            <p:nvPr/>
          </p:nvSpPr>
          <p:spPr>
            <a:xfrm>
              <a:off x="7800022" y="5000456"/>
              <a:ext cx="41909" cy="97978"/>
            </a:xfrm>
            <a:custGeom>
              <a:avLst/>
              <a:gdLst>
                <a:gd name="connsiteX0" fmla="*/ 0 w 41909"/>
                <a:gd name="connsiteY0" fmla="*/ 48513 h 97978"/>
                <a:gd name="connsiteX1" fmla="*/ 0 w 41909"/>
                <a:gd name="connsiteY1" fmla="*/ 16171 h 97978"/>
                <a:gd name="connsiteX2" fmla="*/ 16193 w 41909"/>
                <a:gd name="connsiteY2" fmla="*/ 0 h 97978"/>
                <a:gd name="connsiteX3" fmla="*/ 27622 w 41909"/>
                <a:gd name="connsiteY3" fmla="*/ 0 h 97978"/>
                <a:gd name="connsiteX4" fmla="*/ 41910 w 41909"/>
                <a:gd name="connsiteY4" fmla="*/ 14269 h 97978"/>
                <a:gd name="connsiteX5" fmla="*/ 41910 w 41909"/>
                <a:gd name="connsiteY5" fmla="*/ 83709 h 97978"/>
                <a:gd name="connsiteX6" fmla="*/ 27622 w 41909"/>
                <a:gd name="connsiteY6" fmla="*/ 97978 h 97978"/>
                <a:gd name="connsiteX7" fmla="*/ 15240 w 41909"/>
                <a:gd name="connsiteY7" fmla="*/ 97978 h 97978"/>
                <a:gd name="connsiteX8" fmla="*/ 0 w 41909"/>
                <a:gd name="connsiteY8" fmla="*/ 82758 h 97978"/>
                <a:gd name="connsiteX9" fmla="*/ 0 w 41909"/>
                <a:gd name="connsiteY9" fmla="*/ 48513 h 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09" h="97978">
                  <a:moveTo>
                    <a:pt x="0" y="48513"/>
                  </a:moveTo>
                  <a:cubicBezTo>
                    <a:pt x="0" y="38050"/>
                    <a:pt x="0" y="26635"/>
                    <a:pt x="0" y="16171"/>
                  </a:cubicBezTo>
                  <a:cubicBezTo>
                    <a:pt x="0" y="4756"/>
                    <a:pt x="5715" y="0"/>
                    <a:pt x="16193" y="0"/>
                  </a:cubicBezTo>
                  <a:cubicBezTo>
                    <a:pt x="20003" y="0"/>
                    <a:pt x="23813" y="0"/>
                    <a:pt x="27622" y="0"/>
                  </a:cubicBezTo>
                  <a:cubicBezTo>
                    <a:pt x="36195" y="951"/>
                    <a:pt x="41910" y="5707"/>
                    <a:pt x="41910" y="14269"/>
                  </a:cubicBezTo>
                  <a:cubicBezTo>
                    <a:pt x="41910" y="37099"/>
                    <a:pt x="41910" y="60880"/>
                    <a:pt x="41910" y="83709"/>
                  </a:cubicBezTo>
                  <a:cubicBezTo>
                    <a:pt x="41910" y="92271"/>
                    <a:pt x="36195" y="97978"/>
                    <a:pt x="27622" y="97978"/>
                  </a:cubicBezTo>
                  <a:cubicBezTo>
                    <a:pt x="23813" y="97978"/>
                    <a:pt x="19050" y="97978"/>
                    <a:pt x="15240" y="97978"/>
                  </a:cubicBezTo>
                  <a:cubicBezTo>
                    <a:pt x="5715" y="97978"/>
                    <a:pt x="0" y="92271"/>
                    <a:pt x="0" y="82758"/>
                  </a:cubicBezTo>
                  <a:cubicBezTo>
                    <a:pt x="0" y="71343"/>
                    <a:pt x="0" y="59928"/>
                    <a:pt x="0" y="48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 60">
              <a:extLst>
                <a:ext uri="{FF2B5EF4-FFF2-40B4-BE49-F238E27FC236}">
                  <a16:creationId xmlns:a16="http://schemas.microsoft.com/office/drawing/2014/main" id="{105C272B-E170-4503-9C1E-BDDCADAB9603}"/>
                </a:ext>
              </a:extLst>
            </p:cNvPr>
            <p:cNvSpPr/>
            <p:nvPr/>
          </p:nvSpPr>
          <p:spPr>
            <a:xfrm>
              <a:off x="7742872" y="5028994"/>
              <a:ext cx="41909" cy="71343"/>
            </a:xfrm>
            <a:custGeom>
              <a:avLst/>
              <a:gdLst>
                <a:gd name="connsiteX0" fmla="*/ 0 w 41909"/>
                <a:gd name="connsiteY0" fmla="*/ 34245 h 71343"/>
                <a:gd name="connsiteX1" fmla="*/ 0 w 41909"/>
                <a:gd name="connsiteY1" fmla="*/ 15220 h 71343"/>
                <a:gd name="connsiteX2" fmla="*/ 15240 w 41909"/>
                <a:gd name="connsiteY2" fmla="*/ 0 h 71343"/>
                <a:gd name="connsiteX3" fmla="*/ 26670 w 41909"/>
                <a:gd name="connsiteY3" fmla="*/ 0 h 71343"/>
                <a:gd name="connsiteX4" fmla="*/ 41910 w 41909"/>
                <a:gd name="connsiteY4" fmla="*/ 15220 h 71343"/>
                <a:gd name="connsiteX5" fmla="*/ 41910 w 41909"/>
                <a:gd name="connsiteY5" fmla="*/ 57075 h 71343"/>
                <a:gd name="connsiteX6" fmla="*/ 27622 w 41909"/>
                <a:gd name="connsiteY6" fmla="*/ 71343 h 71343"/>
                <a:gd name="connsiteX7" fmla="*/ 14288 w 41909"/>
                <a:gd name="connsiteY7" fmla="*/ 71343 h 71343"/>
                <a:gd name="connsiteX8" fmla="*/ 0 w 41909"/>
                <a:gd name="connsiteY8" fmla="*/ 57075 h 71343"/>
                <a:gd name="connsiteX9" fmla="*/ 0 w 41909"/>
                <a:gd name="connsiteY9" fmla="*/ 34245 h 7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09" h="71343">
                  <a:moveTo>
                    <a:pt x="0" y="34245"/>
                  </a:moveTo>
                  <a:cubicBezTo>
                    <a:pt x="0" y="27586"/>
                    <a:pt x="0" y="20927"/>
                    <a:pt x="0" y="15220"/>
                  </a:cubicBezTo>
                  <a:cubicBezTo>
                    <a:pt x="0" y="5707"/>
                    <a:pt x="5715" y="0"/>
                    <a:pt x="15240" y="0"/>
                  </a:cubicBezTo>
                  <a:cubicBezTo>
                    <a:pt x="19050" y="0"/>
                    <a:pt x="22860" y="0"/>
                    <a:pt x="26670" y="0"/>
                  </a:cubicBezTo>
                  <a:cubicBezTo>
                    <a:pt x="36195" y="951"/>
                    <a:pt x="41910" y="5707"/>
                    <a:pt x="41910" y="15220"/>
                  </a:cubicBezTo>
                  <a:cubicBezTo>
                    <a:pt x="41910" y="29488"/>
                    <a:pt x="41910" y="42806"/>
                    <a:pt x="41910" y="57075"/>
                  </a:cubicBezTo>
                  <a:cubicBezTo>
                    <a:pt x="41910" y="65636"/>
                    <a:pt x="36195" y="71343"/>
                    <a:pt x="27622" y="71343"/>
                  </a:cubicBezTo>
                  <a:cubicBezTo>
                    <a:pt x="22860" y="71343"/>
                    <a:pt x="19050" y="71343"/>
                    <a:pt x="14288" y="71343"/>
                  </a:cubicBezTo>
                  <a:cubicBezTo>
                    <a:pt x="5715" y="70392"/>
                    <a:pt x="0" y="65636"/>
                    <a:pt x="0" y="57075"/>
                  </a:cubicBezTo>
                  <a:cubicBezTo>
                    <a:pt x="0" y="48513"/>
                    <a:pt x="0" y="40903"/>
                    <a:pt x="0" y="34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0238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D55B517-8868-50D8-0BB8-8EFBCF8DAF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8858544-EB88-1318-54B3-C48BCEC3CB73}"/>
              </a:ext>
            </a:extLst>
          </p:cNvPr>
          <p:cNvSpPr/>
          <p:nvPr/>
        </p:nvSpPr>
        <p:spPr>
          <a:xfrm>
            <a:off x="2610465" y="210129"/>
            <a:ext cx="6971071" cy="1721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Fontes Hídricas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A discussão do tema no âmbito da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ACADEMIA NACIONAL DE ENGENHARIA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B41D343-5A67-124B-86FA-B95682C44021}"/>
              </a:ext>
            </a:extLst>
          </p:cNvPr>
          <p:cNvGrpSpPr/>
          <p:nvPr/>
        </p:nvGrpSpPr>
        <p:grpSpPr>
          <a:xfrm>
            <a:off x="1726857" y="4325652"/>
            <a:ext cx="4046823" cy="1080000"/>
            <a:chOff x="1726857" y="4326348"/>
            <a:chExt cx="4046823" cy="10800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4C44F0E-BE22-3C82-724B-9DFE592987F6}"/>
                </a:ext>
              </a:extLst>
            </p:cNvPr>
            <p:cNvSpPr/>
            <p:nvPr/>
          </p:nvSpPr>
          <p:spPr>
            <a:xfrm>
              <a:off x="3102855" y="4407487"/>
              <a:ext cx="2670825" cy="917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pt-BR" sz="2000" b="1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</a:rPr>
                <a:t>Debate sobre o futuro das fontes hídricas no Brasil</a:t>
              </a:r>
              <a:endParaRPr lang="pt-BR" sz="1400" dirty="0">
                <a:solidFill>
                  <a:schemeClr val="accent1">
                    <a:lumMod val="75000"/>
                  </a:schemeClr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242F923-E2F8-A56D-F4D4-0CFEC0EC3ED0}"/>
                </a:ext>
              </a:extLst>
            </p:cNvPr>
            <p:cNvSpPr txBox="1"/>
            <p:nvPr/>
          </p:nvSpPr>
          <p:spPr>
            <a:xfrm>
              <a:off x="1726857" y="4327739"/>
              <a:ext cx="128421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3200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</a:rPr>
                <a:t>03 de abril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F37E998-E2A1-2C30-94E5-51D1CE225F6A}"/>
                </a:ext>
              </a:extLst>
            </p:cNvPr>
            <p:cNvCxnSpPr>
              <a:cxnSpLocks/>
            </p:cNvCxnSpPr>
            <p:nvPr/>
          </p:nvCxnSpPr>
          <p:spPr>
            <a:xfrm>
              <a:off x="3018496" y="4326348"/>
              <a:ext cx="0" cy="108000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A6B2E38-BD15-3A98-74B3-93059036F812}"/>
              </a:ext>
            </a:extLst>
          </p:cNvPr>
          <p:cNvGrpSpPr/>
          <p:nvPr/>
        </p:nvGrpSpPr>
        <p:grpSpPr>
          <a:xfrm>
            <a:off x="6418322" y="4325652"/>
            <a:ext cx="4046821" cy="1080000"/>
            <a:chOff x="1726857" y="4326348"/>
            <a:chExt cx="4046821" cy="10800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F9FE3F4-89A5-A012-732A-7A9503DB0202}"/>
                </a:ext>
              </a:extLst>
            </p:cNvPr>
            <p:cNvSpPr/>
            <p:nvPr/>
          </p:nvSpPr>
          <p:spPr>
            <a:xfrm>
              <a:off x="3102853" y="4494183"/>
              <a:ext cx="2670825" cy="744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pt-BR" sz="2000" b="1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</a:rPr>
                <a:t>Position Paper sobre controle de cheias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6EEB5D9-F0FD-B35A-C260-78550654FD77}"/>
                </a:ext>
              </a:extLst>
            </p:cNvPr>
            <p:cNvSpPr txBox="1"/>
            <p:nvPr/>
          </p:nvSpPr>
          <p:spPr>
            <a:xfrm>
              <a:off x="1726857" y="4327739"/>
              <a:ext cx="128421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</a:rPr>
                <a:t>ANE + CBDB</a:t>
              </a:r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FDB9E613-B797-B698-419B-DEB63C1294D7}"/>
                </a:ext>
              </a:extLst>
            </p:cNvPr>
            <p:cNvCxnSpPr>
              <a:cxnSpLocks/>
            </p:cNvCxnSpPr>
            <p:nvPr/>
          </p:nvCxnSpPr>
          <p:spPr>
            <a:xfrm>
              <a:off x="3018496" y="4326348"/>
              <a:ext cx="0" cy="108000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335BA8F-4695-745C-A01E-C582FF1E5C8C}"/>
              </a:ext>
            </a:extLst>
          </p:cNvPr>
          <p:cNvGrpSpPr/>
          <p:nvPr/>
        </p:nvGrpSpPr>
        <p:grpSpPr>
          <a:xfrm>
            <a:off x="3980048" y="1961198"/>
            <a:ext cx="4231905" cy="1661940"/>
            <a:chOff x="5216895" y="1961198"/>
            <a:chExt cx="4231905" cy="1661940"/>
          </a:xfrm>
        </p:grpSpPr>
        <p:pic>
          <p:nvPicPr>
            <p:cNvPr id="2052" name="Picture 4" descr="Academia Nacional de Engenharia - YouTube">
              <a:extLst>
                <a:ext uri="{FF2B5EF4-FFF2-40B4-BE49-F238E27FC236}">
                  <a16:creationId xmlns:a16="http://schemas.microsoft.com/office/drawing/2014/main" id="{DB09B1E8-6C2E-BD6E-B14D-94FB70BD64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0556" y1="32333" x2="20556" y2="33556"/>
                          <a14:foregroundMark x1="18222" y1="41444" x2="18222" y2="41444"/>
                          <a14:foregroundMark x1="18444" y1="49556" x2="18444" y2="49556"/>
                          <a14:foregroundMark x1="20889" y1="58111" x2="20889" y2="58111"/>
                          <a14:foregroundMark x1="24444" y1="65000" x2="24444" y2="65000"/>
                          <a14:foregroundMark x1="61333" y1="78111" x2="61333" y2="78111"/>
                          <a14:foregroundMark x1="27000" y1="25000" x2="27000" y2="25000"/>
                          <a14:foregroundMark x1="33667" y1="18778" x2="33667" y2="18778"/>
                          <a14:foregroundMark x1="67000" y1="19556" x2="67000" y2="19556"/>
                          <a14:foregroundMark x1="74222" y1="24000" x2="74222" y2="24000"/>
                          <a14:foregroundMark x1="79889" y1="33556" x2="79889" y2="33556"/>
                          <a14:foregroundMark x1="83222" y1="44333" x2="83222" y2="44333"/>
                          <a14:foregroundMark x1="83889" y1="50667" x2="83889" y2="50667"/>
                          <a14:foregroundMark x1="82000" y1="57333" x2="82000" y2="57333"/>
                          <a14:foregroundMark x1="45556" y1="78000" x2="54778" y2="79556"/>
                          <a14:foregroundMark x1="18778" y1="43444" x2="28000" y2="24000"/>
                          <a14:foregroundMark x1="28000" y1="24000" x2="34778" y2="19222"/>
                          <a14:foregroundMark x1="67778" y1="19889" x2="82778" y2="39889"/>
                          <a14:foregroundMark x1="82778" y1="39889" x2="82778" y2="52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5" t="12530" r="11950" b="16251"/>
            <a:stretch/>
          </p:blipFill>
          <p:spPr bwMode="auto">
            <a:xfrm>
              <a:off x="5216895" y="1961198"/>
              <a:ext cx="1758210" cy="166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D1BEB90-57BF-0C83-CF35-0E2E6FF38A2F}"/>
                </a:ext>
              </a:extLst>
            </p:cNvPr>
            <p:cNvSpPr/>
            <p:nvPr/>
          </p:nvSpPr>
          <p:spPr>
            <a:xfrm>
              <a:off x="7060430" y="2032023"/>
              <a:ext cx="2388370" cy="1520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pt-BR" sz="3200" b="1" dirty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ANE BRASIL</a:t>
              </a:r>
            </a:p>
            <a:p>
              <a:r>
                <a:rPr lang="pt-BR" dirty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ACADEMIA</a:t>
              </a:r>
            </a:p>
            <a:p>
              <a:r>
                <a:rPr lang="pt-BR" dirty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NACIONAL DE</a:t>
              </a:r>
            </a:p>
            <a:p>
              <a:r>
                <a:rPr lang="pt-BR" dirty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ENGENHARIA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80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DEE3DCD-0815-D76C-CDFB-9FA4DAD4BA1A}"/>
              </a:ext>
            </a:extLst>
          </p:cNvPr>
          <p:cNvGrpSpPr/>
          <p:nvPr/>
        </p:nvGrpSpPr>
        <p:grpSpPr>
          <a:xfrm>
            <a:off x="613194" y="1024444"/>
            <a:ext cx="4067750" cy="1615827"/>
            <a:chOff x="1663765" y="1112825"/>
            <a:chExt cx="4067750" cy="161582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D35F7E8-A27B-0110-DFF8-2A66D17811EB}"/>
                </a:ext>
              </a:extLst>
            </p:cNvPr>
            <p:cNvSpPr txBox="1"/>
            <p:nvPr/>
          </p:nvSpPr>
          <p:spPr>
            <a:xfrm>
              <a:off x="3006041" y="1392211"/>
              <a:ext cx="272547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Potência de PCHs com DRI e DRS  aprovados</a:t>
              </a:r>
              <a:endPara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9CF91779-3628-D74F-E5DD-8E12CCDA0280}"/>
                </a:ext>
              </a:extLst>
            </p:cNvPr>
            <p:cNvGrpSpPr/>
            <p:nvPr/>
          </p:nvGrpSpPr>
          <p:grpSpPr>
            <a:xfrm>
              <a:off x="1663765" y="1112825"/>
              <a:ext cx="1344907" cy="1615827"/>
              <a:chOff x="1653933" y="1427457"/>
              <a:chExt cx="1344907" cy="1615827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44AFF0E-7B9D-68F2-A170-CDBFA38E0C84}"/>
                  </a:ext>
                </a:extLst>
              </p:cNvPr>
              <p:cNvSpPr txBox="1"/>
              <p:nvPr/>
            </p:nvSpPr>
            <p:spPr>
              <a:xfrm>
                <a:off x="1656564" y="1427457"/>
                <a:ext cx="134227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6000" b="1" dirty="0">
                    <a:solidFill>
                      <a:schemeClr val="accent1">
                        <a:lumMod val="75000"/>
                      </a:schemeClr>
                    </a:solidFill>
                    <a:latin typeface="Bahnschrift SemiBol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8,4</a:t>
                </a:r>
                <a:endParaRPr lang="pt-BR" sz="6000" b="1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CBA144E-DB9A-5BF4-350B-5F84400E5159}"/>
                  </a:ext>
                </a:extLst>
              </p:cNvPr>
              <p:cNvSpPr txBox="1"/>
              <p:nvPr/>
            </p:nvSpPr>
            <p:spPr>
              <a:xfrm>
                <a:off x="1653933" y="2212287"/>
                <a:ext cx="134227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4800" b="1" dirty="0">
                    <a:solidFill>
                      <a:schemeClr val="accent1">
                        <a:lumMod val="75000"/>
                      </a:schemeClr>
                    </a:solidFill>
                    <a:latin typeface="Bahnschrift SemiBold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GW</a:t>
                </a:r>
                <a:endParaRPr lang="pt-BR" sz="4800" b="1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</a:endParaRPr>
              </a:p>
            </p:txBody>
          </p:sp>
        </p:grp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54AC44F5-7C0D-3ED5-2A4E-12A7A9A0E2EE}"/>
              </a:ext>
            </a:extLst>
          </p:cNvPr>
          <p:cNvGrpSpPr/>
          <p:nvPr/>
        </p:nvGrpSpPr>
        <p:grpSpPr>
          <a:xfrm>
            <a:off x="5847634" y="1011158"/>
            <a:ext cx="5569975" cy="3238795"/>
            <a:chOff x="4029231" y="3004980"/>
            <a:chExt cx="5569975" cy="3238795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B2C25162-F427-AC9F-A56A-CB0DD3495D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1620818"/>
                </p:ext>
              </p:extLst>
            </p:nvPr>
          </p:nvGraphicFramePr>
          <p:xfrm>
            <a:off x="4029231" y="3004980"/>
            <a:ext cx="5569975" cy="27279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9" name="Gráfico 18" descr="Hidrelétrica com preenchimento sólido">
              <a:extLst>
                <a:ext uri="{FF2B5EF4-FFF2-40B4-BE49-F238E27FC236}">
                  <a16:creationId xmlns:a16="http://schemas.microsoft.com/office/drawing/2014/main" id="{D32B305C-CFCD-908A-E4DF-5F5AC6ECD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5594" y="5654010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 descr="Turbina Eólica com preenchimento sólido">
              <a:extLst>
                <a:ext uri="{FF2B5EF4-FFF2-40B4-BE49-F238E27FC236}">
                  <a16:creationId xmlns:a16="http://schemas.microsoft.com/office/drawing/2014/main" id="{7228D1B4-1B2F-9915-CB24-A286AB4C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94980" y="5654010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 descr="Dim (Sun Médio) com preenchimento sólido">
              <a:extLst>
                <a:ext uri="{FF2B5EF4-FFF2-40B4-BE49-F238E27FC236}">
                  <a16:creationId xmlns:a16="http://schemas.microsoft.com/office/drawing/2014/main" id="{494BE6B2-515D-8015-45F5-DFA2704FB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78049" y="5609842"/>
              <a:ext cx="633933" cy="633933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CB7D9B09-95ED-C4ED-DD06-FE95A418D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4F4F6"/>
                </a:clrFrom>
                <a:clrTo>
                  <a:srgbClr val="F4F4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96000" y="5732976"/>
              <a:ext cx="693504" cy="421056"/>
            </a:xfrm>
            <a:prstGeom prst="rect">
              <a:avLst/>
            </a:prstGeom>
          </p:spPr>
        </p:pic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C741AB01-0175-7306-5F0E-C015830EE8F3}"/>
                </a:ext>
              </a:extLst>
            </p:cNvPr>
            <p:cNvGrpSpPr/>
            <p:nvPr/>
          </p:nvGrpSpPr>
          <p:grpSpPr>
            <a:xfrm>
              <a:off x="8751909" y="5654010"/>
              <a:ext cx="540000" cy="540000"/>
              <a:chOff x="8776208" y="5654010"/>
              <a:chExt cx="540000" cy="540000"/>
            </a:xfrm>
          </p:grpSpPr>
          <p:pic>
            <p:nvPicPr>
              <p:cNvPr id="18" name="Gráfico 17" descr="Usina elétrica com preenchimento sólido">
                <a:extLst>
                  <a:ext uri="{FF2B5EF4-FFF2-40B4-BE49-F238E27FC236}">
                    <a16:creationId xmlns:a16="http://schemas.microsoft.com/office/drawing/2014/main" id="{6DB1252D-DCE5-46EB-247D-AEFAACAEF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776208" y="565401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4" name="Gráfico 53" descr="Aviso com preenchimento sólido">
                <a:extLst>
                  <a:ext uri="{FF2B5EF4-FFF2-40B4-BE49-F238E27FC236}">
                    <a16:creationId xmlns:a16="http://schemas.microsoft.com/office/drawing/2014/main" id="{19B7ED54-110F-9EBF-72A4-013832B0D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956208" y="5924010"/>
                <a:ext cx="180000" cy="180000"/>
              </a:xfrm>
              <a:prstGeom prst="rect">
                <a:avLst/>
              </a:prstGeom>
            </p:spPr>
          </p:pic>
        </p:grpSp>
        <p:pic>
          <p:nvPicPr>
            <p:cNvPr id="57" name="Gráfico 56" descr="Produção com preenchimento sólido">
              <a:extLst>
                <a:ext uri="{FF2B5EF4-FFF2-40B4-BE49-F238E27FC236}">
                  <a16:creationId xmlns:a16="http://schemas.microsoft.com/office/drawing/2014/main" id="{4ED899E5-B8D6-CE8E-B4FD-CE17C190F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904613" y="5654010"/>
              <a:ext cx="540000" cy="540000"/>
            </a:xfrm>
            <a:prstGeom prst="rect">
              <a:avLst/>
            </a:prstGeom>
          </p:spPr>
        </p:pic>
      </p:grp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5B5938F-6D86-2C42-4E64-1CA27FF083EE}"/>
              </a:ext>
            </a:extLst>
          </p:cNvPr>
          <p:cNvSpPr txBox="1"/>
          <p:nvPr/>
        </p:nvSpPr>
        <p:spPr>
          <a:xfrm>
            <a:off x="5699760" y="4583576"/>
            <a:ext cx="586572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O ATUAL QUADRO LEGAL NÃO HÁ COMPETITIVIDADE!</a:t>
            </a:r>
            <a:endParaRPr lang="pt-BR" sz="20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8D36A40E-E0A0-D24A-5935-6014EAE09EFB}"/>
              </a:ext>
            </a:extLst>
          </p:cNvPr>
          <p:cNvCxnSpPr>
            <a:cxnSpLocks/>
          </p:cNvCxnSpPr>
          <p:nvPr/>
        </p:nvCxnSpPr>
        <p:spPr>
          <a:xfrm>
            <a:off x="5069840" y="1216934"/>
            <a:ext cx="0" cy="540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34058C21-E097-06F8-4382-FAEAB6AF8AE5}"/>
              </a:ext>
            </a:extLst>
          </p:cNvPr>
          <p:cNvGrpSpPr/>
          <p:nvPr/>
        </p:nvGrpSpPr>
        <p:grpSpPr>
          <a:xfrm>
            <a:off x="5521625" y="5506538"/>
            <a:ext cx="6221992" cy="1192133"/>
            <a:chOff x="4764526" y="4560472"/>
            <a:chExt cx="6221992" cy="1192133"/>
          </a:xfrm>
        </p:grpSpPr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D2D08E0E-9ECA-F47B-BCDF-F6C722229592}"/>
                </a:ext>
              </a:extLst>
            </p:cNvPr>
            <p:cNvSpPr txBox="1"/>
            <p:nvPr/>
          </p:nvSpPr>
          <p:spPr>
            <a:xfrm>
              <a:off x="4764526" y="4847416"/>
              <a:ext cx="532264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accent1">
                      <a:lumMod val="75000"/>
                    </a:schemeClr>
                  </a:solidFill>
                  <a:latin typeface="Bahnschrift SemiBold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viabilização passa pela valorização de atributos e pagamento de um “prêmio verde”</a:t>
              </a:r>
              <a:endParaRPr lang="pt-BR" sz="2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65" name="Gráfico 64" descr="Mão aberta com planta com preenchimento sólido">
              <a:extLst>
                <a:ext uri="{FF2B5EF4-FFF2-40B4-BE49-F238E27FC236}">
                  <a16:creationId xmlns:a16="http://schemas.microsoft.com/office/drawing/2014/main" id="{D6B5D5EF-7C7F-3ED4-9472-102863AE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072118" y="4838205"/>
              <a:ext cx="914400" cy="914400"/>
            </a:xfrm>
            <a:prstGeom prst="rect">
              <a:avLst/>
            </a:prstGeom>
          </p:spPr>
        </p:pic>
        <p:pic>
          <p:nvPicPr>
            <p:cNvPr id="66" name="Gráfico 65" descr="Dólar com preenchimento sólido">
              <a:extLst>
                <a:ext uri="{FF2B5EF4-FFF2-40B4-BE49-F238E27FC236}">
                  <a16:creationId xmlns:a16="http://schemas.microsoft.com/office/drawing/2014/main" id="{E6EE6EFB-E9B4-1F2C-66A6-AEC0F3175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766161" y="4560472"/>
              <a:ext cx="642023" cy="642023"/>
            </a:xfrm>
            <a:prstGeom prst="rect">
              <a:avLst/>
            </a:prstGeom>
          </p:spPr>
        </p:pic>
      </p:grp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34B901DB-580E-B93F-FA59-0F01F132BE1B}"/>
              </a:ext>
            </a:extLst>
          </p:cNvPr>
          <p:cNvSpPr txBox="1"/>
          <p:nvPr/>
        </p:nvSpPr>
        <p:spPr>
          <a:xfrm>
            <a:off x="512854" y="3651226"/>
            <a:ext cx="41448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</a:rPr>
              <a:t>O Poder Executivo federal definirá diretrizes para a implementação, no setor elétrico, de </a:t>
            </a:r>
            <a:r>
              <a:rPr lang="pt-BR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</a:rPr>
              <a:t>mecanismos para a consideração dos benefícios ambientais</a:t>
            </a:r>
            <a:r>
              <a:rPr lang="pt-BR" u="sng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</a:rPr>
              <a:t>,</a:t>
            </a:r>
            <a:r>
              <a:rPr lang="pt-BR" b="0" i="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</a:rPr>
              <a:t> em consonância com mecanismos para a garantia da segurança do suprimento e da competitividade, no </a:t>
            </a:r>
            <a:r>
              <a:rPr lang="pt-BR" b="0" i="0" u="sng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" panose="020B0502040204020203" pitchFamily="34" charset="0"/>
              </a:rPr>
              <a:t>prazo de 12 (doze) meses</a:t>
            </a:r>
            <a:r>
              <a:rPr lang="pt-BR" b="0" i="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</a:rPr>
              <a:t>, contado a partir da data de publicação deste parágrafo.</a:t>
            </a:r>
            <a:endParaRPr lang="pt-BR" dirty="0">
              <a:latin typeface="Bahnschrift SemiBold" panose="020B0502040204020203" pitchFamily="34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07D52E54-634E-4428-6718-19DF872188FD}"/>
              </a:ext>
            </a:extLst>
          </p:cNvPr>
          <p:cNvSpPr txBox="1"/>
          <p:nvPr/>
        </p:nvSpPr>
        <p:spPr>
          <a:xfrm>
            <a:off x="511885" y="3183462"/>
            <a:ext cx="3307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nº 14.120/2021, art. 4º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717C31B2-9FF1-507A-1200-6C2FDD35B26A}"/>
              </a:ext>
            </a:extLst>
          </p:cNvPr>
          <p:cNvCxnSpPr>
            <a:cxnSpLocks/>
          </p:cNvCxnSpPr>
          <p:nvPr/>
        </p:nvCxnSpPr>
        <p:spPr>
          <a:xfrm flipH="1">
            <a:off x="284480" y="2913654"/>
            <a:ext cx="456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CC2B6ABB-6D89-CA60-807D-65D7E508F33E}"/>
              </a:ext>
            </a:extLst>
          </p:cNvPr>
          <p:cNvSpPr/>
          <p:nvPr/>
        </p:nvSpPr>
        <p:spPr>
          <a:xfrm>
            <a:off x="774396" y="159329"/>
            <a:ext cx="10643210" cy="75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A competitividade de PCHs no cenário atual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2AF65D-F02E-7A0E-144E-728E6467FDFF}"/>
              </a:ext>
            </a:extLst>
          </p:cNvPr>
          <p:cNvSpPr txBox="1"/>
          <p:nvPr/>
        </p:nvSpPr>
        <p:spPr>
          <a:xfrm>
            <a:off x="5779477" y="886954"/>
            <a:ext cx="5706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 médio por fonte em 2023</a:t>
            </a:r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R$/MWh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791FA6-32DF-0669-76F0-915BF65D1242}"/>
              </a:ext>
            </a:extLst>
          </p:cNvPr>
          <p:cNvSpPr txBox="1"/>
          <p:nvPr/>
        </p:nvSpPr>
        <p:spPr>
          <a:xfrm>
            <a:off x="9073997" y="4264173"/>
            <a:ext cx="22681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(Fonte: CCEE - InfoContratos)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49582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 seis empreendimentos, PCHs e CGHs do Paraná se destacam em leilão do  mercado livre | Agência Estadual de Notícias">
            <a:extLst>
              <a:ext uri="{FF2B5EF4-FFF2-40B4-BE49-F238E27FC236}">
                <a16:creationId xmlns:a16="http://schemas.microsoft.com/office/drawing/2014/main" id="{7E538458-F9BC-68D2-8D22-41E58029F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r="29932"/>
          <a:stretch/>
        </p:blipFill>
        <p:spPr bwMode="auto">
          <a:xfrm>
            <a:off x="5025897" y="0"/>
            <a:ext cx="7166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B17DD7-D391-33CE-07F0-C6538FC9BFFA}"/>
              </a:ext>
            </a:extLst>
          </p:cNvPr>
          <p:cNvSpPr/>
          <p:nvPr/>
        </p:nvSpPr>
        <p:spPr>
          <a:xfrm flipH="1">
            <a:off x="0" y="1"/>
            <a:ext cx="12192000" cy="6857998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40000"/>
                </a:schemeClr>
              </a:gs>
              <a:gs pos="5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50479B4-A581-7EC9-13F2-03FA78E35087}"/>
              </a:ext>
            </a:extLst>
          </p:cNvPr>
          <p:cNvSpPr/>
          <p:nvPr/>
        </p:nvSpPr>
        <p:spPr>
          <a:xfrm>
            <a:off x="172065" y="240609"/>
            <a:ext cx="5822335" cy="755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Papéis das PCHs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A441754-60D3-873C-D867-1E803CD4546B}"/>
              </a:ext>
            </a:extLst>
          </p:cNvPr>
          <p:cNvSpPr/>
          <p:nvPr/>
        </p:nvSpPr>
        <p:spPr>
          <a:xfrm>
            <a:off x="609600" y="1595120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B5233B3-2BBB-6D24-88E2-96B420502328}"/>
              </a:ext>
            </a:extLst>
          </p:cNvPr>
          <p:cNvCxnSpPr/>
          <p:nvPr/>
        </p:nvCxnSpPr>
        <p:spPr>
          <a:xfrm>
            <a:off x="883920" y="1683680"/>
            <a:ext cx="21600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o 21">
            <a:extLst>
              <a:ext uri="{FF2B5EF4-FFF2-40B4-BE49-F238E27FC236}">
                <a16:creationId xmlns:a16="http://schemas.microsoft.com/office/drawing/2014/main" id="{54EA225B-F6AA-3062-BED6-EEF71672C69B}"/>
              </a:ext>
            </a:extLst>
          </p:cNvPr>
          <p:cNvSpPr/>
          <p:nvPr/>
        </p:nvSpPr>
        <p:spPr>
          <a:xfrm>
            <a:off x="2482920" y="1683679"/>
            <a:ext cx="1080000" cy="1080000"/>
          </a:xfrm>
          <a:prstGeom prst="arc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EC6943-DC7D-BC76-6AE2-75A4A6661DFA}"/>
              </a:ext>
            </a:extLst>
          </p:cNvPr>
          <p:cNvSpPr txBox="1"/>
          <p:nvPr/>
        </p:nvSpPr>
        <p:spPr>
          <a:xfrm>
            <a:off x="508887" y="1868121"/>
            <a:ext cx="2298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Pioneirismo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na Autoprodução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51BC90A-2277-B7BA-AF95-0E4F6EA6EF41}"/>
              </a:ext>
            </a:extLst>
          </p:cNvPr>
          <p:cNvSpPr/>
          <p:nvPr/>
        </p:nvSpPr>
        <p:spPr>
          <a:xfrm>
            <a:off x="3472920" y="2330590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4B11587-3F35-1F70-8D4B-F2889C017555}"/>
              </a:ext>
            </a:extLst>
          </p:cNvPr>
          <p:cNvSpPr txBox="1"/>
          <p:nvPr/>
        </p:nvSpPr>
        <p:spPr>
          <a:xfrm>
            <a:off x="3710406" y="2013062"/>
            <a:ext cx="1924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da Oferta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5AA42B5-3B02-013C-D219-558BA1B0788D}"/>
              </a:ext>
            </a:extLst>
          </p:cNvPr>
          <p:cNvCxnSpPr/>
          <p:nvPr/>
        </p:nvCxnSpPr>
        <p:spPr>
          <a:xfrm>
            <a:off x="4642919" y="3629846"/>
            <a:ext cx="0" cy="3600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o 27">
            <a:extLst>
              <a:ext uri="{FF2B5EF4-FFF2-40B4-BE49-F238E27FC236}">
                <a16:creationId xmlns:a16="http://schemas.microsoft.com/office/drawing/2014/main" id="{4500EC11-D41A-DAB5-4703-4FBAFC4DF1C2}"/>
              </a:ext>
            </a:extLst>
          </p:cNvPr>
          <p:cNvSpPr/>
          <p:nvPr/>
        </p:nvSpPr>
        <p:spPr>
          <a:xfrm rot="5400000">
            <a:off x="3562918" y="3450726"/>
            <a:ext cx="1080000" cy="1080000"/>
          </a:xfrm>
          <a:prstGeom prst="arc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7C82A510-154F-ED53-BD97-9C7CFC91C4E8}"/>
              </a:ext>
            </a:extLst>
          </p:cNvPr>
          <p:cNvCxnSpPr/>
          <p:nvPr/>
        </p:nvCxnSpPr>
        <p:spPr>
          <a:xfrm>
            <a:off x="3069128" y="4530726"/>
            <a:ext cx="10800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F05AF30E-80D4-F20B-1F7E-BD75AE41BAF3}"/>
              </a:ext>
            </a:extLst>
          </p:cNvPr>
          <p:cNvSpPr/>
          <p:nvPr/>
        </p:nvSpPr>
        <p:spPr>
          <a:xfrm>
            <a:off x="2807537" y="444072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3382BAC-C90F-C672-B199-8A3BFD56E1F1}"/>
              </a:ext>
            </a:extLst>
          </p:cNvPr>
          <p:cNvSpPr txBox="1"/>
          <p:nvPr/>
        </p:nvSpPr>
        <p:spPr>
          <a:xfrm>
            <a:off x="554358" y="3906822"/>
            <a:ext cx="221185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 Remanescente</a:t>
            </a:r>
          </a:p>
          <a:p>
            <a:pPr algn="ctr">
              <a:spcBef>
                <a:spcPts val="1200"/>
              </a:spcBef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 para a robustez da operação do sistema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2B998522-1448-E013-804B-4E63EC4434EC}"/>
              </a:ext>
            </a:extLst>
          </p:cNvPr>
          <p:cNvSpPr/>
          <p:nvPr/>
        </p:nvSpPr>
        <p:spPr>
          <a:xfrm rot="16200000" flipH="1">
            <a:off x="3562920" y="2049283"/>
            <a:ext cx="1080000" cy="1080000"/>
          </a:xfrm>
          <a:prstGeom prst="arc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7BBB9BC5-96FF-C8D4-378E-9A2534C91390}"/>
              </a:ext>
            </a:extLst>
          </p:cNvPr>
          <p:cNvSpPr/>
          <p:nvPr/>
        </p:nvSpPr>
        <p:spPr>
          <a:xfrm>
            <a:off x="3562919" y="3129282"/>
            <a:ext cx="1080000" cy="1080000"/>
          </a:xfrm>
          <a:prstGeom prst="arc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A111CC34-6075-4B47-DD17-AD31EED11E4C}"/>
              </a:ext>
            </a:extLst>
          </p:cNvPr>
          <p:cNvCxnSpPr/>
          <p:nvPr/>
        </p:nvCxnSpPr>
        <p:spPr>
          <a:xfrm>
            <a:off x="1884214" y="1683679"/>
            <a:ext cx="3240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8C391CB-202C-58F4-EE5B-09A87883D2E3}"/>
              </a:ext>
            </a:extLst>
          </p:cNvPr>
          <p:cNvCxnSpPr>
            <a:cxnSpLocks/>
          </p:cNvCxnSpPr>
          <p:nvPr/>
        </p:nvCxnSpPr>
        <p:spPr>
          <a:xfrm rot="5400000">
            <a:off x="4480918" y="3934260"/>
            <a:ext cx="3240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Gráfico 37" descr="Seta: reta com preenchimento sólido">
            <a:extLst>
              <a:ext uri="{FF2B5EF4-FFF2-40B4-BE49-F238E27FC236}">
                <a16:creationId xmlns:a16="http://schemas.microsoft.com/office/drawing/2014/main" id="{8A81F07F-3ECF-E567-ADC4-C951763AE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2558520" y="5053294"/>
            <a:ext cx="914400" cy="91440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D3516410-D2CB-8D1C-5999-2A5A1242FA36}"/>
              </a:ext>
            </a:extLst>
          </p:cNvPr>
          <p:cNvSpPr txBox="1"/>
          <p:nvPr/>
        </p:nvSpPr>
        <p:spPr>
          <a:xfrm>
            <a:off x="3461965" y="5102893"/>
            <a:ext cx="19244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 modelo comercial do SIN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6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8FB5B22-FC96-9DA4-83FF-C8AE75489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627305-039B-BBE8-F4F7-F6BAE9A2579B}"/>
              </a:ext>
            </a:extLst>
          </p:cNvPr>
          <p:cNvGrpSpPr/>
          <p:nvPr/>
        </p:nvGrpSpPr>
        <p:grpSpPr>
          <a:xfrm>
            <a:off x="3627116" y="3044279"/>
            <a:ext cx="4937768" cy="769441"/>
            <a:chOff x="1469135" y="4399086"/>
            <a:chExt cx="4937768" cy="769441"/>
          </a:xfrm>
          <a:solidFill>
            <a:schemeClr val="accent1">
              <a:lumMod val="75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5048BE6-30A8-C652-4F5E-53BAE5D7377F}"/>
                </a:ext>
              </a:extLst>
            </p:cNvPr>
            <p:cNvSpPr/>
            <p:nvPr/>
          </p:nvSpPr>
          <p:spPr>
            <a:xfrm>
              <a:off x="3048000" y="4437427"/>
              <a:ext cx="3358903" cy="6927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600"/>
                </a:spcAft>
              </a:pPr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FÓRUM DAS ASSOCIAÇÕES DO SETOR ELÉTRICO</a:t>
              </a:r>
              <a:endParaRPr lang="pt-BR" sz="1400" dirty="0">
                <a:solidFill>
                  <a:schemeClr val="bg1"/>
                </a:solidFill>
                <a:latin typeface="Bahnschrift Light SemiCondensed" panose="020B0502040204020203" pitchFamily="34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D1935E7-53D0-58BA-9CFB-CD9CB186CAB0}"/>
                </a:ext>
              </a:extLst>
            </p:cNvPr>
            <p:cNvSpPr txBox="1"/>
            <p:nvPr/>
          </p:nvSpPr>
          <p:spPr>
            <a:xfrm>
              <a:off x="1469135" y="4399086"/>
              <a:ext cx="154193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4400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FASE</a:t>
              </a: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DC2C6D90-0153-7256-46E4-6B31A9552AC4}"/>
                </a:ext>
              </a:extLst>
            </p:cNvPr>
            <p:cNvCxnSpPr>
              <a:cxnSpLocks/>
            </p:cNvCxnSpPr>
            <p:nvPr/>
          </p:nvCxnSpPr>
          <p:spPr>
            <a:xfrm>
              <a:off x="3018496" y="4423806"/>
              <a:ext cx="0" cy="72000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869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251</Words>
  <Application>Microsoft Office PowerPoint</Application>
  <PresentationFormat>Widescreen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Bahnschrift Light SemiCondensed</vt:lpstr>
      <vt:lpstr>Bahnschrift SemiBold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Pappas</dc:creator>
  <cp:lastModifiedBy>Fernando Pappas</cp:lastModifiedBy>
  <cp:revision>26</cp:revision>
  <dcterms:created xsi:type="dcterms:W3CDTF">2024-03-18T12:43:19Z</dcterms:created>
  <dcterms:modified xsi:type="dcterms:W3CDTF">2024-03-19T12:18:25Z</dcterms:modified>
</cp:coreProperties>
</file>