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68" r:id="rId2"/>
    <p:sldId id="278" r:id="rId3"/>
    <p:sldId id="282" r:id="rId4"/>
    <p:sldId id="284" r:id="rId5"/>
    <p:sldId id="273" r:id="rId6"/>
    <p:sldId id="271" r:id="rId7"/>
    <p:sldId id="283" r:id="rId8"/>
    <p:sldId id="285" r:id="rId9"/>
  </p:sldIdLst>
  <p:sldSz cx="12192000" cy="6858000"/>
  <p:notesSz cx="6858000" cy="9144000"/>
  <p:embeddedFontLst>
    <p:embeddedFont>
      <p:font typeface="Arial Black" panose="020B0A04020102020204" pitchFamily="34" charset="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Play" panose="020B060402020202020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7IA/d8fGbfadlfW5803PmVXu3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1834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85EF8-C07A-2733-8BF0-95EE0C93E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5C88003-E3E3-77FE-74D0-F6A3C761C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AE461F8-E6EF-E497-8212-AA9C18C61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738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85EF8-C07A-2733-8BF0-95EE0C93E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5C88003-E3E3-77FE-74D0-F6A3C761C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AE461F8-E6EF-E497-8212-AA9C18C61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7321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85EF8-C07A-2733-8BF0-95EE0C93E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5C88003-E3E3-77FE-74D0-F6A3C761C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AE461F8-E6EF-E497-8212-AA9C18C61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702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ccee.org.br/acervo-ccee?especie=38753&amp;assunto=39056&amp;keyword=consolidado&amp;periodo=1825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B311AE0-A76C-C9AC-4B72-55416BE8DC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030" r="-1" b="7846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89;p1">
            <a:extLst>
              <a:ext uri="{FF2B5EF4-FFF2-40B4-BE49-F238E27FC236}">
                <a16:creationId xmlns:a16="http://schemas.microsoft.com/office/drawing/2014/main" id="{B3149873-0FF8-C3E7-2672-0AAB26806976}"/>
              </a:ext>
            </a:extLst>
          </p:cNvPr>
          <p:cNvSpPr txBox="1"/>
          <p:nvPr/>
        </p:nvSpPr>
        <p:spPr>
          <a:xfrm>
            <a:off x="733425" y="3993497"/>
            <a:ext cx="8005762" cy="238760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i="0" u="none" strike="noStrike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POTENCIAL HIDRELÉTRICO</a:t>
            </a:r>
          </a:p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i="0" u="none" strike="noStrike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de PCHs </a:t>
            </a:r>
            <a:r>
              <a:rPr lang="en-US" sz="3900" b="1" i="0" u="none" strike="noStrike" kern="1200" cap="none" dirty="0" err="1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em</a:t>
            </a:r>
            <a:r>
              <a:rPr lang="en-US" sz="3900" b="1" i="0" u="none" strike="noStrike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3900" b="1" i="0" u="none" strike="noStrike" kern="1200" cap="none" dirty="0" err="1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Goiás</a:t>
            </a:r>
            <a:endParaRPr lang="en-US" sz="3900" b="1" i="0" u="none" strike="noStrike" kern="1200" cap="none" dirty="0">
              <a:solidFill>
                <a:schemeClr val="bg1"/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Subsecretaria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 de </a:t>
            </a:r>
            <a:r>
              <a:rPr lang="en-US" sz="1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Energia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, </a:t>
            </a:r>
            <a:r>
              <a:rPr lang="en-US" sz="1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Telecomunicações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 e </a:t>
            </a:r>
            <a:r>
              <a:rPr lang="en-US" sz="1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Cidades</a:t>
            </a:r>
            <a:r>
              <a:rPr lang="en-US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  <a:sym typeface="Arial"/>
              </a:rPr>
              <a:t>Inteligentes</a:t>
            </a:r>
            <a:endParaRPr lang="en-US" sz="1800" b="1" kern="1200" dirty="0">
              <a:solidFill>
                <a:schemeClr val="bg1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560F299E-AB19-67B3-02C8-700D12F5C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1645596"/>
            <a:ext cx="3853006" cy="84741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30F95EE-6113-A36B-9869-11BA09EC299D}"/>
              </a:ext>
            </a:extLst>
          </p:cNvPr>
          <p:cNvSpPr txBox="1"/>
          <p:nvPr/>
        </p:nvSpPr>
        <p:spPr>
          <a:xfrm>
            <a:off x="7297376" y="3364194"/>
            <a:ext cx="49068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solidFill>
                  <a:schemeClr val="bg1"/>
                </a:solidFill>
              </a:rPr>
              <a:t>UHE Itumbiara</a:t>
            </a:r>
          </a:p>
          <a:p>
            <a:pPr algn="r"/>
            <a:r>
              <a:rPr lang="pt-BR" sz="600" dirty="0">
                <a:solidFill>
                  <a:schemeClr val="bg1"/>
                </a:solidFill>
              </a:rPr>
              <a:t> https://energiahoje.editorabrasilenergia.com.br/wp-content/uploads/sites/2/2020/01/unnamed-750x430.jpg</a:t>
            </a:r>
          </a:p>
        </p:txBody>
      </p:sp>
    </p:spTree>
    <p:extLst>
      <p:ext uri="{BB962C8B-B14F-4D97-AF65-F5344CB8AC3E}">
        <p14:creationId xmlns:p14="http://schemas.microsoft.com/office/powerpoint/2010/main" val="2757989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C897582-CB19-41B5-9426-8BD7BD00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7066FC-B004-4B5A-B02B-599B51EF3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0" y="515619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8E8934-A541-0CFA-0C04-5CDD7FECD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56" y="1033710"/>
            <a:ext cx="6829701" cy="38417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7582413-EB70-108A-D15C-A1F10F4FC1C0}"/>
              </a:ext>
            </a:extLst>
          </p:cNvPr>
          <p:cNvSpPr txBox="1"/>
          <p:nvPr/>
        </p:nvSpPr>
        <p:spPr>
          <a:xfrm>
            <a:off x="6827411" y="2151908"/>
            <a:ext cx="4432260" cy="3149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73678" algn="just">
              <a:lnSpc>
                <a:spcPct val="107000"/>
              </a:lnSpc>
              <a:spcAft>
                <a:spcPts val="664"/>
              </a:spcAft>
            </a:pPr>
            <a:r>
              <a:rPr lang="pt-BR" b="0" i="0" u="none" strike="noStrike" cap="none" dirty="0">
                <a:solidFill>
                  <a:schemeClr val="bg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Pequena Central Hidrelétrica (PCH): usina de pequeno porte, que aproveita o potencial hidráulico de uma fonte hídrica para gerar energia, com potência instalada entre 5.000 kW e 30.000 kW.</a:t>
            </a:r>
          </a:p>
          <a:p>
            <a:pPr marL="237173" indent="-237173" algn="just">
              <a:lnSpc>
                <a:spcPct val="107000"/>
              </a:lnSpc>
              <a:spcAft>
                <a:spcPts val="664"/>
              </a:spcAft>
              <a:buFont typeface="Wingdings" panose="05000000000000000000" pitchFamily="2" charset="2"/>
              <a:buChar char="§"/>
            </a:pPr>
            <a:r>
              <a:rPr lang="pt-BR" b="0" i="0" u="none" strike="noStrike" cap="none" dirty="0">
                <a:solidFill>
                  <a:schemeClr val="bg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Menor impacto ambiental e maior flexibilidade operacional;</a:t>
            </a:r>
          </a:p>
          <a:p>
            <a:pPr marL="237173" indent="-237173" algn="just">
              <a:lnSpc>
                <a:spcPct val="107000"/>
              </a:lnSpc>
              <a:spcAft>
                <a:spcPts val="664"/>
              </a:spcAft>
              <a:buFont typeface="Wingdings" panose="05000000000000000000" pitchFamily="2" charset="2"/>
              <a:buChar char="§"/>
            </a:pPr>
            <a:r>
              <a:rPr lang="pt-BR" b="0" i="0" u="none" strike="noStrike" cap="none" dirty="0">
                <a:solidFill>
                  <a:schemeClr val="bg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Fonte de energia renovável;</a:t>
            </a:r>
          </a:p>
          <a:p>
            <a:pPr marL="237173" indent="-237173" algn="just">
              <a:lnSpc>
                <a:spcPct val="107000"/>
              </a:lnSpc>
              <a:spcAft>
                <a:spcPts val="664"/>
              </a:spcAft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bg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b="0" i="0" u="none" strike="noStrike" cap="none" dirty="0">
                <a:solidFill>
                  <a:schemeClr val="bg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quilíbrio do sistema (regulador de carga);</a:t>
            </a:r>
          </a:p>
          <a:p>
            <a:pPr marL="237173" indent="-237173" algn="just">
              <a:lnSpc>
                <a:spcPct val="107000"/>
              </a:lnSpc>
              <a:spcAft>
                <a:spcPts val="664"/>
              </a:spcAft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bg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Equilíbrio do fluxo de água;</a:t>
            </a:r>
            <a:endParaRPr lang="pt-BR" b="0" i="0" u="none" strike="noStrike" cap="none" dirty="0">
              <a:solidFill>
                <a:schemeClr val="bg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37173" indent="-237173" algn="just">
              <a:lnSpc>
                <a:spcPct val="107000"/>
              </a:lnSpc>
              <a:spcAft>
                <a:spcPts val="664"/>
              </a:spcAft>
              <a:buFont typeface="Wingdings" panose="05000000000000000000" pitchFamily="2" charset="2"/>
              <a:buChar char="§"/>
            </a:pPr>
            <a:r>
              <a:rPr lang="pt-BR" b="0" i="0" u="none" strike="noStrike" cap="none" dirty="0">
                <a:solidFill>
                  <a:schemeClr val="bg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Segurança energética;</a:t>
            </a:r>
          </a:p>
          <a:p>
            <a:pPr marL="237173" indent="-237173" algn="just">
              <a:lnSpc>
                <a:spcPct val="107000"/>
              </a:lnSpc>
              <a:spcAft>
                <a:spcPts val="664"/>
              </a:spcAft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Desenvolvimento regional.</a:t>
            </a:r>
          </a:p>
        </p:txBody>
      </p:sp>
      <p:sp>
        <p:nvSpPr>
          <p:cNvPr id="8" name="Google Shape;98;p2">
            <a:extLst>
              <a:ext uri="{FF2B5EF4-FFF2-40B4-BE49-F238E27FC236}">
                <a16:creationId xmlns:a16="http://schemas.microsoft.com/office/drawing/2014/main" id="{8B1DA2EA-0CE6-3B81-741C-33A05A77B323}"/>
              </a:ext>
            </a:extLst>
          </p:cNvPr>
          <p:cNvSpPr txBox="1"/>
          <p:nvPr/>
        </p:nvSpPr>
        <p:spPr>
          <a:xfrm>
            <a:off x="6969857" y="1033710"/>
            <a:ext cx="4648309" cy="75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153" b="1" i="0" u="none" strike="noStrike" cap="none" dirty="0">
                <a:solidFill>
                  <a:schemeClr val="bg2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sym typeface="Play"/>
              </a:rPr>
              <a:t>PCHs</a:t>
            </a:r>
          </a:p>
          <a:p>
            <a:r>
              <a:rPr lang="pt-BR" sz="2153" b="1" dirty="0">
                <a:solidFill>
                  <a:schemeClr val="bg2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sym typeface="Play"/>
              </a:rPr>
              <a:t>conceito e importância</a:t>
            </a:r>
            <a:endParaRPr lang="pt-BR" dirty="0">
              <a:solidFill>
                <a:schemeClr val="bg2">
                  <a:lumMod val="90000"/>
                  <a:lumOff val="1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932F0B-7FBB-A2B5-D059-2D39A38CC761}"/>
              </a:ext>
            </a:extLst>
          </p:cNvPr>
          <p:cNvSpPr txBox="1"/>
          <p:nvPr/>
        </p:nvSpPr>
        <p:spPr>
          <a:xfrm>
            <a:off x="140156" y="5988408"/>
            <a:ext cx="3352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PCH Tamboril, </a:t>
            </a:r>
            <a:r>
              <a:rPr lang="pt-BR" sz="7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, Arenópolis/Palestina de Goiás/GO</a:t>
            </a:r>
          </a:p>
          <a:p>
            <a:r>
              <a:rPr lang="pt-BR" sz="6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https://www.intertechne.com.br/wp-content/uploads/2020/11/Intertechne-PCH-Tamboril-4.jpg</a:t>
            </a:r>
          </a:p>
        </p:txBody>
      </p:sp>
    </p:spTree>
    <p:extLst>
      <p:ext uri="{BB962C8B-B14F-4D97-AF65-F5344CB8AC3E}">
        <p14:creationId xmlns:p14="http://schemas.microsoft.com/office/powerpoint/2010/main" val="3840150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0C144A-721C-C708-0E3D-29C3A75B8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88825A4-494C-E2FB-28DF-C0C7E40C3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D7E72B5-0979-DDF3-75B6-850715B71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EA6CA9F-649E-5F39-4418-E42258133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200ED7B-12C4-BA7B-E8A2-40B35FE3C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CB64158F-A8C1-D3B1-C4B8-8EF9F352F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049D3BB2-94E3-02C6-7187-52188A191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153" y="3173175"/>
            <a:ext cx="3649457" cy="2349057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29A48A46-CE3E-A111-0A75-32F55FF6226A}"/>
              </a:ext>
            </a:extLst>
          </p:cNvPr>
          <p:cNvSpPr txBox="1"/>
          <p:nvPr/>
        </p:nvSpPr>
        <p:spPr>
          <a:xfrm>
            <a:off x="8075001" y="5508085"/>
            <a:ext cx="3350570" cy="333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207"/>
              </a:spcAft>
            </a:pPr>
            <a:r>
              <a:rPr lang="pt-BR" sz="800" b="0" i="0" u="none" strike="noStrike" cap="none" dirty="0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PCH São Bartolomeu, Luziânia/GO</a:t>
            </a:r>
          </a:p>
          <a:p>
            <a:pPr algn="r">
              <a:spcAft>
                <a:spcPts val="207"/>
              </a:spcAft>
            </a:pPr>
            <a:r>
              <a:rPr lang="pt-BR" sz="600" b="0" i="0" u="none" strike="noStrike" cap="none" dirty="0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https://www.revistaplanetaagua.com/wp-content/uploads/2023/12/PCH-780x470.png</a:t>
            </a:r>
            <a:endParaRPr lang="pt-BR" sz="6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E1C79F8-E23C-5154-7842-3D0E7B4BB19C}"/>
              </a:ext>
            </a:extLst>
          </p:cNvPr>
          <p:cNvGrpSpPr/>
          <p:nvPr/>
        </p:nvGrpSpPr>
        <p:grpSpPr>
          <a:xfrm>
            <a:off x="343405" y="554560"/>
            <a:ext cx="5492779" cy="452536"/>
            <a:chOff x="343405" y="403111"/>
            <a:chExt cx="5492779" cy="452536"/>
          </a:xfrm>
        </p:grpSpPr>
        <p:sp>
          <p:nvSpPr>
            <p:cNvPr id="16" name="Google Shape;98;p2">
              <a:extLst>
                <a:ext uri="{FF2B5EF4-FFF2-40B4-BE49-F238E27FC236}">
                  <a16:creationId xmlns:a16="http://schemas.microsoft.com/office/drawing/2014/main" id="{69B32616-5CCF-DECD-0DAA-018B6031E57D}"/>
                </a:ext>
              </a:extLst>
            </p:cNvPr>
            <p:cNvSpPr txBox="1"/>
            <p:nvPr/>
          </p:nvSpPr>
          <p:spPr>
            <a:xfrm>
              <a:off x="343405" y="403111"/>
              <a:ext cx="5492779" cy="4252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spcAft>
                  <a:spcPts val="85"/>
                </a:spcAft>
              </a:pPr>
              <a:r>
                <a:rPr lang="pt-BR" sz="2080" b="1" i="0" u="none" strike="noStrike" cap="none" dirty="0">
                  <a:solidFill>
                    <a:srgbClr val="000000"/>
                  </a:solidFill>
                  <a:latin typeface="Arial Black" panose="020B0A04020102020204" pitchFamily="34" charset="0"/>
                  <a:sym typeface="Play"/>
                </a:rPr>
                <a:t>Estado de Goiás: </a:t>
              </a:r>
              <a:r>
                <a:rPr lang="pt-BR" sz="1800" b="1" i="0" u="none" strike="noStrike" cap="none" dirty="0">
                  <a:solidFill>
                    <a:srgbClr val="000000"/>
                  </a:solidFill>
                  <a:latin typeface="Arial Black" panose="020B0A04020102020204" pitchFamily="34" charset="0"/>
                  <a:sym typeface="Play"/>
                </a:rPr>
                <a:t>panorama atual </a:t>
              </a:r>
              <a:endParaRPr lang="pt-BR" sz="1800" dirty="0">
                <a:latin typeface="Arial Black" panose="020B0A04020102020204" pitchFamily="34" charset="0"/>
              </a:endParaRP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2689A937-EAFD-0C8D-3EF8-CC0AA8DAE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758" y="741331"/>
              <a:ext cx="657317" cy="114316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B53FEC95-10B1-8B5D-E2B8-7F55AE9E3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623" y="739066"/>
              <a:ext cx="657317" cy="114316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122C38F4-F0A1-1B78-3937-97DBB2AAF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05" y="1508046"/>
            <a:ext cx="7075324" cy="1795232"/>
          </a:xfrm>
          <a:prstGeom prst="rect">
            <a:avLst/>
          </a:prstGeom>
        </p:spPr>
      </p:pic>
      <p:pic>
        <p:nvPicPr>
          <p:cNvPr id="4" name="Imagem 3" descr="Gráfico, Gráfico de pizza&#10;&#10;Descrição gerada automaticamente">
            <a:extLst>
              <a:ext uri="{FF2B5EF4-FFF2-40B4-BE49-F238E27FC236}">
                <a16:creationId xmlns:a16="http://schemas.microsoft.com/office/drawing/2014/main" id="{BDC2C686-84A7-ED07-BB15-4DD6DD524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76" y="3843100"/>
            <a:ext cx="2269104" cy="2008632"/>
          </a:xfrm>
          <a:prstGeom prst="rect">
            <a:avLst/>
          </a:prstGeom>
        </p:spPr>
      </p:pic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84FB47DF-AD8A-D4DC-B43A-63EC3F77B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3180" y="3987708"/>
            <a:ext cx="5032710" cy="191310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62BE9F3-168F-BE50-52CF-8945497E13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2827" y="791241"/>
            <a:ext cx="3649457" cy="208931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EF36F41-D81D-5B53-175E-FE1FB8F12B3B}"/>
              </a:ext>
            </a:extLst>
          </p:cNvPr>
          <p:cNvSpPr txBox="1"/>
          <p:nvPr/>
        </p:nvSpPr>
        <p:spPr>
          <a:xfrm>
            <a:off x="7620194" y="2865398"/>
            <a:ext cx="38053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UHE Itumbiara</a:t>
            </a:r>
          </a:p>
          <a:p>
            <a:pPr algn="r"/>
            <a:r>
              <a:rPr lang="pt-BR" sz="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https://energiahoje.editorabrasilenergia.com.br/wp-content/uploads/sites/2/2020/01/unnamed-750x430.jpg</a:t>
            </a:r>
          </a:p>
        </p:txBody>
      </p:sp>
    </p:spTree>
    <p:extLst>
      <p:ext uri="{BB962C8B-B14F-4D97-AF65-F5344CB8AC3E}">
        <p14:creationId xmlns:p14="http://schemas.microsoft.com/office/powerpoint/2010/main" val="378952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69A7A3A-2D27-11A3-29A6-F97B686F0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6" t="5038" r="2567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1F2D5F5-CD83-5079-CCB9-9B976E50830F}"/>
              </a:ext>
            </a:extLst>
          </p:cNvPr>
          <p:cNvSpPr txBox="1"/>
          <p:nvPr/>
        </p:nvSpPr>
        <p:spPr>
          <a:xfrm>
            <a:off x="8839201" y="109011"/>
            <a:ext cx="3352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solidFill>
                  <a:schemeClr val="bg1"/>
                </a:solidFill>
              </a:rPr>
              <a:t>PCH Tamboril, </a:t>
            </a:r>
            <a:r>
              <a:rPr lang="pt-BR" sz="700" dirty="0">
                <a:solidFill>
                  <a:schemeClr val="bg1"/>
                </a:solidFill>
              </a:rPr>
              <a:t>, Arenópolis/Palestina de Goiás/GO</a:t>
            </a:r>
          </a:p>
          <a:p>
            <a:pPr algn="r"/>
            <a:r>
              <a:rPr lang="pt-BR" sz="600" dirty="0">
                <a:solidFill>
                  <a:schemeClr val="bg1"/>
                </a:solidFill>
              </a:rPr>
              <a:t>https://www.intertechne.com.br/wp-content/uploads/2020/11/Intertechne-PCH-Tamboril-4.jpg</a:t>
            </a:r>
          </a:p>
        </p:txBody>
      </p:sp>
      <p:pic>
        <p:nvPicPr>
          <p:cNvPr id="11" name="image3.png">
            <a:extLst>
              <a:ext uri="{FF2B5EF4-FFF2-40B4-BE49-F238E27FC236}">
                <a16:creationId xmlns:a16="http://schemas.microsoft.com/office/drawing/2014/main" id="{B301B253-7519-4D63-ADF7-EC33BC189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05" y="1012118"/>
            <a:ext cx="5492779" cy="1242010"/>
          </a:xfrm>
          <a:prstGeom prst="rect">
            <a:avLst/>
          </a:prstGeom>
        </p:spPr>
      </p:pic>
      <p:sp>
        <p:nvSpPr>
          <p:cNvPr id="13" name="Google Shape;98;p2">
            <a:extLst>
              <a:ext uri="{FF2B5EF4-FFF2-40B4-BE49-F238E27FC236}">
                <a16:creationId xmlns:a16="http://schemas.microsoft.com/office/drawing/2014/main" id="{8D1894C2-2200-4E45-9004-6C4C68C0645B}"/>
              </a:ext>
            </a:extLst>
          </p:cNvPr>
          <p:cNvSpPr txBox="1"/>
          <p:nvPr/>
        </p:nvSpPr>
        <p:spPr>
          <a:xfrm>
            <a:off x="343405" y="295971"/>
            <a:ext cx="5985677" cy="425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85"/>
              </a:spcAft>
            </a:pPr>
            <a:r>
              <a:rPr lang="pt-BR" sz="2080" b="1" i="0" u="none" strike="noStrike" cap="none" dirty="0">
                <a:solidFill>
                  <a:srgbClr val="000000"/>
                </a:solidFill>
                <a:latin typeface="Arial Black" panose="020B0A04020102020204" pitchFamily="34" charset="0"/>
                <a:sym typeface="Play"/>
              </a:rPr>
              <a:t>Estado de Goiás: </a:t>
            </a:r>
            <a:r>
              <a:rPr lang="pt-BR" sz="1800" b="1" i="0" u="none" strike="noStrike" cap="none" dirty="0">
                <a:solidFill>
                  <a:srgbClr val="000000"/>
                </a:solidFill>
                <a:latin typeface="Arial Black" panose="020B0A04020102020204" pitchFamily="34" charset="0"/>
                <a:sym typeface="Play"/>
              </a:rPr>
              <a:t>panorama atual das </a:t>
            </a:r>
            <a:r>
              <a:rPr lang="pt-BR" sz="1800" b="1" i="0" u="none" strike="noStrike" cap="none" dirty="0" err="1">
                <a:solidFill>
                  <a:srgbClr val="000000"/>
                </a:solidFill>
                <a:latin typeface="Arial Black" panose="020B0A04020102020204" pitchFamily="34" charset="0"/>
                <a:sym typeface="Play"/>
              </a:rPr>
              <a:t>PCHs</a:t>
            </a:r>
            <a:endParaRPr lang="pt-BR" sz="1800" dirty="0">
              <a:latin typeface="Arial Black" panose="020B0A04020102020204" pitchFamily="34" charset="0"/>
            </a:endParaRPr>
          </a:p>
        </p:txBody>
      </p:sp>
      <p:sp>
        <p:nvSpPr>
          <p:cNvPr id="24" name="Google Shape;98;p2">
            <a:extLst>
              <a:ext uri="{FF2B5EF4-FFF2-40B4-BE49-F238E27FC236}">
                <a16:creationId xmlns:a16="http://schemas.microsoft.com/office/drawing/2014/main" id="{A0550E56-6294-4FB0-9DB4-FA568504B71C}"/>
              </a:ext>
            </a:extLst>
          </p:cNvPr>
          <p:cNvSpPr txBox="1"/>
          <p:nvPr/>
        </p:nvSpPr>
        <p:spPr>
          <a:xfrm>
            <a:off x="412382" y="2385304"/>
            <a:ext cx="5492779" cy="425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85"/>
              </a:spcAft>
            </a:pPr>
            <a:r>
              <a:rPr lang="pt-BR" sz="2080" b="1" i="0" u="none" strike="noStrike" cap="none" dirty="0">
                <a:solidFill>
                  <a:srgbClr val="000000"/>
                </a:solidFill>
                <a:latin typeface="Arial Black" panose="020B0A04020102020204" pitchFamily="34" charset="0"/>
                <a:sym typeface="Play"/>
              </a:rPr>
              <a:t>Em estudo ou eixos disponíveis</a:t>
            </a:r>
            <a:endParaRPr lang="pt-BR" sz="1800" dirty="0">
              <a:latin typeface="Arial Black" panose="020B0A04020102020204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8FB7536-7EDC-44E9-A1C4-D6DC4A9252CB}"/>
              </a:ext>
            </a:extLst>
          </p:cNvPr>
          <p:cNvSpPr txBox="1"/>
          <p:nvPr/>
        </p:nvSpPr>
        <p:spPr>
          <a:xfrm>
            <a:off x="412382" y="5569007"/>
            <a:ext cx="4595265" cy="8762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Oportunidade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Potencial de mais de 120.000 empregos diretos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Mais de R$ 21 bi em investimentos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8662638-D2E4-499D-8D4C-06D05C8D4D7E}"/>
              </a:ext>
            </a:extLst>
          </p:cNvPr>
          <p:cNvSpPr/>
          <p:nvPr/>
        </p:nvSpPr>
        <p:spPr>
          <a:xfrm>
            <a:off x="343405" y="4240306"/>
            <a:ext cx="4115264" cy="493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F2C9D5B-65CC-44D2-B2F3-EC51C5F2B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2" y="2756441"/>
            <a:ext cx="5303525" cy="258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99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F8B2C07-EC7A-5BD4-171F-F348CB5D9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651599"/>
              </p:ext>
            </p:extLst>
          </p:nvPr>
        </p:nvGraphicFramePr>
        <p:xfrm>
          <a:off x="5922492" y="2296256"/>
          <a:ext cx="5536003" cy="2206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8007">
                  <a:extLst>
                    <a:ext uri="{9D8B030D-6E8A-4147-A177-3AD203B41FA5}">
                      <a16:colId xmlns:a16="http://schemas.microsoft.com/office/drawing/2014/main" val="909455433"/>
                    </a:ext>
                  </a:extLst>
                </a:gridCol>
                <a:gridCol w="2960286">
                  <a:extLst>
                    <a:ext uri="{9D8B030D-6E8A-4147-A177-3AD203B41FA5}">
                      <a16:colId xmlns:a16="http://schemas.microsoft.com/office/drawing/2014/main" val="3673851170"/>
                    </a:ext>
                  </a:extLst>
                </a:gridCol>
                <a:gridCol w="711645">
                  <a:extLst>
                    <a:ext uri="{9D8B030D-6E8A-4147-A177-3AD203B41FA5}">
                      <a16:colId xmlns:a16="http://schemas.microsoft.com/office/drawing/2014/main" val="107191584"/>
                    </a:ext>
                  </a:extLst>
                </a:gridCol>
                <a:gridCol w="916065">
                  <a:extLst>
                    <a:ext uri="{9D8B030D-6E8A-4147-A177-3AD203B41FA5}">
                      <a16:colId xmlns:a16="http://schemas.microsoft.com/office/drawing/2014/main" val="1342689296"/>
                    </a:ext>
                  </a:extLst>
                </a:gridCol>
              </a:tblGrid>
              <a:tr h="4771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Edital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Nome da Usina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Tipo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Potência (MW)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extLst>
                  <a:ext uri="{0D108BD9-81ED-4DB2-BD59-A6C34878D82A}">
                    <a16:rowId xmlns:a16="http://schemas.microsoft.com/office/drawing/2014/main" val="3228682059"/>
                  </a:ext>
                </a:extLst>
              </a:tr>
              <a:tr h="258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005/2017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VERDE 08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PCH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 dirty="0">
                          <a:effectLst/>
                        </a:rPr>
                        <a:t>30,0</a:t>
                      </a:r>
                      <a:endParaRPr lang="pt-BR" sz="19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extLst>
                  <a:ext uri="{0D108BD9-81ED-4DB2-BD59-A6C34878D82A}">
                    <a16:rowId xmlns:a16="http://schemas.microsoft.com/office/drawing/2014/main" val="57045488"/>
                  </a:ext>
                </a:extLst>
              </a:tr>
              <a:tr h="258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003/2018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DIAMANTINO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CGH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 dirty="0">
                          <a:effectLst/>
                        </a:rPr>
                        <a:t>3,0</a:t>
                      </a:r>
                      <a:endParaRPr lang="pt-BR" sz="19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extLst>
                  <a:ext uri="{0D108BD9-81ED-4DB2-BD59-A6C34878D82A}">
                    <a16:rowId xmlns:a16="http://schemas.microsoft.com/office/drawing/2014/main" val="1621888101"/>
                  </a:ext>
                </a:extLst>
              </a:tr>
              <a:tr h="4771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004/2019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GAMELEIRA / SALGADO / SÃO BARTOLOMEU / VERDE 02 BAIXO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PCH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 dirty="0">
                          <a:effectLst/>
                        </a:rPr>
                        <a:t>64,3</a:t>
                      </a:r>
                      <a:endParaRPr lang="pt-BR" sz="19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extLst>
                  <a:ext uri="{0D108BD9-81ED-4DB2-BD59-A6C34878D82A}">
                    <a16:rowId xmlns:a16="http://schemas.microsoft.com/office/drawing/2014/main" val="237761898"/>
                  </a:ext>
                </a:extLst>
              </a:tr>
              <a:tr h="4771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004/2022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TABOCA/ ESTRELA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PCH / UHE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 dirty="0">
                          <a:effectLst/>
                        </a:rPr>
                        <a:t>78,2</a:t>
                      </a:r>
                      <a:endParaRPr lang="pt-BR" sz="19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extLst>
                  <a:ext uri="{0D108BD9-81ED-4DB2-BD59-A6C34878D82A}">
                    <a16:rowId xmlns:a16="http://schemas.microsoft.com/office/drawing/2014/main" val="3421017949"/>
                  </a:ext>
                </a:extLst>
              </a:tr>
              <a:tr h="258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Total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>
                          <a:effectLst/>
                        </a:rPr>
                        <a:t> </a:t>
                      </a:r>
                      <a:endParaRPr lang="pt-BR" sz="19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300" dirty="0">
                          <a:effectLst/>
                        </a:rPr>
                        <a:t>175,5</a:t>
                      </a:r>
                      <a:endParaRPr lang="pt-BR" sz="19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623" marR="59623" marT="0" marB="0" anchor="ctr"/>
                </a:tc>
                <a:extLst>
                  <a:ext uri="{0D108BD9-81ED-4DB2-BD59-A6C34878D82A}">
                    <a16:rowId xmlns:a16="http://schemas.microsoft.com/office/drawing/2014/main" val="3771149500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A1FEE779-2599-90F7-8E77-09088689E572}"/>
              </a:ext>
            </a:extLst>
          </p:cNvPr>
          <p:cNvSpPr txBox="1"/>
          <p:nvPr/>
        </p:nvSpPr>
        <p:spPr>
          <a:xfrm>
            <a:off x="5873723" y="4536978"/>
            <a:ext cx="6097554" cy="18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6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Fonte: CCEE &lt;</a:t>
            </a:r>
            <a:r>
              <a:rPr lang="pt-BR" sz="600" u="none" strike="noStrike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  <a:hlinkClick r:id="rId2"/>
              </a:rPr>
              <a:t>https://www.ccee.org.br/</a:t>
            </a:r>
            <a:r>
              <a:rPr lang="pt-BR" sz="600" u="none" strike="noStrike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  <a:hlinkClick r:id="rId2"/>
              </a:rPr>
              <a:t>acervo-ccee?especie</a:t>
            </a:r>
            <a:r>
              <a:rPr lang="pt-BR" sz="600" u="none" strike="noStrike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  <a:hlinkClick r:id="rId2"/>
              </a:rPr>
              <a:t>=38753&amp;assunto=39056&amp;keyword=</a:t>
            </a:r>
            <a:r>
              <a:rPr lang="pt-BR" sz="600" u="none" strike="noStrike" dirty="0" err="1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  <a:hlinkClick r:id="rId2"/>
              </a:rPr>
              <a:t>consolidado&amp;periodo</a:t>
            </a:r>
            <a:r>
              <a:rPr lang="pt-BR" sz="600" u="none" strike="noStrike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  <a:hlinkClick r:id="rId2"/>
              </a:rPr>
              <a:t>=1825</a:t>
            </a:r>
            <a:r>
              <a:rPr lang="pt-BR" sz="6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&gt;</a:t>
            </a:r>
            <a:endParaRPr lang="pt-BR" sz="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35F292C-CD6A-664C-098F-B62298EE5D8E}"/>
              </a:ext>
            </a:extLst>
          </p:cNvPr>
          <p:cNvSpPr txBox="1"/>
          <p:nvPr/>
        </p:nvSpPr>
        <p:spPr>
          <a:xfrm>
            <a:off x="5849112" y="1723468"/>
            <a:ext cx="5609383" cy="545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Quadro.</a:t>
            </a:r>
            <a:r>
              <a:rPr lang="pt-BR" sz="14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Leilões de geração no período de 2017 a 2022, que tiveram participação de fontes hídricas em Goiás. </a:t>
            </a:r>
            <a:endParaRPr lang="pt-BR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54BF788C-AF80-F90A-FA89-D9B916C68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51" y="1378594"/>
            <a:ext cx="5229594" cy="3876232"/>
          </a:xfrm>
          <a:prstGeom prst="rect">
            <a:avLst/>
          </a:prstGeom>
        </p:spPr>
      </p:pic>
      <p:sp>
        <p:nvSpPr>
          <p:cNvPr id="19" name="Google Shape;98;p2">
            <a:extLst>
              <a:ext uri="{FF2B5EF4-FFF2-40B4-BE49-F238E27FC236}">
                <a16:creationId xmlns:a16="http://schemas.microsoft.com/office/drawing/2014/main" id="{27A31A8A-17D3-8E17-2D27-A98565DDFCB2}"/>
              </a:ext>
            </a:extLst>
          </p:cNvPr>
          <p:cNvSpPr txBox="1"/>
          <p:nvPr/>
        </p:nvSpPr>
        <p:spPr>
          <a:xfrm>
            <a:off x="462276" y="639555"/>
            <a:ext cx="5223533" cy="425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85"/>
              </a:spcAft>
            </a:pPr>
            <a:r>
              <a:rPr lang="pt-BR" sz="2080" b="1" i="0" u="none" strike="noStrike" cap="none" dirty="0">
                <a:solidFill>
                  <a:schemeClr val="bg2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sym typeface="Play"/>
              </a:rPr>
              <a:t>Estado de Goiás: </a:t>
            </a:r>
            <a:r>
              <a:rPr lang="pt-BR" sz="1800" b="1" i="0" u="none" strike="noStrike" cap="none" dirty="0">
                <a:solidFill>
                  <a:schemeClr val="bg2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sym typeface="Play"/>
              </a:rPr>
              <a:t>leilões de geração</a:t>
            </a:r>
            <a:endParaRPr lang="pt-BR" sz="1800" dirty="0">
              <a:solidFill>
                <a:schemeClr val="bg2">
                  <a:lumMod val="90000"/>
                  <a:lumOff val="1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F235555-C551-9003-A4C8-CF92D2F20A18}"/>
              </a:ext>
            </a:extLst>
          </p:cNvPr>
          <p:cNvSpPr txBox="1"/>
          <p:nvPr/>
        </p:nvSpPr>
        <p:spPr>
          <a:xfrm>
            <a:off x="462276" y="5254826"/>
            <a:ext cx="3352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PCH Tamboril, </a:t>
            </a:r>
            <a:r>
              <a:rPr lang="pt-BR" sz="7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, Arenópolis/Palestina de Goiás/GO</a:t>
            </a:r>
          </a:p>
          <a:p>
            <a:r>
              <a:rPr lang="pt-BR" sz="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https://www.intertechne.com.br/wp-content/uploads/2020/11/Intertechne-PCH-Tamboril-4.jpg</a:t>
            </a:r>
          </a:p>
        </p:txBody>
      </p:sp>
    </p:spTree>
    <p:extLst>
      <p:ext uri="{BB962C8B-B14F-4D97-AF65-F5344CB8AC3E}">
        <p14:creationId xmlns:p14="http://schemas.microsoft.com/office/powerpoint/2010/main" val="793871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94E9E2B-BBC1-7E62-1CC2-7CE726B99F76}"/>
              </a:ext>
            </a:extLst>
          </p:cNvPr>
          <p:cNvGrpSpPr/>
          <p:nvPr/>
        </p:nvGrpSpPr>
        <p:grpSpPr>
          <a:xfrm>
            <a:off x="450317" y="385729"/>
            <a:ext cx="5369649" cy="3886956"/>
            <a:chOff x="633663" y="1410541"/>
            <a:chExt cx="5649939" cy="4089853"/>
          </a:xfrm>
        </p:grpSpPr>
        <p:sp>
          <p:nvSpPr>
            <p:cNvPr id="6" name="Google Shape;97;p2">
              <a:extLst>
                <a:ext uri="{FF2B5EF4-FFF2-40B4-BE49-F238E27FC236}">
                  <a16:creationId xmlns:a16="http://schemas.microsoft.com/office/drawing/2014/main" id="{FBD175B8-0A5E-1C7B-4B06-74A6E1C87B37}"/>
                </a:ext>
              </a:extLst>
            </p:cNvPr>
            <p:cNvSpPr txBox="1"/>
            <p:nvPr/>
          </p:nvSpPr>
          <p:spPr>
            <a:xfrm>
              <a:off x="649721" y="2701967"/>
              <a:ext cx="4497178" cy="27984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Wingdings" panose="05000000000000000000" pitchFamily="2" charset="2"/>
                <a:buChar char="ü"/>
              </a:pPr>
              <a:r>
                <a:rPr lang="pt-B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ptos" panose="020B0004020202020204" pitchFamily="34" charset="0"/>
                </a:rPr>
                <a:t>expressivo potencial hidrelétrico, impulsionado por rios como o Araguaia, Tocantins e Paranaíba.</a:t>
              </a:r>
              <a:endParaRPr lang="pt-BR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endParaRPr>
            </a:p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Wingdings" panose="05000000000000000000" pitchFamily="2" charset="2"/>
                <a:buChar char="ü"/>
              </a:pPr>
              <a:r>
                <a:rPr lang="pt-B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ptos" panose="020B0004020202020204" pitchFamily="34" charset="0"/>
                </a:rPr>
                <a:t>a topografia e o regime pluviométrico favorecem a formação de reservatórios,.</a:t>
              </a:r>
            </a:p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Wingdings" panose="05000000000000000000" pitchFamily="2" charset="2"/>
                <a:buChar char="ü"/>
              </a:pPr>
              <a:endParaRPr lang="pt-BR" sz="5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pt-BR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 </a:t>
              </a:r>
              <a:r>
                <a:rPr lang="pt-BR" b="1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colaboração entre o governo, agências reguladoras, associações e empresas do setor </a:t>
              </a:r>
              <a:r>
                <a:rPr lang="pt-BR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é essencial para maximizar o aproveitamento desse recurso, garantindo o fornecimento estável de energia e promovendo o desenvolvimento econômico sustentável em Goiás. </a:t>
              </a:r>
            </a:p>
          </p:txBody>
        </p:sp>
        <p:sp>
          <p:nvSpPr>
            <p:cNvPr id="7" name="Google Shape;98;p2">
              <a:extLst>
                <a:ext uri="{FF2B5EF4-FFF2-40B4-BE49-F238E27FC236}">
                  <a16:creationId xmlns:a16="http://schemas.microsoft.com/office/drawing/2014/main" id="{F94D42A0-A8E3-7394-4662-5E27355404F3}"/>
                </a:ext>
              </a:extLst>
            </p:cNvPr>
            <p:cNvSpPr txBox="1"/>
            <p:nvPr/>
          </p:nvSpPr>
          <p:spPr>
            <a:xfrm>
              <a:off x="638933" y="1410541"/>
              <a:ext cx="5644669" cy="808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pt-BR" sz="2594" b="1" i="0" u="none" strike="noStrike" cap="none" dirty="0">
                  <a:solidFill>
                    <a:schemeClr val="bg2">
                      <a:lumMod val="90000"/>
                      <a:lumOff val="10000"/>
                    </a:schemeClr>
                  </a:solidFill>
                  <a:latin typeface="Arial Black" panose="020B0A04020102020204" pitchFamily="34" charset="0"/>
                  <a:sym typeface="Play"/>
                </a:rPr>
                <a:t>Estado de Goiás</a:t>
              </a:r>
            </a:p>
            <a:p>
              <a:r>
                <a:rPr lang="pt-BR" sz="1800" b="1" i="0" u="none" strike="noStrike" cap="none" dirty="0">
                  <a:solidFill>
                    <a:schemeClr val="bg2">
                      <a:lumMod val="90000"/>
                      <a:lumOff val="10000"/>
                    </a:schemeClr>
                  </a:solidFill>
                  <a:latin typeface="Arial Black" panose="020B0A04020102020204" pitchFamily="34" charset="0"/>
                  <a:sym typeface="Play"/>
                </a:rPr>
                <a:t>oportunidades e desafios </a:t>
              </a:r>
              <a:endParaRPr sz="1800" dirty="0">
                <a:solidFill>
                  <a:schemeClr val="bg2">
                    <a:lumMod val="90000"/>
                    <a:lumOff val="10000"/>
                  </a:schemeClr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8" name="Google Shape;100;p2">
              <a:extLst>
                <a:ext uri="{FF2B5EF4-FFF2-40B4-BE49-F238E27FC236}">
                  <a16:creationId xmlns:a16="http://schemas.microsoft.com/office/drawing/2014/main" id="{E7631093-834C-E22A-4A9B-D7A95079689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3663" y="2186543"/>
              <a:ext cx="3553321" cy="3143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1D785D81-2E81-305E-5BCF-9FE771451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74"/>
          <a:stretch/>
        </p:blipFill>
        <p:spPr>
          <a:xfrm>
            <a:off x="5384409" y="423862"/>
            <a:ext cx="7248525" cy="601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03B0805-4A0D-8953-B076-EC4EDF8877BF}"/>
              </a:ext>
            </a:extLst>
          </p:cNvPr>
          <p:cNvSpPr txBox="1"/>
          <p:nvPr/>
        </p:nvSpPr>
        <p:spPr>
          <a:xfrm>
            <a:off x="9914601" y="6184403"/>
            <a:ext cx="2226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PCH Fazenda Velha</a:t>
            </a:r>
          </a:p>
          <a:p>
            <a:pPr algn="r"/>
            <a:r>
              <a:rPr lang="pt-BR" sz="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https://primeprojetos.com.br/portfolios/pch-fazenda-velha/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952020C-BCC5-6FE3-3DD8-ECFF8F39F687}"/>
              </a:ext>
            </a:extLst>
          </p:cNvPr>
          <p:cNvSpPr txBox="1"/>
          <p:nvPr/>
        </p:nvSpPr>
        <p:spPr>
          <a:xfrm>
            <a:off x="450317" y="4862188"/>
            <a:ext cx="4595265" cy="13372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Pontos de atenção: 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licenciamento ambiental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linhas de financiamento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leilões de geração mais atraentes às hidrelétricas, que possibilitem uma melhor remuneração</a:t>
            </a:r>
            <a:endParaRPr lang="pt-BR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594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0C144A-721C-C708-0E3D-29C3A75B8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88825A4-494C-E2FB-28DF-C0C7E40C3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D7E72B5-0979-DDF3-75B6-850715B71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EA6CA9F-649E-5F39-4418-E42258133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200ED7B-12C4-BA7B-E8A2-40B35FE3C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CB64158F-A8C1-D3B1-C4B8-8EF9F352F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E1C79F8-E23C-5154-7842-3D0E7B4BB19C}"/>
              </a:ext>
            </a:extLst>
          </p:cNvPr>
          <p:cNvGrpSpPr/>
          <p:nvPr/>
        </p:nvGrpSpPr>
        <p:grpSpPr>
          <a:xfrm>
            <a:off x="343405" y="554560"/>
            <a:ext cx="6093254" cy="452536"/>
            <a:chOff x="343405" y="403111"/>
            <a:chExt cx="6093254" cy="452536"/>
          </a:xfrm>
        </p:grpSpPr>
        <p:sp>
          <p:nvSpPr>
            <p:cNvPr id="16" name="Google Shape;98;p2">
              <a:extLst>
                <a:ext uri="{FF2B5EF4-FFF2-40B4-BE49-F238E27FC236}">
                  <a16:creationId xmlns:a16="http://schemas.microsoft.com/office/drawing/2014/main" id="{69B32616-5CCF-DECD-0DAA-018B6031E57D}"/>
                </a:ext>
              </a:extLst>
            </p:cNvPr>
            <p:cNvSpPr txBox="1"/>
            <p:nvPr/>
          </p:nvSpPr>
          <p:spPr>
            <a:xfrm>
              <a:off x="343405" y="403111"/>
              <a:ext cx="6093254" cy="425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spcAft>
                  <a:spcPts val="85"/>
                </a:spcAft>
              </a:pPr>
              <a:r>
                <a:rPr lang="pt-BR" sz="2080" b="1" i="0" u="none" strike="noStrike" cap="none" dirty="0">
                  <a:solidFill>
                    <a:srgbClr val="000000"/>
                  </a:solidFill>
                  <a:latin typeface="Arial Black" panose="020B0A04020102020204" pitchFamily="34" charset="0"/>
                  <a:sym typeface="Play"/>
                </a:rPr>
                <a:t>Variações na Precipitação (2040 – 2060)</a:t>
              </a:r>
              <a:endParaRPr lang="pt-BR" sz="1800" dirty="0">
                <a:latin typeface="Arial Black" panose="020B0A04020102020204" pitchFamily="34" charset="0"/>
              </a:endParaRP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2689A937-EAFD-0C8D-3EF8-CC0AA8DAE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758" y="741331"/>
              <a:ext cx="657317" cy="114316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B53FEC95-10B1-8B5D-E2B8-7F55AE9E3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623" y="739066"/>
              <a:ext cx="657317" cy="114316"/>
            </a:xfrm>
            <a:prstGeom prst="rect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484309C6-04E8-4CCB-BB35-F39A713C30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171" y="1644122"/>
            <a:ext cx="2935349" cy="3801378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AA555929-3A55-4993-84B6-F29B11D02E93}"/>
              </a:ext>
            </a:extLst>
          </p:cNvPr>
          <p:cNvSpPr/>
          <p:nvPr/>
        </p:nvSpPr>
        <p:spPr>
          <a:xfrm rot="19545652">
            <a:off x="8331774" y="3499865"/>
            <a:ext cx="550964" cy="467874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01723E8A-37E4-45CD-A254-B9CC42D0A937}"/>
              </a:ext>
            </a:extLst>
          </p:cNvPr>
          <p:cNvSpPr/>
          <p:nvPr/>
        </p:nvSpPr>
        <p:spPr>
          <a:xfrm rot="714866">
            <a:off x="8955328" y="2228072"/>
            <a:ext cx="574970" cy="328224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FB7B7DF9-752C-46A6-B4D1-A2214FE914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667" y="4069709"/>
            <a:ext cx="2024591" cy="1246467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51CFEDDD-223C-4F39-AD2C-441731B13DA5}"/>
              </a:ext>
            </a:extLst>
          </p:cNvPr>
          <p:cNvSpPr txBox="1"/>
          <p:nvPr/>
        </p:nvSpPr>
        <p:spPr>
          <a:xfrm>
            <a:off x="5914168" y="5508085"/>
            <a:ext cx="3824044" cy="333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207"/>
              </a:spcAft>
            </a:pPr>
            <a:r>
              <a:rPr lang="en-US" sz="800" dirty="0"/>
              <a:t>Precipitation changes in LAC, 2040-2060; International Energy Agency</a:t>
            </a:r>
            <a:endParaRPr lang="pt-BR" sz="800" b="0" i="0" u="none" strike="noStrike" cap="none" dirty="0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spcAft>
                <a:spcPts val="207"/>
              </a:spcAft>
            </a:pPr>
            <a:r>
              <a:rPr lang="pt-BR" sz="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https://www.iea.org/reports/latin-america-energy-outlook-2023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D936746-A0AB-4A8A-9F1D-999DC83DA7F3}"/>
              </a:ext>
            </a:extLst>
          </p:cNvPr>
          <p:cNvSpPr txBox="1"/>
          <p:nvPr/>
        </p:nvSpPr>
        <p:spPr>
          <a:xfrm>
            <a:off x="452071" y="1950863"/>
            <a:ext cx="4595265" cy="17983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Mudanças Climáticas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</a:rPr>
              <a:t>Mais de 70% da capacidade hidrelétrica instalada na AL poderá terá um clima mais seco até meados do século. 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</a:rPr>
              <a:t>A geração das usinas hidrelétricas existentes na AL poderá ser, em média, 8% menor no período no período de 2020-2060 do que no período de 1970-2000.</a:t>
            </a:r>
            <a:endParaRPr lang="pt-BR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39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0C144A-721C-C708-0E3D-29C3A75B8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88825A4-494C-E2FB-28DF-C0C7E40C3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D7E72B5-0979-DDF3-75B6-850715B71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EA6CA9F-649E-5F39-4418-E42258133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200ED7B-12C4-BA7B-E8A2-40B35FE3C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CB64158F-A8C1-D3B1-C4B8-8EF9F352F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E1C79F8-E23C-5154-7842-3D0E7B4BB19C}"/>
              </a:ext>
            </a:extLst>
          </p:cNvPr>
          <p:cNvGrpSpPr/>
          <p:nvPr/>
        </p:nvGrpSpPr>
        <p:grpSpPr>
          <a:xfrm>
            <a:off x="343405" y="554560"/>
            <a:ext cx="6093254" cy="452536"/>
            <a:chOff x="343405" y="403111"/>
            <a:chExt cx="6093254" cy="452536"/>
          </a:xfrm>
        </p:grpSpPr>
        <p:sp>
          <p:nvSpPr>
            <p:cNvPr id="16" name="Google Shape;98;p2">
              <a:extLst>
                <a:ext uri="{FF2B5EF4-FFF2-40B4-BE49-F238E27FC236}">
                  <a16:creationId xmlns:a16="http://schemas.microsoft.com/office/drawing/2014/main" id="{69B32616-5CCF-DECD-0DAA-018B6031E57D}"/>
                </a:ext>
              </a:extLst>
            </p:cNvPr>
            <p:cNvSpPr txBox="1"/>
            <p:nvPr/>
          </p:nvSpPr>
          <p:spPr>
            <a:xfrm>
              <a:off x="343405" y="403111"/>
              <a:ext cx="6093254" cy="4252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spcAft>
                  <a:spcPts val="85"/>
                </a:spcAft>
              </a:pPr>
              <a:r>
                <a:rPr lang="pt-BR" sz="2080" b="1" i="0" u="none" strike="noStrike" cap="none" dirty="0">
                  <a:solidFill>
                    <a:srgbClr val="000000"/>
                  </a:solidFill>
                  <a:latin typeface="Arial Black" panose="020B0A04020102020204" pitchFamily="34" charset="0"/>
                  <a:sym typeface="Play"/>
                </a:rPr>
                <a:t>Qualidade da Rede em Goiás</a:t>
              </a:r>
              <a:endParaRPr lang="pt-BR" sz="1800" dirty="0">
                <a:latin typeface="Arial Black" panose="020B0A04020102020204" pitchFamily="34" charset="0"/>
              </a:endParaRP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2689A937-EAFD-0C8D-3EF8-CC0AA8DAE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758" y="741331"/>
              <a:ext cx="657317" cy="114316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B53FEC95-10B1-8B5D-E2B8-7F55AE9E3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623" y="739066"/>
              <a:ext cx="657317" cy="114316"/>
            </a:xfrm>
            <a:prstGeom prst="rect">
              <a:avLst/>
            </a:prstGeom>
          </p:spPr>
        </p:pic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1CFEDDD-223C-4F39-AD2C-441731B13DA5}"/>
              </a:ext>
            </a:extLst>
          </p:cNvPr>
          <p:cNvSpPr txBox="1"/>
          <p:nvPr/>
        </p:nvSpPr>
        <p:spPr>
          <a:xfrm>
            <a:off x="6815580" y="6342609"/>
            <a:ext cx="38240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207"/>
              </a:spcAft>
            </a:pPr>
            <a:r>
              <a:rPr lang="pt-BR" sz="800" dirty="0"/>
              <a:t>Fonte: Equatorial Goiás e AGR.</a:t>
            </a:r>
            <a:endParaRPr lang="pt-BR" sz="800" b="0" i="0" u="none" strike="noStrike" cap="none" dirty="0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B3C3A3C-1C58-464B-825B-4E73B592C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553" y="1104935"/>
            <a:ext cx="7229326" cy="5142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888E55FE-919B-4D95-BB32-7BDEDA4ACBE4}"/>
              </a:ext>
            </a:extLst>
          </p:cNvPr>
          <p:cNvSpPr txBox="1"/>
          <p:nvPr/>
        </p:nvSpPr>
        <p:spPr>
          <a:xfrm>
            <a:off x="440758" y="3797593"/>
            <a:ext cx="4595265" cy="13119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 pode uma região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 tantos problemas de energia,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 necessidade de </a:t>
            </a:r>
            <a:r>
              <a:rPr lang="pt-BR" b="1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desenvolvimento social,</a:t>
            </a:r>
            <a:endParaRPr lang="pt-BR" b="1" dirty="0">
              <a:solidFill>
                <a:schemeClr val="bg2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deixar de aproveitar seus potenciais?</a:t>
            </a:r>
            <a:endParaRPr lang="pt-BR" b="1" dirty="0">
              <a:solidFill>
                <a:schemeClr val="bg2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4864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TM03457475[[fn=Quadro]]</Template>
  <TotalTime>877</TotalTime>
  <Words>609</Words>
  <Application>Microsoft Office PowerPoint</Application>
  <PresentationFormat>Widescreen</PresentationFormat>
  <Paragraphs>83</Paragraphs>
  <Slides>8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5" baseType="lpstr">
      <vt:lpstr>Arial</vt:lpstr>
      <vt:lpstr>Calibri</vt:lpstr>
      <vt:lpstr>Aptos</vt:lpstr>
      <vt:lpstr>Play</vt:lpstr>
      <vt:lpstr>Wingdings</vt:lpstr>
      <vt:lpstr>Arial Black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Glaucilene Duarte Carvalho</dc:creator>
  <cp:lastModifiedBy>Renato Lyra</cp:lastModifiedBy>
  <cp:revision>23</cp:revision>
  <dcterms:created xsi:type="dcterms:W3CDTF">2024-02-21T12:47:11Z</dcterms:created>
  <dcterms:modified xsi:type="dcterms:W3CDTF">2024-03-18T22:08:10Z</dcterms:modified>
</cp:coreProperties>
</file>