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61" r:id="rId4"/>
    <p:sldId id="263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65" r:id="rId15"/>
    <p:sldId id="264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45AEE6-2835-8B42-10A8-BF20BA09C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E4035A6-A17C-3ADB-8033-862CE5F494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71939B-5037-36BF-5C24-7B8B7661D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FF15-5062-4201-A3D4-44BB45A3FD97}" type="datetimeFigureOut">
              <a:rPr lang="pt-BR" smtClean="0"/>
              <a:t>18/03/2024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5C280B-FEEB-4C16-1FDE-D4960202E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3192FEE-5410-39B0-B482-DAFA7D2E2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0837-9662-4FCC-8E99-80795A00BC8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2059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50582A-7811-99C5-8A3B-4D26F3B2A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8E6526A-9383-2D01-24AD-3C929C254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47FB3C-BD64-BB42-4BBB-50AF123FD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FF15-5062-4201-A3D4-44BB45A3FD97}" type="datetimeFigureOut">
              <a:rPr lang="pt-BR" smtClean="0"/>
              <a:t>18/03/2024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A98BD8-45E3-0E71-6881-1BADE291C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4FB7754-16BE-46E1-2425-48798CDA9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0837-9662-4FCC-8E99-80795A00BC8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2472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903FA0A-FDBC-FF90-91BB-3083CDC6F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FADAD3D-AD1B-1375-FF78-812619A5A6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2625C6E-7814-2CCF-20BA-4E6DFE488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FF15-5062-4201-A3D4-44BB45A3FD97}" type="datetimeFigureOut">
              <a:rPr lang="pt-BR" smtClean="0"/>
              <a:t>18/03/2024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EF147A7-B93A-5430-EC22-327F26A39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6CFEEC-0BBE-6503-96CC-A68694DAF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0837-9662-4FCC-8E99-80795A00BC8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915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78122C-59E5-8AEB-E541-FC87BE072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5931D0-91F7-C0F2-1FEB-2484FD6D0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400B57-DC08-B7A5-DE66-E2E8B0C4E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FF15-5062-4201-A3D4-44BB45A3FD97}" type="datetimeFigureOut">
              <a:rPr lang="pt-BR" smtClean="0"/>
              <a:t>18/03/2024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EBB8B71-C015-CDC0-8C2C-14D4979E7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049D6C0-7D42-5945-061D-99CCB46D2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0837-9662-4FCC-8E99-80795A00BC8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2393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A13699-9036-8448-D387-25B23A519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6EC42A3-8850-A4AA-441B-0D43D5DF7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66705AA-0B7E-9736-C12C-042060FE3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FF15-5062-4201-A3D4-44BB45A3FD97}" type="datetimeFigureOut">
              <a:rPr lang="pt-BR" smtClean="0"/>
              <a:t>18/03/2024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F303560-5376-3C83-1035-CE6B11CB4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A6EDD6-AD65-84A0-5C5B-ADA68D1B0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0837-9662-4FCC-8E99-80795A00BC8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5813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7E91A8-5CCB-B641-6AD3-6A0CC52E1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6D0180-41F2-7B5A-BA43-35BD46E567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28B800F-4CCC-32A1-D495-36F0EE359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2EBA628-4DFB-2351-B42C-9B79580A6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FF15-5062-4201-A3D4-44BB45A3FD97}" type="datetimeFigureOut">
              <a:rPr lang="pt-BR" smtClean="0"/>
              <a:t>18/03/2024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F80C9A8-A671-46A9-B9FF-5BC530BB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02F7283-D63F-C9D8-7903-8614EEC26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0837-9662-4FCC-8E99-80795A00BC8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6211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5A650A-BE37-64E3-0C62-4D029D827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F3FF23D-2A20-FEC9-1CF3-4E93D88B0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3117E88-BD20-9098-10CE-91FF6141B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07DB19C-D0EB-5F8A-31D8-342BF9E037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7B826C4-1C36-66A2-27D0-8FBD404B4F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6FC1DF6-F68E-89A8-E931-89BCF59BC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FF15-5062-4201-A3D4-44BB45A3FD97}" type="datetimeFigureOut">
              <a:rPr lang="pt-BR" smtClean="0"/>
              <a:t>18/03/2024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E52ADAE-7E92-A2B7-9C62-1DABF33C1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4C4B7E5-4DF9-E86C-ED47-CD1D7DFFA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0837-9662-4FCC-8E99-80795A00BC8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0012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115033-4AFA-CA5C-D51C-3C32AF264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74272CA-AE7A-994E-450E-CEC065E2A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FF15-5062-4201-A3D4-44BB45A3FD97}" type="datetimeFigureOut">
              <a:rPr lang="pt-BR" smtClean="0"/>
              <a:t>18/03/2024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E58D478-FFCE-082A-9F41-ABBE28179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0CDE77C-A1AE-5EAE-09D4-5280E6853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0837-9662-4FCC-8E99-80795A00BC8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9727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C746079-76A7-CBD4-D934-B2458681A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FF15-5062-4201-A3D4-44BB45A3FD97}" type="datetimeFigureOut">
              <a:rPr lang="pt-BR" smtClean="0"/>
              <a:t>18/03/2024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96C42C3-23F6-C9EB-6305-52898F3BC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0D49D7D-246C-2417-A3F9-7588EFC98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0837-9662-4FCC-8E99-80795A00BC8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4212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3F528D-B94F-88D5-97C3-5F7183D7E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240278-DC0F-FA45-AE50-65CE1C738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91D784B-06EF-C3C3-B75A-64633E7BCC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3A24C72-0AA4-4708-34BF-37361E8C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FF15-5062-4201-A3D4-44BB45A3FD97}" type="datetimeFigureOut">
              <a:rPr lang="pt-BR" smtClean="0"/>
              <a:t>18/03/2024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88B63FA-B3FA-4C4F-C0AF-B22BB089C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6549730-B77C-FBA5-5AB8-D52FFA25F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0837-9662-4FCC-8E99-80795A00BC8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9388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2ED07E-AC73-EC07-C0AD-5C5D3D8B1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CDCA9A8-E240-A06C-E5B4-C6D56C467A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563D128-86C2-6A69-85BB-E15FE40C1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47C38C1-0930-0DE1-E227-9258A8B34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7FF15-5062-4201-A3D4-44BB45A3FD97}" type="datetimeFigureOut">
              <a:rPr lang="pt-BR" smtClean="0"/>
              <a:t>18/03/2024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A6FCFB2-0B0E-C721-5069-66AC7AD99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3AB0021-F158-C2C5-0CA1-E846AD95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0837-9662-4FCC-8E99-80795A00BC8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5072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4B4B66C-36EA-9513-E853-FEFCE9077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70A8B6F-B544-7E57-A0CD-20F30CB3E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101DA8-B218-E895-60EF-84E99EBA44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7FF15-5062-4201-A3D4-44BB45A3FD97}" type="datetimeFigureOut">
              <a:rPr lang="pt-BR" smtClean="0"/>
              <a:t>18/03/2024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DAD853D-D359-D32B-9B25-8AC4E9696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41A098-5135-F506-6C4C-4637E8DB0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B0837-9662-4FCC-8E99-80795A00BC8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956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F0FD9F1-FC72-DE07-0198-1AE526B2B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185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9CFE10C-DCCF-BE8D-E844-F8E636126012}"/>
              </a:ext>
            </a:extLst>
          </p:cNvPr>
          <p:cNvSpPr txBox="1"/>
          <p:nvPr/>
        </p:nvSpPr>
        <p:spPr>
          <a:xfrm>
            <a:off x="6223517" y="1791478"/>
            <a:ext cx="45626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</a:rPr>
              <a:t>PEDRO REGOTO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CBAA4B4-DA76-B7A2-B868-AF19BEFEE744}"/>
              </a:ext>
            </a:extLst>
          </p:cNvPr>
          <p:cNvSpPr txBox="1"/>
          <p:nvPr/>
        </p:nvSpPr>
        <p:spPr>
          <a:xfrm>
            <a:off x="7228156" y="2215438"/>
            <a:ext cx="363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Especialista em Mudanças Climáticas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80A24E3-B669-7272-1450-ED4DB086B40D}"/>
              </a:ext>
            </a:extLst>
          </p:cNvPr>
          <p:cNvSpPr txBox="1"/>
          <p:nvPr/>
        </p:nvSpPr>
        <p:spPr>
          <a:xfrm>
            <a:off x="7924243" y="2527030"/>
            <a:ext cx="1324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Climatempo</a:t>
            </a:r>
          </a:p>
        </p:txBody>
      </p:sp>
      <p:pic>
        <p:nvPicPr>
          <p:cNvPr id="2" name="Google Shape;90;p17">
            <a:extLst>
              <a:ext uri="{FF2B5EF4-FFF2-40B4-BE49-F238E27FC236}">
                <a16:creationId xmlns:a16="http://schemas.microsoft.com/office/drawing/2014/main" id="{F34F4B4E-A1A5-699A-2987-DCFF182DDD4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3785" y="-71928"/>
            <a:ext cx="2398215" cy="928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4078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5F6DDA5-AC6F-8767-5E70-E2238A4B4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2995" cy="6858000"/>
          </a:xfrm>
          <a:prstGeom prst="rect">
            <a:avLst/>
          </a:prstGeom>
        </p:spPr>
      </p:pic>
      <p:sp>
        <p:nvSpPr>
          <p:cNvPr id="2" name="CaixaDeTexto 5">
            <a:extLst>
              <a:ext uri="{FF2B5EF4-FFF2-40B4-BE49-F238E27FC236}">
                <a16:creationId xmlns:a16="http://schemas.microsoft.com/office/drawing/2014/main" id="{C9A468E0-3A20-89F9-A492-E9D575A7F2C2}"/>
              </a:ext>
            </a:extLst>
          </p:cNvPr>
          <p:cNvSpPr txBox="1"/>
          <p:nvPr/>
        </p:nvSpPr>
        <p:spPr>
          <a:xfrm>
            <a:off x="-40499" y="0"/>
            <a:ext cx="122729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chemeClr val="bg1"/>
                </a:solidFill>
              </a:rPr>
              <a:t>Projeções Climáticas Futuras</a:t>
            </a:r>
          </a:p>
        </p:txBody>
      </p:sp>
      <p:pic>
        <p:nvPicPr>
          <p:cNvPr id="13" name="Google Shape;90;p17">
            <a:extLst>
              <a:ext uri="{FF2B5EF4-FFF2-40B4-BE49-F238E27FC236}">
                <a16:creationId xmlns:a16="http://schemas.microsoft.com/office/drawing/2014/main" id="{88CE446F-0F07-4A33-178A-8A611A53BB1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3785" y="-71928"/>
            <a:ext cx="2398215" cy="9286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5">
            <a:extLst>
              <a:ext uri="{FF2B5EF4-FFF2-40B4-BE49-F238E27FC236}">
                <a16:creationId xmlns:a16="http://schemas.microsoft.com/office/drawing/2014/main" id="{5DA6B05C-EF05-18F3-2A28-1A61DF8AD388}"/>
              </a:ext>
            </a:extLst>
          </p:cNvPr>
          <p:cNvSpPr txBox="1"/>
          <p:nvPr/>
        </p:nvSpPr>
        <p:spPr>
          <a:xfrm>
            <a:off x="84883" y="6347117"/>
            <a:ext cx="340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Fonte: IPCC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D28E6E-5635-57C3-0F1E-197CD05999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93"/>
          <a:stretch/>
        </p:blipFill>
        <p:spPr>
          <a:xfrm>
            <a:off x="2716306" y="798844"/>
            <a:ext cx="6212540" cy="594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08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5F6DDA5-AC6F-8767-5E70-E2238A4B4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2995" cy="6858000"/>
          </a:xfrm>
          <a:prstGeom prst="rect">
            <a:avLst/>
          </a:prstGeom>
        </p:spPr>
      </p:pic>
      <p:sp>
        <p:nvSpPr>
          <p:cNvPr id="2" name="CaixaDeTexto 5">
            <a:extLst>
              <a:ext uri="{FF2B5EF4-FFF2-40B4-BE49-F238E27FC236}">
                <a16:creationId xmlns:a16="http://schemas.microsoft.com/office/drawing/2014/main" id="{C9A468E0-3A20-89F9-A492-E9D575A7F2C2}"/>
              </a:ext>
            </a:extLst>
          </p:cNvPr>
          <p:cNvSpPr txBox="1"/>
          <p:nvPr/>
        </p:nvSpPr>
        <p:spPr>
          <a:xfrm>
            <a:off x="-40499" y="0"/>
            <a:ext cx="12272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Cenários de Projeções Futuras de Temperatura</a:t>
            </a:r>
          </a:p>
        </p:txBody>
      </p:sp>
      <p:pic>
        <p:nvPicPr>
          <p:cNvPr id="13" name="Google Shape;90;p17">
            <a:extLst>
              <a:ext uri="{FF2B5EF4-FFF2-40B4-BE49-F238E27FC236}">
                <a16:creationId xmlns:a16="http://schemas.microsoft.com/office/drawing/2014/main" id="{88CE446F-0F07-4A33-178A-8A611A53BB1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3785" y="-71928"/>
            <a:ext cx="2398215" cy="9286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5">
            <a:extLst>
              <a:ext uri="{FF2B5EF4-FFF2-40B4-BE49-F238E27FC236}">
                <a16:creationId xmlns:a16="http://schemas.microsoft.com/office/drawing/2014/main" id="{5DA6B05C-EF05-18F3-2A28-1A61DF8AD388}"/>
              </a:ext>
            </a:extLst>
          </p:cNvPr>
          <p:cNvSpPr txBox="1"/>
          <p:nvPr/>
        </p:nvSpPr>
        <p:spPr>
          <a:xfrm>
            <a:off x="0" y="6457890"/>
            <a:ext cx="340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Fonte: IPCC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54EF00-7954-A573-4E5D-ED2B8E2392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573"/>
          <a:stretch/>
        </p:blipFill>
        <p:spPr>
          <a:xfrm>
            <a:off x="340659" y="814488"/>
            <a:ext cx="11606487" cy="527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43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5F6DDA5-AC6F-8767-5E70-E2238A4B4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2995" cy="6858000"/>
          </a:xfrm>
          <a:prstGeom prst="rect">
            <a:avLst/>
          </a:prstGeom>
        </p:spPr>
      </p:pic>
      <p:sp>
        <p:nvSpPr>
          <p:cNvPr id="2" name="CaixaDeTexto 5">
            <a:extLst>
              <a:ext uri="{FF2B5EF4-FFF2-40B4-BE49-F238E27FC236}">
                <a16:creationId xmlns:a16="http://schemas.microsoft.com/office/drawing/2014/main" id="{C9A468E0-3A20-89F9-A492-E9D575A7F2C2}"/>
              </a:ext>
            </a:extLst>
          </p:cNvPr>
          <p:cNvSpPr txBox="1"/>
          <p:nvPr/>
        </p:nvSpPr>
        <p:spPr>
          <a:xfrm>
            <a:off x="-40499" y="44825"/>
            <a:ext cx="12272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Cenários de Projeções Futuras de Umidade no Solo</a:t>
            </a:r>
          </a:p>
        </p:txBody>
      </p:sp>
      <p:pic>
        <p:nvPicPr>
          <p:cNvPr id="13" name="Google Shape;90;p17">
            <a:extLst>
              <a:ext uri="{FF2B5EF4-FFF2-40B4-BE49-F238E27FC236}">
                <a16:creationId xmlns:a16="http://schemas.microsoft.com/office/drawing/2014/main" id="{88CE446F-0F07-4A33-178A-8A611A53BB1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3785" y="-71928"/>
            <a:ext cx="2398215" cy="9286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5">
            <a:extLst>
              <a:ext uri="{FF2B5EF4-FFF2-40B4-BE49-F238E27FC236}">
                <a16:creationId xmlns:a16="http://schemas.microsoft.com/office/drawing/2014/main" id="{5DA6B05C-EF05-18F3-2A28-1A61DF8AD388}"/>
              </a:ext>
            </a:extLst>
          </p:cNvPr>
          <p:cNvSpPr txBox="1"/>
          <p:nvPr/>
        </p:nvSpPr>
        <p:spPr>
          <a:xfrm>
            <a:off x="0" y="6457890"/>
            <a:ext cx="340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Fonte: IPCC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54EF00-7954-A573-4E5D-ED2B8E2392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573" b="39521"/>
          <a:stretch/>
        </p:blipFill>
        <p:spPr>
          <a:xfrm>
            <a:off x="340659" y="814489"/>
            <a:ext cx="11606487" cy="2744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16EF44-F7A0-6384-E306-D543D3501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834" y="3558989"/>
            <a:ext cx="11600812" cy="263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4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5F6DDA5-AC6F-8767-5E70-E2238A4B4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2995" cy="6858000"/>
          </a:xfrm>
          <a:prstGeom prst="rect">
            <a:avLst/>
          </a:prstGeom>
        </p:spPr>
      </p:pic>
      <p:sp>
        <p:nvSpPr>
          <p:cNvPr id="2" name="CaixaDeTexto 5">
            <a:extLst>
              <a:ext uri="{FF2B5EF4-FFF2-40B4-BE49-F238E27FC236}">
                <a16:creationId xmlns:a16="http://schemas.microsoft.com/office/drawing/2014/main" id="{C9A468E0-3A20-89F9-A492-E9D575A7F2C2}"/>
              </a:ext>
            </a:extLst>
          </p:cNvPr>
          <p:cNvSpPr txBox="1"/>
          <p:nvPr/>
        </p:nvSpPr>
        <p:spPr>
          <a:xfrm>
            <a:off x="-40499" y="0"/>
            <a:ext cx="122729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chemeClr val="bg1"/>
                </a:solidFill>
              </a:rPr>
              <a:t>Cenários de Projeções Futuras de Chuva</a:t>
            </a:r>
          </a:p>
        </p:txBody>
      </p:sp>
      <p:pic>
        <p:nvPicPr>
          <p:cNvPr id="13" name="Google Shape;90;p17">
            <a:extLst>
              <a:ext uri="{FF2B5EF4-FFF2-40B4-BE49-F238E27FC236}">
                <a16:creationId xmlns:a16="http://schemas.microsoft.com/office/drawing/2014/main" id="{88CE446F-0F07-4A33-178A-8A611A53BB1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3785" y="-71928"/>
            <a:ext cx="2398215" cy="9286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5">
            <a:extLst>
              <a:ext uri="{FF2B5EF4-FFF2-40B4-BE49-F238E27FC236}">
                <a16:creationId xmlns:a16="http://schemas.microsoft.com/office/drawing/2014/main" id="{5DA6B05C-EF05-18F3-2A28-1A61DF8AD388}"/>
              </a:ext>
            </a:extLst>
          </p:cNvPr>
          <p:cNvSpPr txBox="1"/>
          <p:nvPr/>
        </p:nvSpPr>
        <p:spPr>
          <a:xfrm>
            <a:off x="0" y="6457890"/>
            <a:ext cx="340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Fonte: IPCC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54EF00-7954-A573-4E5D-ED2B8E2392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573" b="39521"/>
          <a:stretch/>
        </p:blipFill>
        <p:spPr>
          <a:xfrm>
            <a:off x="340659" y="814489"/>
            <a:ext cx="11606487" cy="2744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4298D7-FCE9-7F30-21A8-C6F0D9419B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53"/>
          <a:stretch/>
        </p:blipFill>
        <p:spPr>
          <a:xfrm>
            <a:off x="313763" y="3550023"/>
            <a:ext cx="11611255" cy="255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73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5F6DDA5-AC6F-8767-5E70-E2238A4B4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2995" cy="6858000"/>
          </a:xfrm>
          <a:prstGeom prst="rect">
            <a:avLst/>
          </a:prstGeom>
        </p:spPr>
      </p:pic>
      <p:sp>
        <p:nvSpPr>
          <p:cNvPr id="2" name="CaixaDeTexto 5">
            <a:extLst>
              <a:ext uri="{FF2B5EF4-FFF2-40B4-BE49-F238E27FC236}">
                <a16:creationId xmlns:a16="http://schemas.microsoft.com/office/drawing/2014/main" id="{C9A468E0-3A20-89F9-A492-E9D575A7F2C2}"/>
              </a:ext>
            </a:extLst>
          </p:cNvPr>
          <p:cNvSpPr txBox="1"/>
          <p:nvPr/>
        </p:nvSpPr>
        <p:spPr>
          <a:xfrm>
            <a:off x="-40499" y="0"/>
            <a:ext cx="122729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chemeClr val="bg1"/>
                </a:solidFill>
              </a:rPr>
              <a:t>Possíveis Trajetórias no Futuro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FD6142-8FA2-BFE4-D01C-2830150C2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43" y="784830"/>
            <a:ext cx="11918708" cy="5631755"/>
          </a:xfrm>
          <a:prstGeom prst="rect">
            <a:avLst/>
          </a:prstGeom>
        </p:spPr>
      </p:pic>
      <p:pic>
        <p:nvPicPr>
          <p:cNvPr id="13" name="Google Shape;90;p17">
            <a:extLst>
              <a:ext uri="{FF2B5EF4-FFF2-40B4-BE49-F238E27FC236}">
                <a16:creationId xmlns:a16="http://schemas.microsoft.com/office/drawing/2014/main" id="{88CE446F-0F07-4A33-178A-8A611A53BB1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93785" y="-71928"/>
            <a:ext cx="2398215" cy="928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1671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5F6DDA5-AC6F-8767-5E70-E2238A4B4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2995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34DC60D-5A9C-52E9-17B4-5F1BB0DF26D5}"/>
              </a:ext>
            </a:extLst>
          </p:cNvPr>
          <p:cNvSpPr txBox="1"/>
          <p:nvPr/>
        </p:nvSpPr>
        <p:spPr>
          <a:xfrm>
            <a:off x="2114981" y="2762452"/>
            <a:ext cx="45626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MUITO OBRIGADO!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2216078-7926-021F-FFCE-7FBBE17AE035}"/>
              </a:ext>
            </a:extLst>
          </p:cNvPr>
          <p:cNvSpPr txBox="1"/>
          <p:nvPr/>
        </p:nvSpPr>
        <p:spPr>
          <a:xfrm>
            <a:off x="2114981" y="3316450"/>
            <a:ext cx="1670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PEDRO REGOTO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3A7CA97-819A-87E9-566A-76469FA5DD3D}"/>
              </a:ext>
            </a:extLst>
          </p:cNvPr>
          <p:cNvSpPr txBox="1"/>
          <p:nvPr/>
        </p:nvSpPr>
        <p:spPr>
          <a:xfrm>
            <a:off x="2114981" y="3596369"/>
            <a:ext cx="3450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pedro.regoto@climatempo.com.br</a:t>
            </a:r>
          </a:p>
        </p:txBody>
      </p:sp>
      <p:pic>
        <p:nvPicPr>
          <p:cNvPr id="6" name="Google Shape;90;p17">
            <a:extLst>
              <a:ext uri="{FF2B5EF4-FFF2-40B4-BE49-F238E27FC236}">
                <a16:creationId xmlns:a16="http://schemas.microsoft.com/office/drawing/2014/main" id="{842B5A22-B03C-1AE2-663E-CFCFD5C001D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3785" y="-71928"/>
            <a:ext cx="2398215" cy="928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9107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80D9073-9C3A-0E9E-59C3-E5EEDA0F9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19979" cy="68580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1F88051-2128-6CC2-2E8C-65C8DCAE53B8}"/>
              </a:ext>
            </a:extLst>
          </p:cNvPr>
          <p:cNvSpPr txBox="1"/>
          <p:nvPr/>
        </p:nvSpPr>
        <p:spPr>
          <a:xfrm>
            <a:off x="5402436" y="695671"/>
            <a:ext cx="6789564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4500" b="1" dirty="0">
              <a:solidFill>
                <a:schemeClr val="bg1"/>
              </a:solidFill>
            </a:endParaRPr>
          </a:p>
          <a:p>
            <a:r>
              <a:rPr lang="pt-BR" sz="4500" b="1" dirty="0">
                <a:solidFill>
                  <a:schemeClr val="bg1"/>
                </a:solidFill>
              </a:rPr>
              <a:t>COMO AS MUDANÇAS CLIMÁTICAS IMPACTAM O SETOR DE GERAÇÃO DE ENERGIA ELÉTRICA?</a:t>
            </a:r>
          </a:p>
        </p:txBody>
      </p:sp>
      <p:pic>
        <p:nvPicPr>
          <p:cNvPr id="2" name="Google Shape;90;p17">
            <a:extLst>
              <a:ext uri="{FF2B5EF4-FFF2-40B4-BE49-F238E27FC236}">
                <a16:creationId xmlns:a16="http://schemas.microsoft.com/office/drawing/2014/main" id="{F066AE29-D798-A164-6A0D-4875E5A53B7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3785" y="-71928"/>
            <a:ext cx="2398215" cy="928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301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5F6DDA5-AC6F-8767-5E70-E2238A4B4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498" y="0"/>
            <a:ext cx="12272995" cy="6858000"/>
          </a:xfrm>
          <a:prstGeom prst="rect">
            <a:avLst/>
          </a:prstGeom>
        </p:spPr>
      </p:pic>
      <p:pic>
        <p:nvPicPr>
          <p:cNvPr id="4" name="GISTEMP-2022-TemperatureAnomalyBothCelsiusFahrenheit">
            <a:hlinkClick r:id="" action="ppaction://media"/>
            <a:extLst>
              <a:ext uri="{FF2B5EF4-FFF2-40B4-BE49-F238E27FC236}">
                <a16:creationId xmlns:a16="http://schemas.microsoft.com/office/drawing/2014/main" id="{4844C2D9-8131-3488-EE41-330E6FD24A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112" y="840405"/>
            <a:ext cx="10618135" cy="59727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00BDD3D-A943-64C3-FE5B-EBC49982184A}"/>
              </a:ext>
            </a:extLst>
          </p:cNvPr>
          <p:cNvSpPr txBox="1"/>
          <p:nvPr/>
        </p:nvSpPr>
        <p:spPr>
          <a:xfrm>
            <a:off x="-40499" y="0"/>
            <a:ext cx="122729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chemeClr val="bg1"/>
                </a:solidFill>
              </a:rPr>
              <a:t>Aquecimento Global Histórico</a:t>
            </a:r>
          </a:p>
        </p:txBody>
      </p:sp>
      <p:pic>
        <p:nvPicPr>
          <p:cNvPr id="7" name="Google Shape;90;p17">
            <a:extLst>
              <a:ext uri="{FF2B5EF4-FFF2-40B4-BE49-F238E27FC236}">
                <a16:creationId xmlns:a16="http://schemas.microsoft.com/office/drawing/2014/main" id="{3CF81D89-90EB-D2B3-E08B-340A53676EC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93785" y="-71928"/>
            <a:ext cx="2398215" cy="928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411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5F6DDA5-AC6F-8767-5E70-E2238A4B4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2995" cy="6858000"/>
          </a:xfrm>
          <a:prstGeom prst="rect">
            <a:avLst/>
          </a:prstGeom>
        </p:spPr>
      </p:pic>
      <p:sp>
        <p:nvSpPr>
          <p:cNvPr id="2" name="CaixaDeTexto 5">
            <a:extLst>
              <a:ext uri="{FF2B5EF4-FFF2-40B4-BE49-F238E27FC236}">
                <a16:creationId xmlns:a16="http://schemas.microsoft.com/office/drawing/2014/main" id="{C9A468E0-3A20-89F9-A492-E9D575A7F2C2}"/>
              </a:ext>
            </a:extLst>
          </p:cNvPr>
          <p:cNvSpPr txBox="1"/>
          <p:nvPr/>
        </p:nvSpPr>
        <p:spPr>
          <a:xfrm>
            <a:off x="-40499" y="0"/>
            <a:ext cx="122729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chemeClr val="bg1"/>
                </a:solidFill>
              </a:rPr>
              <a:t>Aquecimento Global – Recorde em 2023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BCF402E-5E62-B23C-0BE3-73AF0E2BF656}"/>
              </a:ext>
            </a:extLst>
          </p:cNvPr>
          <p:cNvGrpSpPr/>
          <p:nvPr/>
        </p:nvGrpSpPr>
        <p:grpSpPr>
          <a:xfrm>
            <a:off x="775447" y="784830"/>
            <a:ext cx="10641105" cy="5877735"/>
            <a:chOff x="815009" y="906780"/>
            <a:chExt cx="7513981" cy="415043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117B16B-B13E-74F1-5102-EC29813731D6}"/>
                </a:ext>
              </a:extLst>
            </p:cNvPr>
            <p:cNvGrpSpPr/>
            <p:nvPr/>
          </p:nvGrpSpPr>
          <p:grpSpPr>
            <a:xfrm>
              <a:off x="815009" y="906780"/>
              <a:ext cx="7513981" cy="4150433"/>
              <a:chOff x="815009" y="906780"/>
              <a:chExt cx="7513981" cy="4150433"/>
            </a:xfrm>
          </p:grpSpPr>
          <p:pic>
            <p:nvPicPr>
              <p:cNvPr id="7" name="Imagem 4">
                <a:extLst>
                  <a:ext uri="{FF2B5EF4-FFF2-40B4-BE49-F238E27FC236}">
                    <a16:creationId xmlns:a16="http://schemas.microsoft.com/office/drawing/2014/main" id="{42FD8036-40ED-60CC-A304-166DACA70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5009" y="906780"/>
                <a:ext cx="7513981" cy="415043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03AE3AD2-383D-5EE4-0F57-D79CFA22522A}"/>
                  </a:ext>
                </a:extLst>
              </p:cNvPr>
              <p:cNvSpPr/>
              <p:nvPr/>
            </p:nvSpPr>
            <p:spPr>
              <a:xfrm>
                <a:off x="5410200" y="1834180"/>
                <a:ext cx="1661160" cy="611839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chemeClr val="tx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2000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Limite do Acordo de Paris (2015)</a:t>
                </a:r>
              </a:p>
            </p:txBody>
          </p:sp>
          <p:sp>
            <p:nvSpPr>
              <p:cNvPr id="9" name="Arrow: Right 8">
                <a:extLst>
                  <a:ext uri="{FF2B5EF4-FFF2-40B4-BE49-F238E27FC236}">
                    <a16:creationId xmlns:a16="http://schemas.microsoft.com/office/drawing/2014/main" id="{C66C4D93-3944-8AD3-6355-24868B43C950}"/>
                  </a:ext>
                </a:extLst>
              </p:cNvPr>
              <p:cNvSpPr/>
              <p:nvPr/>
            </p:nvSpPr>
            <p:spPr>
              <a:xfrm rot="12622874">
                <a:off x="4934154" y="1736843"/>
                <a:ext cx="520908" cy="266700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550F6F3-648D-7D19-8751-3EC5ED236B2E}"/>
                  </a:ext>
                </a:extLst>
              </p:cNvPr>
              <p:cNvSpPr/>
              <p:nvPr/>
            </p:nvSpPr>
            <p:spPr>
              <a:xfrm>
                <a:off x="4556760" y="1470660"/>
                <a:ext cx="365760" cy="401620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656145A-2A58-0F44-AD0C-A53C67C455E2}"/>
                  </a:ext>
                </a:extLst>
              </p:cNvPr>
              <p:cNvSpPr txBox="1"/>
              <p:nvPr/>
            </p:nvSpPr>
            <p:spPr>
              <a:xfrm>
                <a:off x="5117407" y="1480796"/>
                <a:ext cx="772776" cy="260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dirty="0">
                    <a:solidFill>
                      <a:srgbClr val="FF0000"/>
                    </a:solidFill>
                  </a:rPr>
                  <a:t>1,48 °C</a:t>
                </a:r>
              </a:p>
            </p:txBody>
          </p:sp>
        </p:grp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09802F4-8D19-0C42-CC1F-0D5F1505C6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68237" y="1737360"/>
              <a:ext cx="2867113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2" name="Google Shape;90;p17">
            <a:extLst>
              <a:ext uri="{FF2B5EF4-FFF2-40B4-BE49-F238E27FC236}">
                <a16:creationId xmlns:a16="http://schemas.microsoft.com/office/drawing/2014/main" id="{4854DD5F-A7CF-B048-D9BB-BC374FC5D28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93785" y="-71928"/>
            <a:ext cx="2398215" cy="928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4641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5F6DDA5-AC6F-8767-5E70-E2238A4B4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2995" cy="6858000"/>
          </a:xfrm>
          <a:prstGeom prst="rect">
            <a:avLst/>
          </a:prstGeom>
        </p:spPr>
      </p:pic>
      <p:sp>
        <p:nvSpPr>
          <p:cNvPr id="2" name="CaixaDeTexto 5">
            <a:extLst>
              <a:ext uri="{FF2B5EF4-FFF2-40B4-BE49-F238E27FC236}">
                <a16:creationId xmlns:a16="http://schemas.microsoft.com/office/drawing/2014/main" id="{C9A468E0-3A20-89F9-A492-E9D575A7F2C2}"/>
              </a:ext>
            </a:extLst>
          </p:cNvPr>
          <p:cNvSpPr txBox="1"/>
          <p:nvPr/>
        </p:nvSpPr>
        <p:spPr>
          <a:xfrm>
            <a:off x="-40499" y="0"/>
            <a:ext cx="12272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Mudanças Históricas na Chuva e Vazão no SIN</a:t>
            </a:r>
          </a:p>
        </p:txBody>
      </p:sp>
      <p:pic>
        <p:nvPicPr>
          <p:cNvPr id="13" name="Google Shape;90;p17">
            <a:extLst>
              <a:ext uri="{FF2B5EF4-FFF2-40B4-BE49-F238E27FC236}">
                <a16:creationId xmlns:a16="http://schemas.microsoft.com/office/drawing/2014/main" id="{88CE446F-0F07-4A33-178A-8A611A53BB1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3785" y="-71928"/>
            <a:ext cx="2398215" cy="928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B42D0B-90AC-E9B7-2627-44261D60C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596" y="784830"/>
            <a:ext cx="8350709" cy="5975074"/>
          </a:xfrm>
          <a:prstGeom prst="rect">
            <a:avLst/>
          </a:prstGeom>
        </p:spPr>
      </p:pic>
      <p:sp>
        <p:nvSpPr>
          <p:cNvPr id="4" name="CaixaDeTexto 5">
            <a:extLst>
              <a:ext uri="{FF2B5EF4-FFF2-40B4-BE49-F238E27FC236}">
                <a16:creationId xmlns:a16="http://schemas.microsoft.com/office/drawing/2014/main" id="{53899A49-FA59-7B7A-A7C2-DE6479118417}"/>
              </a:ext>
            </a:extLst>
          </p:cNvPr>
          <p:cNvSpPr txBox="1"/>
          <p:nvPr/>
        </p:nvSpPr>
        <p:spPr>
          <a:xfrm rot="16200000">
            <a:off x="502025" y="2967758"/>
            <a:ext cx="1985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Chuva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9FC2732-DE43-5738-1D74-759C448FB105}"/>
              </a:ext>
            </a:extLst>
          </p:cNvPr>
          <p:cNvSpPr txBox="1"/>
          <p:nvPr/>
        </p:nvSpPr>
        <p:spPr>
          <a:xfrm rot="5400000">
            <a:off x="9707171" y="3570177"/>
            <a:ext cx="1985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Vazão</a:t>
            </a:r>
          </a:p>
        </p:txBody>
      </p:sp>
      <p:sp>
        <p:nvSpPr>
          <p:cNvPr id="7" name="CaixaDeTexto 5">
            <a:extLst>
              <a:ext uri="{FF2B5EF4-FFF2-40B4-BE49-F238E27FC236}">
                <a16:creationId xmlns:a16="http://schemas.microsoft.com/office/drawing/2014/main" id="{0D5B9777-2518-0B50-DE79-0A189E3CFD86}"/>
              </a:ext>
            </a:extLst>
          </p:cNvPr>
          <p:cNvSpPr txBox="1"/>
          <p:nvPr/>
        </p:nvSpPr>
        <p:spPr>
          <a:xfrm>
            <a:off x="129901" y="5937871"/>
            <a:ext cx="1985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Fonte: Luiz Silva (2018)</a:t>
            </a:r>
          </a:p>
        </p:txBody>
      </p:sp>
    </p:spTree>
    <p:extLst>
      <p:ext uri="{BB962C8B-B14F-4D97-AF65-F5344CB8AC3E}">
        <p14:creationId xmlns:p14="http://schemas.microsoft.com/office/powerpoint/2010/main" val="1743816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5F6DDA5-AC6F-8767-5E70-E2238A4B4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2995" cy="6858000"/>
          </a:xfrm>
          <a:prstGeom prst="rect">
            <a:avLst/>
          </a:prstGeom>
        </p:spPr>
      </p:pic>
      <p:sp>
        <p:nvSpPr>
          <p:cNvPr id="2" name="CaixaDeTexto 5">
            <a:extLst>
              <a:ext uri="{FF2B5EF4-FFF2-40B4-BE49-F238E27FC236}">
                <a16:creationId xmlns:a16="http://schemas.microsoft.com/office/drawing/2014/main" id="{C9A468E0-3A20-89F9-A492-E9D575A7F2C2}"/>
              </a:ext>
            </a:extLst>
          </p:cNvPr>
          <p:cNvSpPr txBox="1"/>
          <p:nvPr/>
        </p:nvSpPr>
        <p:spPr>
          <a:xfrm>
            <a:off x="-40499" y="0"/>
            <a:ext cx="122729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chemeClr val="bg1"/>
                </a:solidFill>
              </a:rPr>
              <a:t>Mudanças Históricas na Chuva no Brasil</a:t>
            </a:r>
          </a:p>
        </p:txBody>
      </p:sp>
      <p:pic>
        <p:nvPicPr>
          <p:cNvPr id="13" name="Google Shape;90;p17">
            <a:extLst>
              <a:ext uri="{FF2B5EF4-FFF2-40B4-BE49-F238E27FC236}">
                <a16:creationId xmlns:a16="http://schemas.microsoft.com/office/drawing/2014/main" id="{88CE446F-0F07-4A33-178A-8A611A53BB1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3785" y="-71928"/>
            <a:ext cx="2398215" cy="92868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5">
            <a:extLst>
              <a:ext uri="{FF2B5EF4-FFF2-40B4-BE49-F238E27FC236}">
                <a16:creationId xmlns:a16="http://schemas.microsoft.com/office/drawing/2014/main" id="{0D5B9777-2518-0B50-DE79-0A189E3CFD86}"/>
              </a:ext>
            </a:extLst>
          </p:cNvPr>
          <p:cNvSpPr txBox="1"/>
          <p:nvPr/>
        </p:nvSpPr>
        <p:spPr>
          <a:xfrm>
            <a:off x="2474637" y="973884"/>
            <a:ext cx="2984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Chuva Total Anual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2FE94F-8AF5-8DED-832A-9F7A1EBD5A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17" r="69639" b="49495"/>
          <a:stretch/>
        </p:blipFill>
        <p:spPr>
          <a:xfrm>
            <a:off x="1109011" y="1497104"/>
            <a:ext cx="5533696" cy="511494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DABABC-CB56-2AE7-3F3C-10C39BA92E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818" t="52931"/>
          <a:stretch/>
        </p:blipFill>
        <p:spPr>
          <a:xfrm>
            <a:off x="6723702" y="1497105"/>
            <a:ext cx="5468298" cy="511494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aixaDeTexto 5">
            <a:extLst>
              <a:ext uri="{FF2B5EF4-FFF2-40B4-BE49-F238E27FC236}">
                <a16:creationId xmlns:a16="http://schemas.microsoft.com/office/drawing/2014/main" id="{3F1CFD6B-EE8B-AA46-0912-212755150C0E}"/>
              </a:ext>
            </a:extLst>
          </p:cNvPr>
          <p:cNvSpPr txBox="1"/>
          <p:nvPr/>
        </p:nvSpPr>
        <p:spPr>
          <a:xfrm>
            <a:off x="7751718" y="973884"/>
            <a:ext cx="3832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Dias Secos Consecutivos</a:t>
            </a:r>
          </a:p>
        </p:txBody>
      </p:sp>
      <p:sp>
        <p:nvSpPr>
          <p:cNvPr id="11" name="CaixaDeTexto 5">
            <a:extLst>
              <a:ext uri="{FF2B5EF4-FFF2-40B4-BE49-F238E27FC236}">
                <a16:creationId xmlns:a16="http://schemas.microsoft.com/office/drawing/2014/main" id="{44C985B5-DDB0-CEC4-63CF-DB3C6E99A174}"/>
              </a:ext>
            </a:extLst>
          </p:cNvPr>
          <p:cNvSpPr txBox="1"/>
          <p:nvPr/>
        </p:nvSpPr>
        <p:spPr>
          <a:xfrm>
            <a:off x="141509" y="5411586"/>
            <a:ext cx="1181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Fonte: Regoto et al (2021)</a:t>
            </a:r>
          </a:p>
        </p:txBody>
      </p:sp>
    </p:spTree>
    <p:extLst>
      <p:ext uri="{BB962C8B-B14F-4D97-AF65-F5344CB8AC3E}">
        <p14:creationId xmlns:p14="http://schemas.microsoft.com/office/powerpoint/2010/main" val="2139890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5F6DDA5-AC6F-8767-5E70-E2238A4B4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2995" cy="6858000"/>
          </a:xfrm>
          <a:prstGeom prst="rect">
            <a:avLst/>
          </a:prstGeom>
        </p:spPr>
      </p:pic>
      <p:sp>
        <p:nvSpPr>
          <p:cNvPr id="2" name="CaixaDeTexto 5">
            <a:extLst>
              <a:ext uri="{FF2B5EF4-FFF2-40B4-BE49-F238E27FC236}">
                <a16:creationId xmlns:a16="http://schemas.microsoft.com/office/drawing/2014/main" id="{C9A468E0-3A20-89F9-A492-E9D575A7F2C2}"/>
              </a:ext>
            </a:extLst>
          </p:cNvPr>
          <p:cNvSpPr txBox="1"/>
          <p:nvPr/>
        </p:nvSpPr>
        <p:spPr>
          <a:xfrm>
            <a:off x="-40499" y="0"/>
            <a:ext cx="122729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chemeClr val="bg1"/>
                </a:solidFill>
              </a:rPr>
              <a:t>Capacidade Instalada x Geração Eólica</a:t>
            </a:r>
          </a:p>
        </p:txBody>
      </p:sp>
      <p:pic>
        <p:nvPicPr>
          <p:cNvPr id="13" name="Google Shape;90;p17">
            <a:extLst>
              <a:ext uri="{FF2B5EF4-FFF2-40B4-BE49-F238E27FC236}">
                <a16:creationId xmlns:a16="http://schemas.microsoft.com/office/drawing/2014/main" id="{88CE446F-0F07-4A33-178A-8A611A53BB1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3785" y="-71928"/>
            <a:ext cx="2398215" cy="92868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5">
            <a:extLst>
              <a:ext uri="{FF2B5EF4-FFF2-40B4-BE49-F238E27FC236}">
                <a16:creationId xmlns:a16="http://schemas.microsoft.com/office/drawing/2014/main" id="{3F1CFD6B-EE8B-AA46-0912-212755150C0E}"/>
              </a:ext>
            </a:extLst>
          </p:cNvPr>
          <p:cNvSpPr txBox="1"/>
          <p:nvPr/>
        </p:nvSpPr>
        <p:spPr>
          <a:xfrm>
            <a:off x="7091083" y="1107061"/>
            <a:ext cx="4114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Geração Eólica (MWmed)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0011E5-90ED-2529-C579-2FE2B8B9D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811" y="1666245"/>
            <a:ext cx="6065626" cy="4644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B5C0D3-758D-1F42-E9ED-3C2D0EAEF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3" y="1666245"/>
            <a:ext cx="5933045" cy="4644908"/>
          </a:xfrm>
          <a:prstGeom prst="rect">
            <a:avLst/>
          </a:prstGeom>
        </p:spPr>
      </p:pic>
      <p:sp>
        <p:nvSpPr>
          <p:cNvPr id="15" name="CaixaDeTexto 5">
            <a:extLst>
              <a:ext uri="{FF2B5EF4-FFF2-40B4-BE49-F238E27FC236}">
                <a16:creationId xmlns:a16="http://schemas.microsoft.com/office/drawing/2014/main" id="{AF6CED78-21AC-7D0A-EF4E-0C185A112F42}"/>
              </a:ext>
            </a:extLst>
          </p:cNvPr>
          <p:cNvSpPr txBox="1"/>
          <p:nvPr/>
        </p:nvSpPr>
        <p:spPr>
          <a:xfrm>
            <a:off x="994005" y="1107061"/>
            <a:ext cx="442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Capacidade Instalada (MW)</a:t>
            </a:r>
          </a:p>
        </p:txBody>
      </p:sp>
      <p:sp>
        <p:nvSpPr>
          <p:cNvPr id="16" name="CaixaDeTexto 5">
            <a:extLst>
              <a:ext uri="{FF2B5EF4-FFF2-40B4-BE49-F238E27FC236}">
                <a16:creationId xmlns:a16="http://schemas.microsoft.com/office/drawing/2014/main" id="{822DB955-081A-84D8-AB24-7EB64C3BBEA7}"/>
              </a:ext>
            </a:extLst>
          </p:cNvPr>
          <p:cNvSpPr txBox="1"/>
          <p:nvPr/>
        </p:nvSpPr>
        <p:spPr>
          <a:xfrm>
            <a:off x="84883" y="6347117"/>
            <a:ext cx="340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Fonte: ONS</a:t>
            </a:r>
          </a:p>
        </p:txBody>
      </p:sp>
    </p:spTree>
    <p:extLst>
      <p:ext uri="{BB962C8B-B14F-4D97-AF65-F5344CB8AC3E}">
        <p14:creationId xmlns:p14="http://schemas.microsoft.com/office/powerpoint/2010/main" val="1552480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5F6DDA5-AC6F-8767-5E70-E2238A4B4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2995" cy="6858000"/>
          </a:xfrm>
          <a:prstGeom prst="rect">
            <a:avLst/>
          </a:prstGeom>
        </p:spPr>
      </p:pic>
      <p:sp>
        <p:nvSpPr>
          <p:cNvPr id="2" name="CaixaDeTexto 5">
            <a:extLst>
              <a:ext uri="{FF2B5EF4-FFF2-40B4-BE49-F238E27FC236}">
                <a16:creationId xmlns:a16="http://schemas.microsoft.com/office/drawing/2014/main" id="{C9A468E0-3A20-89F9-A492-E9D575A7F2C2}"/>
              </a:ext>
            </a:extLst>
          </p:cNvPr>
          <p:cNvSpPr txBox="1"/>
          <p:nvPr/>
        </p:nvSpPr>
        <p:spPr>
          <a:xfrm>
            <a:off x="-40499" y="0"/>
            <a:ext cx="122729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chemeClr val="bg1"/>
                </a:solidFill>
              </a:rPr>
              <a:t>Anomalias de Vento</a:t>
            </a:r>
          </a:p>
        </p:txBody>
      </p:sp>
      <p:pic>
        <p:nvPicPr>
          <p:cNvPr id="13" name="Google Shape;90;p17">
            <a:extLst>
              <a:ext uri="{FF2B5EF4-FFF2-40B4-BE49-F238E27FC236}">
                <a16:creationId xmlns:a16="http://schemas.microsoft.com/office/drawing/2014/main" id="{88CE446F-0F07-4A33-178A-8A611A53BB1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3785" y="-71928"/>
            <a:ext cx="2398215" cy="92868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aixaDeTexto 5">
            <a:extLst>
              <a:ext uri="{FF2B5EF4-FFF2-40B4-BE49-F238E27FC236}">
                <a16:creationId xmlns:a16="http://schemas.microsoft.com/office/drawing/2014/main" id="{AF6CED78-21AC-7D0A-EF4E-0C185A112F42}"/>
              </a:ext>
            </a:extLst>
          </p:cNvPr>
          <p:cNvSpPr txBox="1"/>
          <p:nvPr/>
        </p:nvSpPr>
        <p:spPr>
          <a:xfrm>
            <a:off x="287134" y="1035553"/>
            <a:ext cx="1824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MAR/2023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F6AF95-D916-1694-99C5-CDDFD015B8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152400" y="1561849"/>
            <a:ext cx="1959421" cy="22039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7E7169-50D0-0040-CA86-846E38FE7F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" r="206"/>
          <a:stretch/>
        </p:blipFill>
        <p:spPr>
          <a:xfrm>
            <a:off x="2152320" y="1558774"/>
            <a:ext cx="1959421" cy="22039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32CDF99-982C-A29F-B7B3-D47939BAA8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" r="164"/>
          <a:stretch/>
        </p:blipFill>
        <p:spPr>
          <a:xfrm>
            <a:off x="4152240" y="1558773"/>
            <a:ext cx="1959421" cy="22039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A6AA3F-17F8-6EE6-0B9F-4B4484DEDB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" r="164"/>
          <a:stretch/>
        </p:blipFill>
        <p:spPr>
          <a:xfrm>
            <a:off x="6152161" y="1558774"/>
            <a:ext cx="1959420" cy="22039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8457249-D6BD-881D-2702-5CAD9F9DCCF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b="130"/>
          <a:stretch/>
        </p:blipFill>
        <p:spPr>
          <a:xfrm>
            <a:off x="8152081" y="1558773"/>
            <a:ext cx="1959420" cy="22039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298A1BE-7ABC-EE77-E7AC-63A112E4E3F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10152000" y="1558774"/>
            <a:ext cx="1959419" cy="22039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FAECD72-3D31-44E8-2C44-4F750D6C9F6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152400" y="4385731"/>
            <a:ext cx="1959421" cy="22039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A867F21-BF15-63E8-EAC4-FE6AEBFBCB9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" r="206"/>
          <a:stretch/>
        </p:blipFill>
        <p:spPr>
          <a:xfrm>
            <a:off x="2152320" y="4382656"/>
            <a:ext cx="1959421" cy="220395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49314F-219A-0532-8792-2D1B426E220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4152240" y="4382655"/>
            <a:ext cx="1959421" cy="22039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BA69E35-31E6-4254-4FDF-C2E6B5260B9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6152161" y="4382656"/>
            <a:ext cx="1959420" cy="22039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B684208-20E7-6BDD-3688-86E0D7E2AA8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" b="39"/>
          <a:stretch/>
        </p:blipFill>
        <p:spPr>
          <a:xfrm>
            <a:off x="8152081" y="4382655"/>
            <a:ext cx="1959420" cy="22039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80D7874-370B-3E6E-9CDA-B2BAD1CE210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" b="157"/>
          <a:stretch/>
        </p:blipFill>
        <p:spPr>
          <a:xfrm>
            <a:off x="10152000" y="4382656"/>
            <a:ext cx="1959419" cy="2203955"/>
          </a:xfrm>
          <a:prstGeom prst="rect">
            <a:avLst/>
          </a:prstGeom>
        </p:spPr>
      </p:pic>
      <p:sp>
        <p:nvSpPr>
          <p:cNvPr id="48" name="CaixaDeTexto 5">
            <a:extLst>
              <a:ext uri="{FF2B5EF4-FFF2-40B4-BE49-F238E27FC236}">
                <a16:creationId xmlns:a16="http://schemas.microsoft.com/office/drawing/2014/main" id="{134F3519-07BE-776C-AAA1-EE222059AFFB}"/>
              </a:ext>
            </a:extLst>
          </p:cNvPr>
          <p:cNvSpPr txBox="1"/>
          <p:nvPr/>
        </p:nvSpPr>
        <p:spPr>
          <a:xfrm>
            <a:off x="2327554" y="1035553"/>
            <a:ext cx="1743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ABR/2023</a:t>
            </a:r>
          </a:p>
        </p:txBody>
      </p:sp>
      <p:sp>
        <p:nvSpPr>
          <p:cNvPr id="49" name="CaixaDeTexto 5">
            <a:extLst>
              <a:ext uri="{FF2B5EF4-FFF2-40B4-BE49-F238E27FC236}">
                <a16:creationId xmlns:a16="http://schemas.microsoft.com/office/drawing/2014/main" id="{5E65468B-CD6C-6AA5-4EA9-05567E92D2BD}"/>
              </a:ext>
            </a:extLst>
          </p:cNvPr>
          <p:cNvSpPr txBox="1"/>
          <p:nvPr/>
        </p:nvSpPr>
        <p:spPr>
          <a:xfrm>
            <a:off x="4287766" y="1035553"/>
            <a:ext cx="1743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MAI/2023</a:t>
            </a:r>
          </a:p>
        </p:txBody>
      </p:sp>
      <p:sp>
        <p:nvSpPr>
          <p:cNvPr id="50" name="CaixaDeTexto 5">
            <a:extLst>
              <a:ext uri="{FF2B5EF4-FFF2-40B4-BE49-F238E27FC236}">
                <a16:creationId xmlns:a16="http://schemas.microsoft.com/office/drawing/2014/main" id="{4B30700F-FF1E-7AFB-D245-6BADB5E2A0C4}"/>
              </a:ext>
            </a:extLst>
          </p:cNvPr>
          <p:cNvSpPr txBox="1"/>
          <p:nvPr/>
        </p:nvSpPr>
        <p:spPr>
          <a:xfrm>
            <a:off x="6283045" y="1035553"/>
            <a:ext cx="1743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JUN/2023</a:t>
            </a:r>
          </a:p>
        </p:txBody>
      </p:sp>
      <p:sp>
        <p:nvSpPr>
          <p:cNvPr id="51" name="CaixaDeTexto 5">
            <a:extLst>
              <a:ext uri="{FF2B5EF4-FFF2-40B4-BE49-F238E27FC236}">
                <a16:creationId xmlns:a16="http://schemas.microsoft.com/office/drawing/2014/main" id="{3A9910C9-A779-E6B2-69CF-E498146BF5A8}"/>
              </a:ext>
            </a:extLst>
          </p:cNvPr>
          <p:cNvSpPr txBox="1"/>
          <p:nvPr/>
        </p:nvSpPr>
        <p:spPr>
          <a:xfrm>
            <a:off x="8233263" y="1035553"/>
            <a:ext cx="1743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JUL/2023</a:t>
            </a:r>
          </a:p>
        </p:txBody>
      </p:sp>
      <p:sp>
        <p:nvSpPr>
          <p:cNvPr id="52" name="CaixaDeTexto 5">
            <a:extLst>
              <a:ext uri="{FF2B5EF4-FFF2-40B4-BE49-F238E27FC236}">
                <a16:creationId xmlns:a16="http://schemas.microsoft.com/office/drawing/2014/main" id="{D5C82648-2797-5530-04EF-E0AB913041C7}"/>
              </a:ext>
            </a:extLst>
          </p:cNvPr>
          <p:cNvSpPr txBox="1"/>
          <p:nvPr/>
        </p:nvSpPr>
        <p:spPr>
          <a:xfrm>
            <a:off x="10253129" y="1035553"/>
            <a:ext cx="1743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AGO/2023</a:t>
            </a:r>
          </a:p>
        </p:txBody>
      </p:sp>
      <p:sp>
        <p:nvSpPr>
          <p:cNvPr id="53" name="CaixaDeTexto 5">
            <a:extLst>
              <a:ext uri="{FF2B5EF4-FFF2-40B4-BE49-F238E27FC236}">
                <a16:creationId xmlns:a16="http://schemas.microsoft.com/office/drawing/2014/main" id="{CB15EF15-8129-6B6D-CB9E-7F22F59A469F}"/>
              </a:ext>
            </a:extLst>
          </p:cNvPr>
          <p:cNvSpPr txBox="1"/>
          <p:nvPr/>
        </p:nvSpPr>
        <p:spPr>
          <a:xfrm>
            <a:off x="368133" y="3837734"/>
            <a:ext cx="1743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SET/2023</a:t>
            </a:r>
          </a:p>
        </p:txBody>
      </p:sp>
      <p:sp>
        <p:nvSpPr>
          <p:cNvPr id="54" name="CaixaDeTexto 5">
            <a:extLst>
              <a:ext uri="{FF2B5EF4-FFF2-40B4-BE49-F238E27FC236}">
                <a16:creationId xmlns:a16="http://schemas.microsoft.com/office/drawing/2014/main" id="{28C46752-0D83-26A7-D23A-BAFD8862D83B}"/>
              </a:ext>
            </a:extLst>
          </p:cNvPr>
          <p:cNvSpPr txBox="1"/>
          <p:nvPr/>
        </p:nvSpPr>
        <p:spPr>
          <a:xfrm>
            <a:off x="2322913" y="3811083"/>
            <a:ext cx="1743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OUT/2023</a:t>
            </a:r>
          </a:p>
        </p:txBody>
      </p:sp>
      <p:sp>
        <p:nvSpPr>
          <p:cNvPr id="55" name="CaixaDeTexto 5">
            <a:extLst>
              <a:ext uri="{FF2B5EF4-FFF2-40B4-BE49-F238E27FC236}">
                <a16:creationId xmlns:a16="http://schemas.microsoft.com/office/drawing/2014/main" id="{69B25141-3700-36D0-D6DC-F74C36C09666}"/>
              </a:ext>
            </a:extLst>
          </p:cNvPr>
          <p:cNvSpPr txBox="1"/>
          <p:nvPr/>
        </p:nvSpPr>
        <p:spPr>
          <a:xfrm>
            <a:off x="4288215" y="3804730"/>
            <a:ext cx="1743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NOV/2023</a:t>
            </a:r>
          </a:p>
        </p:txBody>
      </p:sp>
      <p:sp>
        <p:nvSpPr>
          <p:cNvPr id="56" name="CaixaDeTexto 5">
            <a:extLst>
              <a:ext uri="{FF2B5EF4-FFF2-40B4-BE49-F238E27FC236}">
                <a16:creationId xmlns:a16="http://schemas.microsoft.com/office/drawing/2014/main" id="{FADBCBC1-797F-3A1E-D90A-FD3F0892DC54}"/>
              </a:ext>
            </a:extLst>
          </p:cNvPr>
          <p:cNvSpPr txBox="1"/>
          <p:nvPr/>
        </p:nvSpPr>
        <p:spPr>
          <a:xfrm>
            <a:off x="6283045" y="3811083"/>
            <a:ext cx="1743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DEZ/2023</a:t>
            </a:r>
          </a:p>
        </p:txBody>
      </p:sp>
      <p:sp>
        <p:nvSpPr>
          <p:cNvPr id="57" name="CaixaDeTexto 5">
            <a:extLst>
              <a:ext uri="{FF2B5EF4-FFF2-40B4-BE49-F238E27FC236}">
                <a16:creationId xmlns:a16="http://schemas.microsoft.com/office/drawing/2014/main" id="{44C2F566-D08B-5573-3EF5-B65E25AA642D}"/>
              </a:ext>
            </a:extLst>
          </p:cNvPr>
          <p:cNvSpPr txBox="1"/>
          <p:nvPr/>
        </p:nvSpPr>
        <p:spPr>
          <a:xfrm>
            <a:off x="8277875" y="3804730"/>
            <a:ext cx="1743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JAN/2024</a:t>
            </a:r>
          </a:p>
        </p:txBody>
      </p:sp>
      <p:sp>
        <p:nvSpPr>
          <p:cNvPr id="58" name="CaixaDeTexto 5">
            <a:extLst>
              <a:ext uri="{FF2B5EF4-FFF2-40B4-BE49-F238E27FC236}">
                <a16:creationId xmlns:a16="http://schemas.microsoft.com/office/drawing/2014/main" id="{6D0EFD08-7894-DD3D-EFB5-2D367CFEDA62}"/>
              </a:ext>
            </a:extLst>
          </p:cNvPr>
          <p:cNvSpPr txBox="1"/>
          <p:nvPr/>
        </p:nvSpPr>
        <p:spPr>
          <a:xfrm>
            <a:off x="10273154" y="3794445"/>
            <a:ext cx="1743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FEV/2024</a:t>
            </a:r>
          </a:p>
        </p:txBody>
      </p:sp>
    </p:spTree>
    <p:extLst>
      <p:ext uri="{BB962C8B-B14F-4D97-AF65-F5344CB8AC3E}">
        <p14:creationId xmlns:p14="http://schemas.microsoft.com/office/powerpoint/2010/main" val="2063473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5F6DDA5-AC6F-8767-5E70-E2238A4B4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2995" cy="6858000"/>
          </a:xfrm>
          <a:prstGeom prst="rect">
            <a:avLst/>
          </a:prstGeom>
        </p:spPr>
      </p:pic>
      <p:sp>
        <p:nvSpPr>
          <p:cNvPr id="2" name="CaixaDeTexto 5">
            <a:extLst>
              <a:ext uri="{FF2B5EF4-FFF2-40B4-BE49-F238E27FC236}">
                <a16:creationId xmlns:a16="http://schemas.microsoft.com/office/drawing/2014/main" id="{C9A468E0-3A20-89F9-A492-E9D575A7F2C2}"/>
              </a:ext>
            </a:extLst>
          </p:cNvPr>
          <p:cNvSpPr txBox="1"/>
          <p:nvPr/>
        </p:nvSpPr>
        <p:spPr>
          <a:xfrm>
            <a:off x="-40499" y="0"/>
            <a:ext cx="122729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chemeClr val="bg1"/>
                </a:solidFill>
              </a:rPr>
              <a:t>Projeções de Extremos de Temperatura</a:t>
            </a:r>
          </a:p>
        </p:txBody>
      </p:sp>
      <p:pic>
        <p:nvPicPr>
          <p:cNvPr id="13" name="Google Shape;90;p17">
            <a:extLst>
              <a:ext uri="{FF2B5EF4-FFF2-40B4-BE49-F238E27FC236}">
                <a16:creationId xmlns:a16="http://schemas.microsoft.com/office/drawing/2014/main" id="{88CE446F-0F07-4A33-178A-8A611A53BB1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3785" y="-71928"/>
            <a:ext cx="2398215" cy="928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685602-8278-B72A-E592-B7C23BCCC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82" y="731123"/>
            <a:ext cx="9092430" cy="6108975"/>
          </a:xfrm>
          <a:prstGeom prst="rect">
            <a:avLst/>
          </a:prstGeom>
        </p:spPr>
      </p:pic>
      <p:sp>
        <p:nvSpPr>
          <p:cNvPr id="4" name="CaixaDeTexto 5">
            <a:extLst>
              <a:ext uri="{FF2B5EF4-FFF2-40B4-BE49-F238E27FC236}">
                <a16:creationId xmlns:a16="http://schemas.microsoft.com/office/drawing/2014/main" id="{5DA6B05C-EF05-18F3-2A28-1A61DF8AD388}"/>
              </a:ext>
            </a:extLst>
          </p:cNvPr>
          <p:cNvSpPr txBox="1"/>
          <p:nvPr/>
        </p:nvSpPr>
        <p:spPr>
          <a:xfrm>
            <a:off x="84883" y="6347117"/>
            <a:ext cx="340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Fonte: IPCC</a:t>
            </a:r>
          </a:p>
        </p:txBody>
      </p:sp>
    </p:spTree>
    <p:extLst>
      <p:ext uri="{BB962C8B-B14F-4D97-AF65-F5344CB8AC3E}">
        <p14:creationId xmlns:p14="http://schemas.microsoft.com/office/powerpoint/2010/main" val="37133813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195</Words>
  <Application>Microsoft Office PowerPoint</Application>
  <PresentationFormat>Widescreen</PresentationFormat>
  <Paragraphs>48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Gean Associação Brasileira de PCHs e CGHs</dc:creator>
  <cp:lastModifiedBy>Pedro Regoto</cp:lastModifiedBy>
  <cp:revision>46</cp:revision>
  <dcterms:created xsi:type="dcterms:W3CDTF">2023-11-16T19:02:42Z</dcterms:created>
  <dcterms:modified xsi:type="dcterms:W3CDTF">2024-03-18T12:40:07Z</dcterms:modified>
</cp:coreProperties>
</file>