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1" r:id="rId4"/>
    <p:sldId id="263" r:id="rId5"/>
    <p:sldId id="266" r:id="rId6"/>
    <p:sldId id="267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4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B45AEE6-2835-8B42-10A8-BF20BA09C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E4035A6-A17C-3ADB-8033-862CE5F49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271939B-5037-36BF-5C24-7B8B7661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E5C280B-FEEB-4C16-1FDE-D4960202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3192FEE-5410-39B0-B482-DAFA7D2E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5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50582A-7811-99C5-8A3B-4D26F3B2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18E6526A-9383-2D01-24AD-3C929C254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B47FB3C-BD64-BB42-4BBB-50AF123F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CA98BD8-45E3-0E71-6881-1BADE291C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4FB7754-16BE-46E1-2425-48798CDA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47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903FA0A-FDBC-FF90-91BB-3083CDC6F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8FADAD3D-AD1B-1375-FF78-812619A5A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2625C6E-7814-2CCF-20BA-4E6DFE48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EF147A7-B93A-5430-EC22-327F26A3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66CFEEC-0BBE-6503-96CC-A68694DA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1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E78122C-59E5-8AEB-E541-FC87BE07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75931D0-91F7-C0F2-1FEB-2484FD6D0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2400B57-DC08-B7A5-DE66-E2E8B0C4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EBB8B71-C015-CDC0-8C2C-14D4979E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049D6C0-7D42-5945-061D-99CCB46D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39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A13699-9036-8448-D387-25B23A51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F6EC42A3-8850-A4AA-441B-0D43D5DF7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66705AA-0B7E-9736-C12C-042060FE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F303560-5376-3C83-1035-CE6B11CB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7A6EDD6-AD65-84A0-5C5B-ADA68D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81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7E91A8-5CCB-B641-6AD3-6A0CC52E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36D0180-41F2-7B5A-BA43-35BD46E56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D28B800F-4CCC-32A1-D495-36F0EE359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A2EBA628-4DFB-2351-B42C-9B79580A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8F80C9A8-A671-46A9-B9FF-5BC530BB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202F7283-D63F-C9D8-7903-8614EEC2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21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5A650A-BE37-64E3-0C62-4D029D82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FF3FF23D-2A20-FEC9-1CF3-4E93D88B0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63117E88-BD20-9098-10CE-91FF6141B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A07DB19C-D0EB-5F8A-31D8-342BF9E03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F7B826C4-1C36-66A2-27D0-8FBD404B4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A6FC1DF6-F68E-89A8-E931-89BCF59B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AE52ADAE-7E92-A2B7-9C62-1DABF33C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C4C4B7E5-4DF9-E86C-ED47-CD1D7DFF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01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115033-4AFA-CA5C-D51C-3C32AF26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874272CA-AE7A-994E-450E-CEC065E2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1E58D478-FFCE-082A-9F41-ABBE2817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20CDE77C-A1AE-5EAE-09D4-5280E685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72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FC746079-76A7-CBD4-D934-B2458681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B96C42C3-23F6-C9EB-6305-52898F3B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0D49D7D-246C-2417-A3F9-7588EFC9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21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13F528D-B94F-88D5-97C3-5F7183D7E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D240278-DC0F-FA45-AE50-65CE1C738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91D784B-06EF-C3C3-B75A-64633E7BC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D3A24C72-0AA4-4708-34BF-37361E8C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88B63FA-B3FA-4C4F-C0AF-B22BB089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B6549730-B77C-FBA5-5AB8-D52FFA25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38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2ED07E-AC73-EC07-C0AD-5C5D3D8B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6CDCA9A8-E240-A06C-E5B4-C6D56C467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8563D128-86C2-6A69-85BB-E15FE40C1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047C38C1-0930-0DE1-E227-9258A8B3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5A6FCFB2-0B0E-C721-5069-66AC7AD9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03AB0021-F158-C2C5-0CA1-E846AD95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07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D4B4B66C-36EA-9513-E853-FEFCE907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D70A8B6F-B544-7E57-A0CD-20F30CB3E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F101DA8-B218-E895-60EF-84E99EBA4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7FF15-5062-4201-A3D4-44BB45A3F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DAD853D-D359-D32B-9B25-8AC4E9696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A41A098-5135-F506-6C4C-4637E8DB0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56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F0FD9F1-FC72-DE07-0198-1AE526B2B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39CFE10C-DCCF-BE8D-E844-F8E636126012}"/>
              </a:ext>
            </a:extLst>
          </p:cNvPr>
          <p:cNvSpPr txBox="1"/>
          <p:nvPr/>
        </p:nvSpPr>
        <p:spPr>
          <a:xfrm>
            <a:off x="6223517" y="1640233"/>
            <a:ext cx="4562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Marcos André </a:t>
            </a:r>
            <a:r>
              <a:rPr lang="pt-BR" sz="3200" b="1" dirty="0" err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Bruxel</a:t>
            </a:r>
            <a:r>
              <a:rPr lang="pt-BR" sz="32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pt-BR" sz="3200" b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Saes</a:t>
            </a:r>
            <a:endParaRPr lang="pt-BR" sz="1050" dirty="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ACBAA4B4-DA76-B7A2-B868-AF19BEFEE744}"/>
              </a:ext>
            </a:extLst>
          </p:cNvPr>
          <p:cNvSpPr txBox="1"/>
          <p:nvPr/>
        </p:nvSpPr>
        <p:spPr>
          <a:xfrm>
            <a:off x="7700785" y="215769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Sócio fundador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380A24E3-B669-7272-1450-ED4DB086B40D}"/>
              </a:ext>
            </a:extLst>
          </p:cNvPr>
          <p:cNvSpPr txBox="1"/>
          <p:nvPr/>
        </p:nvSpPr>
        <p:spPr>
          <a:xfrm>
            <a:off x="7661512" y="2527792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chemeClr val="bg1"/>
                </a:solidFill>
              </a:rPr>
              <a:t>Saes</a:t>
            </a:r>
            <a:r>
              <a:rPr lang="pt-BR" dirty="0" smtClean="0">
                <a:solidFill>
                  <a:schemeClr val="bg1"/>
                </a:solidFill>
              </a:rPr>
              <a:t> Advogados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7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0497" y="41500"/>
            <a:ext cx="73098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1" algn="ctr">
              <a:buClr>
                <a:schemeClr val="dk1"/>
              </a:buClr>
              <a:buSzPts val="800"/>
            </a:pPr>
            <a:r>
              <a:rPr lang="pt-BR" sz="3200" b="1" dirty="0" smtClean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LEI GERAL DO LICENCIAMENTO AMBIENTAL</a:t>
            </a:r>
            <a:endParaRPr lang="pt-BR" sz="3200" b="1" dirty="0" smtClean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342831" algn="just">
              <a:buSzPts val="1800"/>
            </a:pPr>
            <a:endParaRPr lang="pt-BR" sz="20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342831" algn="just">
              <a:buSzPts val="2400"/>
            </a:pPr>
            <a:r>
              <a:rPr lang="pt-BR" sz="2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Julgamento </a:t>
            </a:r>
            <a:r>
              <a:rPr lang="pt-BR" sz="28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Unânime</a:t>
            </a:r>
            <a:r>
              <a:rPr lang="pt-BR" sz="2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da Ação Direta de Inconstitucionalidade 5.312/TO, que dispensava de licenciamento ambiental atividades </a:t>
            </a:r>
            <a:r>
              <a:rPr lang="pt-BR" sz="2800" dirty="0" err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agrosilvipastoris</a:t>
            </a:r>
            <a:r>
              <a:rPr lang="pt-BR" sz="2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342831" algn="just">
              <a:buSzPts val="2400"/>
            </a:pPr>
            <a:endParaRPr lang="pt-BR" sz="28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342831" algn="just">
              <a:buSzPts val="2400"/>
            </a:pPr>
            <a:r>
              <a:rPr lang="pt-BR" sz="2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Isso por causa da própria definição de licenciamento ambiental.</a:t>
            </a:r>
          </a:p>
          <a:p>
            <a:pPr marL="342831" algn="ctr">
              <a:buClr>
                <a:schemeClr val="dk1"/>
              </a:buClr>
              <a:buSzPts val="800"/>
            </a:pPr>
            <a:endParaRPr lang="pt-BR" sz="28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361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0497" y="41500"/>
            <a:ext cx="7309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1" algn="ctr">
              <a:buClr>
                <a:schemeClr val="dk1"/>
              </a:buClr>
              <a:buSzPts val="800"/>
            </a:pPr>
            <a:r>
              <a:rPr lang="pt-BR" sz="3200" b="1" dirty="0" smtClean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LEI GERAL DO LICENCIAMENTO AMBIENTAL</a:t>
            </a:r>
            <a:endParaRPr lang="pt-BR" sz="3200" b="1" dirty="0" smtClean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342831" algn="just">
              <a:buSzPts val="1800"/>
            </a:pPr>
            <a:endParaRPr lang="pt-BR" sz="20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342831" algn="just">
              <a:buSzPts val="2400"/>
            </a:pPr>
            <a:r>
              <a:rPr lang="pt-BR" sz="2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Julgamento </a:t>
            </a:r>
            <a:r>
              <a:rPr lang="pt-BR" sz="28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Unânime</a:t>
            </a:r>
            <a:r>
              <a:rPr lang="pt-BR" sz="2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da Ação Direta de Inconstitucionalidade 5.312/TO, que dispensava de licenciamento ambiental atividades </a:t>
            </a:r>
            <a:r>
              <a:rPr lang="pt-BR" sz="2800" dirty="0" err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agrosilvipastoris</a:t>
            </a:r>
            <a:r>
              <a:rPr lang="pt-BR" sz="2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342831" algn="just">
              <a:buSzPts val="2400"/>
            </a:pPr>
            <a:endParaRPr lang="pt-BR" sz="2800" dirty="0" smtClean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342831" algn="just">
              <a:buSzPts val="2400"/>
            </a:pPr>
            <a:endParaRPr lang="pt-BR" sz="28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342831" algn="just">
              <a:buSzPts val="2400"/>
            </a:pPr>
            <a:r>
              <a:rPr lang="pt-BR" sz="2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Isso por causa da própria definição de licenciamento ambiental.</a:t>
            </a:r>
          </a:p>
          <a:p>
            <a:pPr marL="342831" algn="ctr">
              <a:buClr>
                <a:schemeClr val="dk1"/>
              </a:buClr>
              <a:buSzPts val="800"/>
            </a:pPr>
            <a:endParaRPr lang="pt-BR" sz="28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79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0497" y="41500"/>
            <a:ext cx="730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1" algn="ctr">
              <a:buClr>
                <a:schemeClr val="dk1"/>
              </a:buClr>
              <a:buSzPts val="800"/>
            </a:pPr>
            <a:endParaRPr lang="pt-BR" sz="28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oogle Shape;219;p33"/>
          <p:cNvGraphicFramePr/>
          <p:nvPr>
            <p:extLst>
              <p:ext uri="{D42A27DB-BD31-4B8C-83A1-F6EECF244321}">
                <p14:modId xmlns:p14="http://schemas.microsoft.com/office/powerpoint/2010/main" val="355646787"/>
              </p:ext>
            </p:extLst>
          </p:nvPr>
        </p:nvGraphicFramePr>
        <p:xfrm>
          <a:off x="40496" y="41500"/>
          <a:ext cx="7309873" cy="542145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036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62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65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000" b="1" dirty="0" smtClean="0">
                          <a:latin typeface="+mn-lt"/>
                          <a:ea typeface="Titillium Web"/>
                          <a:cs typeface="Titillium Web"/>
                          <a:sym typeface="Titillium Web"/>
                        </a:rPr>
                        <a:t>LEI DOS CRIMES AMBIENTAIS - LEI 9.605 DE 1998</a:t>
                      </a:r>
                      <a:endParaRPr lang="pt-BR" sz="2000" b="1" u="none" strike="noStrike" cap="none" dirty="0">
                        <a:latin typeface="+mn-lt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68575" marR="68575" marT="34275" marB="34275" anchor="ctr">
                    <a:solidFill>
                      <a:srgbClr val="F39200">
                        <a:alpha val="792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000" b="1" dirty="0" smtClean="0">
                          <a:latin typeface="+mn-lt"/>
                          <a:ea typeface="Titillium Web"/>
                          <a:cs typeface="Titillium Web"/>
                          <a:sym typeface="Titillium Web"/>
                        </a:rPr>
                        <a:t>PL DA LEI GERAL DO LICENCIAMENTO AMBIENTAL </a:t>
                      </a:r>
                      <a:endParaRPr lang="pt-BR" sz="2000" b="1" u="none" strike="noStrike" cap="none" dirty="0">
                        <a:latin typeface="+mn-lt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68575" marR="68575" marT="34275" marB="34275" anchor="ctr">
                    <a:solidFill>
                      <a:srgbClr val="F39200">
                        <a:alpha val="7961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4928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0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Art. 67. Conceder o funcionário público licença, autorização ou permissão em desacordo com as normas ambientais, para as atividades, obras ou serviços cuja realização depende de ato autorizativo do Poder Público:</a:t>
                      </a:r>
                      <a:endParaRPr sz="20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0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Pena - detenção, de um a três anos, e multa.</a:t>
                      </a:r>
                      <a:endParaRPr sz="20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0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Parágrafo único. </a:t>
                      </a:r>
                      <a:r>
                        <a:rPr lang="pt-BR" sz="2000" b="1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Se o crime é culposo</a:t>
                      </a:r>
                      <a:r>
                        <a:rPr lang="pt-BR" sz="20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, a pena é de três meses a um ano de detenção, sem prejuízo da multa.</a:t>
                      </a:r>
                      <a:endParaRPr sz="20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275" marB="34275">
                    <a:solidFill>
                      <a:srgbClr val="FBC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20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20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Art. 62. Revogam-se o </a:t>
                      </a:r>
                      <a:r>
                        <a:rPr lang="pt-BR" sz="2000" b="1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parágrafo único do art. 67 da Lei nº 9.605</a:t>
                      </a:r>
                      <a:r>
                        <a:rPr lang="pt-BR" sz="20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, de 12 de fevereiro de 1998, e o § 2º do art. 6º da Lei nº 7.661, de 16 de maio de 1988. </a:t>
                      </a:r>
                      <a:endParaRPr sz="20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20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33020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000" dirty="0">
                        <a:highlight>
                          <a:srgbClr val="FFFFFF"/>
                        </a:highlight>
                        <a:latin typeface="+mn-lt"/>
                      </a:endParaRPr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2000" dirty="0">
                        <a:latin typeface="+mn-lt"/>
                      </a:endParaRPr>
                    </a:p>
                  </a:txBody>
                  <a:tcPr marL="68575" marR="68575" marT="34275" marB="34275">
                    <a:solidFill>
                      <a:srgbClr val="FBC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60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0497" y="41500"/>
            <a:ext cx="730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1" algn="ctr">
              <a:buClr>
                <a:schemeClr val="dk1"/>
              </a:buClr>
              <a:buSzPts val="800"/>
            </a:pPr>
            <a:endParaRPr lang="pt-BR" sz="28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Google Shape;228;p34"/>
          <p:cNvGraphicFramePr/>
          <p:nvPr>
            <p:extLst>
              <p:ext uri="{D42A27DB-BD31-4B8C-83A1-F6EECF244321}">
                <p14:modId xmlns:p14="http://schemas.microsoft.com/office/powerpoint/2010/main" val="185053404"/>
              </p:ext>
            </p:extLst>
          </p:nvPr>
        </p:nvGraphicFramePr>
        <p:xfrm>
          <a:off x="40497" y="0"/>
          <a:ext cx="7309872" cy="661181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3717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80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01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  <a:tabLst/>
                        <a:defRPr/>
                      </a:pPr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Titillium Web"/>
                          <a:cs typeface="Titillium Web"/>
                        </a:rPr>
                        <a:t>RESOLUÇÃO CONAMA Nº 237/1997</a:t>
                      </a:r>
                      <a:endParaRPr lang="pt-BR" sz="2000" b="1" kern="1200" dirty="0" smtClean="0">
                        <a:solidFill>
                          <a:schemeClr val="tx1"/>
                        </a:solidFill>
                        <a:latin typeface="+mn-lt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68575" marR="68575" marT="34275" marB="34275" anchor="ctr">
                    <a:solidFill>
                      <a:srgbClr val="F39200">
                        <a:alpha val="792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Titillium Web"/>
                          <a:cs typeface="Titillium Web"/>
                          <a:sym typeface="Titillium Web"/>
                        </a:rPr>
                        <a:t>PL DA LEI GERAL DO LICENCIAMENTO AMBIENTAL 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68575" marR="68575" marT="34275" marB="34275" anchor="ctr">
                    <a:solidFill>
                      <a:srgbClr val="F39200">
                        <a:alpha val="7961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107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7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Art. 18 - O órgão ambiental competente estabelecerá os prazos de validade de cada tipo de licença, especificando-os no respectivo documento, levando em consideração os seguintes aspectos:</a:t>
                      </a:r>
                      <a:endParaRPr sz="17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7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7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I - O prazo de validade da Licença Prévia (LP) deverá ser, no mínimo, o estabelecido pelo cronograma de elaboração dos planos, programas e projetos relativos ao empreendimento ou atividade, não podendo ser superior a 5 (cinco) anos.</a:t>
                      </a:r>
                      <a:endParaRPr sz="17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7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II - O prazo de validade da Licença de Instalação (LI) deverá ser, no mínimo, o estabelecido pelo cronograma de instalação do empreendimento ou atividade, não podendo ser superior a 6 (seis) anos.</a:t>
                      </a:r>
                      <a:endParaRPr sz="17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7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III - O prazo de validade da Licença de Operação (LO) deverá considerar os planos de controle ambiental e será de, no mínimo, 4 (quatro) anos e, no máximo, 10 (dez) anos.</a:t>
                      </a:r>
                      <a:endParaRPr sz="17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275" marB="34275">
                    <a:solidFill>
                      <a:srgbClr val="FBC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7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Art. 5º O licenciamento ambiental pode resultar nos seguintes tipos de licenças: </a:t>
                      </a:r>
                      <a:endParaRPr sz="17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7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7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I – licença prévia (LP); </a:t>
                      </a:r>
                      <a:endParaRPr sz="17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7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II – licença de instalação (LI); </a:t>
                      </a:r>
                      <a:endParaRPr sz="17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7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III – licença de operação (LO); </a:t>
                      </a:r>
                      <a:endParaRPr sz="17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7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IV – licença ambiental única (LAU); </a:t>
                      </a:r>
                      <a:endParaRPr sz="17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700" b="1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V – licença por adesão e compromisso (LAC); </a:t>
                      </a:r>
                      <a:endParaRPr sz="1700" b="1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7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 VI – licença de operação corretiva (LOC). </a:t>
                      </a:r>
                      <a:endParaRPr sz="1700" dirty="0">
                        <a:latin typeface="+mn-lt"/>
                      </a:endParaRPr>
                    </a:p>
                  </a:txBody>
                  <a:tcPr marL="68575" marR="68575" marT="34275" marB="34275">
                    <a:solidFill>
                      <a:srgbClr val="FBC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94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34281" y="733246"/>
            <a:ext cx="73098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800"/>
            </a:pPr>
            <a:r>
              <a:rPr lang="pt-BR" sz="28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Art. 3º Para os efeitos desta Lei, entende-se por:  </a:t>
            </a:r>
          </a:p>
          <a:p>
            <a:pPr>
              <a:buClr>
                <a:schemeClr val="dk1"/>
              </a:buClr>
              <a:buSzPts val="800"/>
            </a:pPr>
            <a:endParaRPr lang="pt-BR" sz="2800" b="1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algn="just">
              <a:buSzPts val="2400"/>
            </a:pPr>
            <a:r>
              <a:rPr lang="pt-BR" sz="28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XIV – licença ambiental por adesão e compromisso (LAC): </a:t>
            </a:r>
            <a:r>
              <a:rPr lang="pt-BR" sz="2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licença que atesta a viabilidade e autoriza a instalação e a operação de atividade ou empreendimento de não significativo impacto ambiental e que observe as condições previstas nesta Lei, mediante declaração de adesão e compromisso do empreendedor aos requisitos estabelecidos pela autoridade licenciadora;</a:t>
            </a:r>
          </a:p>
          <a:p>
            <a:pPr algn="just">
              <a:buSzPts val="2400"/>
            </a:pPr>
            <a:endParaRPr lang="pt-BR" sz="28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algn="just">
              <a:buSzPts val="2400"/>
            </a:pPr>
            <a:r>
              <a:rPr lang="pt-BR" sz="2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ADI 4615 - STF - Lei 14.882 de 2011 do Ceará </a:t>
            </a:r>
          </a:p>
          <a:p>
            <a:pPr algn="just">
              <a:buSzPts val="2400"/>
            </a:pPr>
            <a:r>
              <a:rPr lang="pt-BR" sz="2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ADI n. 8000190-67.2018.8.24.0900 - </a:t>
            </a:r>
            <a:r>
              <a:rPr lang="pt-BR" sz="28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TJSC</a:t>
            </a:r>
            <a:endParaRPr lang="pt-BR" sz="28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385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934DC60D-5A9C-52E9-17B4-5F1BB0DF26D5}"/>
              </a:ext>
            </a:extLst>
          </p:cNvPr>
          <p:cNvSpPr txBox="1"/>
          <p:nvPr/>
        </p:nvSpPr>
        <p:spPr>
          <a:xfrm>
            <a:off x="788379" y="178255"/>
            <a:ext cx="59289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algn="ctr">
              <a:buClr>
                <a:schemeClr val="dk1"/>
              </a:buClr>
              <a:buSzPts val="800"/>
            </a:pPr>
            <a:r>
              <a:rPr lang="pt-BR" sz="3200" b="1" dirty="0">
                <a:solidFill>
                  <a:srgbClr val="FFFFFF"/>
                </a:solidFill>
                <a:ea typeface="Titillium Web"/>
                <a:cs typeface="Titillium Web"/>
                <a:sym typeface="Titillium Web"/>
              </a:rPr>
              <a:t>Agora, isto não é o fim. Nem sequer é o começo do fim. Mas é, talvez, o fim do começo. </a:t>
            </a:r>
          </a:p>
          <a:p>
            <a:pPr marL="342831" algn="ctr">
              <a:buClr>
                <a:schemeClr val="dk1"/>
              </a:buClr>
              <a:buSzPts val="800"/>
            </a:pPr>
            <a:r>
              <a:rPr lang="pt-BR" sz="3200" b="1" dirty="0">
                <a:solidFill>
                  <a:srgbClr val="FFFFFF"/>
                </a:solidFill>
                <a:ea typeface="Titillium Web"/>
                <a:cs typeface="Titillium Web"/>
                <a:sym typeface="Titillium Web"/>
              </a:rPr>
              <a:t>(Winston Churchill</a:t>
            </a:r>
            <a:r>
              <a:rPr lang="pt-BR" sz="3200" b="1" dirty="0" smtClean="0">
                <a:solidFill>
                  <a:srgbClr val="FFFFFF"/>
                </a:solidFill>
                <a:ea typeface="Titillium Web"/>
                <a:cs typeface="Titillium Web"/>
                <a:sym typeface="Titillium Web"/>
              </a:rPr>
              <a:t>)</a:t>
            </a:r>
            <a:endParaRPr lang="pt-BR" sz="3200" b="1" dirty="0">
              <a:solidFill>
                <a:schemeClr val="lt1"/>
              </a:solidFill>
              <a:ea typeface="Titillium Web"/>
              <a:cs typeface="Titillium Web"/>
              <a:sym typeface="Titillium Web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52216078-7926-021F-FFCE-7FBBE17AE035}"/>
              </a:ext>
            </a:extLst>
          </p:cNvPr>
          <p:cNvSpPr txBox="1"/>
          <p:nvPr/>
        </p:nvSpPr>
        <p:spPr>
          <a:xfrm>
            <a:off x="2439349" y="2557717"/>
            <a:ext cx="262700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OBRIGADO!</a:t>
            </a:r>
          </a:p>
          <a:p>
            <a:pPr algn="ctr"/>
            <a:endParaRPr lang="pt-BR" sz="3200" b="1" dirty="0">
              <a:solidFill>
                <a:srgbClr val="FFFFFF"/>
              </a:solidFill>
              <a:ea typeface="Titillium Web"/>
              <a:cs typeface="Titillium Web"/>
            </a:endParaRPr>
          </a:p>
          <a:p>
            <a:pPr algn="ctr"/>
            <a:r>
              <a:rPr lang="pt-BR" sz="3200" b="1" dirty="0">
                <a:solidFill>
                  <a:srgbClr val="FFFFFF"/>
                </a:solidFill>
                <a:ea typeface="Titillium Web"/>
                <a:cs typeface="Titillium Web"/>
              </a:rPr>
              <a:t>MARCOS SAES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2" b="19249"/>
          <a:stretch/>
        </p:blipFill>
        <p:spPr bwMode="auto">
          <a:xfrm>
            <a:off x="480646" y="5235087"/>
            <a:ext cx="7209693" cy="16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10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80D9073-9C3A-0E9E-59C3-E5EEDA0F9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19979" cy="685800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E1F88051-2128-6CC2-2E8C-65C8DCAE53B8}"/>
              </a:ext>
            </a:extLst>
          </p:cNvPr>
          <p:cNvSpPr txBox="1"/>
          <p:nvPr/>
        </p:nvSpPr>
        <p:spPr>
          <a:xfrm>
            <a:off x="5512477" y="2344086"/>
            <a:ext cx="60089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lt1"/>
              </a:buClr>
              <a:buSzPts val="4000"/>
            </a:pPr>
            <a:r>
              <a:rPr lang="pt-BR" sz="4500" b="1" dirty="0" smtClean="0">
                <a:solidFill>
                  <a:schemeClr val="bg1"/>
                </a:solidFill>
                <a:sym typeface="Titillium Web SemiBold"/>
              </a:rPr>
              <a:t>NOVO </a:t>
            </a:r>
            <a:r>
              <a:rPr lang="pt-BR" sz="4500" b="1" dirty="0">
                <a:solidFill>
                  <a:schemeClr val="bg1"/>
                </a:solidFill>
                <a:sym typeface="Titillium Web SemiBold"/>
              </a:rPr>
              <a:t>MARCO DO LICENCIAMENTO </a:t>
            </a:r>
            <a:r>
              <a:rPr lang="pt-BR" sz="4500" b="1" dirty="0" smtClean="0">
                <a:solidFill>
                  <a:schemeClr val="bg1"/>
                </a:solidFill>
                <a:sym typeface="Titillium Web SemiBold"/>
              </a:rPr>
              <a:t>AMBIENTAL</a:t>
            </a:r>
            <a:endParaRPr lang="pt-BR" sz="4500" b="1" dirty="0">
              <a:solidFill>
                <a:schemeClr val="bg1"/>
              </a:solidFill>
              <a:sym typeface="Titillium Web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9330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pic>
        <p:nvPicPr>
          <p:cNvPr id="3" name="Google Shape;162;p27"/>
          <p:cNvPicPr preferRelativeResize="0"/>
          <p:nvPr/>
        </p:nvPicPr>
        <p:blipFill rotWithShape="1">
          <a:blip r:embed="rId3">
            <a:alphaModFix/>
          </a:blip>
          <a:srcRect l="20554" r="5068"/>
          <a:stretch/>
        </p:blipFill>
        <p:spPr>
          <a:xfrm>
            <a:off x="0" y="422032"/>
            <a:ext cx="7057292" cy="5234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11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pic>
        <p:nvPicPr>
          <p:cNvPr id="3" name="Google Shape;3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255" y="964977"/>
            <a:ext cx="5356418" cy="4928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64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95060" y="114272"/>
            <a:ext cx="10781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ts val="2800"/>
            </a:pPr>
            <a:r>
              <a:rPr lang="pt-BR" sz="3600" b="1" dirty="0" smtClean="0">
                <a:solidFill>
                  <a:schemeClr val="bg1"/>
                </a:solidFill>
              </a:rPr>
              <a:t>O CENÁRIO ATUAL DO DIREITO AMBIENTAL BRASILEIRO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10308" y="1205861"/>
            <a:ext cx="66000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ts val="2800"/>
            </a:pPr>
            <a:r>
              <a:rPr lang="pt-BR" sz="2800" b="1" dirty="0">
                <a:solidFill>
                  <a:schemeClr val="lt1"/>
                </a:solidFill>
              </a:rPr>
              <a:t>Mais de 71 mil normas de direito ambiental - </a:t>
            </a:r>
            <a:r>
              <a:rPr lang="pt-BR" sz="2800" dirty="0">
                <a:solidFill>
                  <a:schemeClr val="lt1"/>
                </a:solidFill>
              </a:rPr>
              <a:t>Considerando apenas normas da União, Estados e DF (sem os 5.570 municípios, sendo 645 em SP).</a:t>
            </a:r>
          </a:p>
          <a:p>
            <a:pPr algn="just">
              <a:buSzPts val="2800"/>
            </a:pPr>
            <a:endParaRPr lang="pt-BR" sz="2800" dirty="0">
              <a:solidFill>
                <a:schemeClr val="lt1"/>
              </a:solidFill>
            </a:endParaRPr>
          </a:p>
          <a:p>
            <a:pPr algn="just">
              <a:buSzPts val="2800"/>
            </a:pPr>
            <a:endParaRPr lang="pt-BR" sz="2800" dirty="0">
              <a:solidFill>
                <a:schemeClr val="lt1"/>
              </a:solidFill>
            </a:endParaRPr>
          </a:p>
          <a:p>
            <a:pPr algn="just">
              <a:buSzPts val="2800"/>
            </a:pPr>
            <a:r>
              <a:rPr lang="pt-BR" sz="2800" b="1" dirty="0">
                <a:solidFill>
                  <a:schemeClr val="lt1"/>
                </a:solidFill>
              </a:rPr>
              <a:t>57.168 novos processos em 2020 - </a:t>
            </a:r>
            <a:r>
              <a:rPr lang="pt-BR" sz="2800" dirty="0">
                <a:solidFill>
                  <a:schemeClr val="lt1"/>
                </a:solidFill>
              </a:rPr>
              <a:t>16% a mais do que em 2019. 6 novos processos por hora.</a:t>
            </a:r>
          </a:p>
        </p:txBody>
      </p:sp>
    </p:spTree>
    <p:extLst>
      <p:ext uri="{BB962C8B-B14F-4D97-AF65-F5344CB8AC3E}">
        <p14:creationId xmlns:p14="http://schemas.microsoft.com/office/powerpoint/2010/main" val="302555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114272"/>
            <a:ext cx="8400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ts val="2800"/>
            </a:pPr>
            <a:r>
              <a:rPr lang="pt-BR" sz="36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 que é o Licenciamento Ambiental? </a:t>
            </a:r>
            <a:endParaRPr lang="pt-BR" sz="3600" b="1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10308" y="760603"/>
            <a:ext cx="660009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831"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BR" sz="2800" b="1" dirty="0" smtClean="0">
                <a:solidFill>
                  <a:srgbClr val="FFFFFF"/>
                </a:solidFill>
              </a:rPr>
              <a:t>Lei </a:t>
            </a:r>
            <a:r>
              <a:rPr lang="pt-BR" sz="2800" b="1" dirty="0">
                <a:solidFill>
                  <a:srgbClr val="FFFFFF"/>
                </a:solidFill>
              </a:rPr>
              <a:t>Complementar 140 de 2011</a:t>
            </a:r>
          </a:p>
          <a:p>
            <a:pPr indent="342831"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BR" sz="2800" dirty="0">
                <a:solidFill>
                  <a:srgbClr val="FFFFFF"/>
                </a:solidFill>
              </a:rPr>
              <a:t>Art. 2</a:t>
            </a:r>
            <a:r>
              <a:rPr lang="pt-BR" sz="2800" u="sng" baseline="30000" dirty="0">
                <a:solidFill>
                  <a:srgbClr val="FFFFFF"/>
                </a:solidFill>
              </a:rPr>
              <a:t>o</a:t>
            </a:r>
            <a:r>
              <a:rPr lang="pt-BR" sz="2800" dirty="0">
                <a:solidFill>
                  <a:srgbClr val="FFFFFF"/>
                </a:solidFill>
              </a:rPr>
              <a:t>  Para os fins desta Lei Complementar, consideram-se: </a:t>
            </a:r>
          </a:p>
          <a:p>
            <a:pPr indent="342831"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BR" sz="2800" dirty="0">
                <a:solidFill>
                  <a:srgbClr val="FFFFFF"/>
                </a:solidFill>
              </a:rPr>
              <a:t>I - </a:t>
            </a:r>
            <a:r>
              <a:rPr lang="pt-BR" sz="2800" b="1" dirty="0">
                <a:solidFill>
                  <a:srgbClr val="FFFFFF"/>
                </a:solidFill>
              </a:rPr>
              <a:t>licenciamento ambiental:</a:t>
            </a:r>
            <a:r>
              <a:rPr lang="pt-BR" sz="2800" dirty="0">
                <a:solidFill>
                  <a:srgbClr val="FFFFFF"/>
                </a:solidFill>
              </a:rPr>
              <a:t> o </a:t>
            </a:r>
            <a:r>
              <a:rPr lang="pt-BR" sz="2800" b="1" dirty="0">
                <a:solidFill>
                  <a:srgbClr val="FFFFFF"/>
                </a:solidFill>
              </a:rPr>
              <a:t>procedimento administrativo</a:t>
            </a:r>
            <a:r>
              <a:rPr lang="pt-BR" sz="2800" dirty="0">
                <a:solidFill>
                  <a:srgbClr val="FFFFFF"/>
                </a:solidFill>
              </a:rPr>
              <a:t> destinado a licenciar atividades ou empreendimentos utilizadores de recursos ambientais, efetiva ou potencialmente </a:t>
            </a:r>
            <a:r>
              <a:rPr lang="pt-BR" sz="2800" b="1" dirty="0">
                <a:solidFill>
                  <a:srgbClr val="FFFFFF"/>
                </a:solidFill>
              </a:rPr>
              <a:t>poluidores </a:t>
            </a:r>
            <a:r>
              <a:rPr lang="pt-BR" sz="2800" dirty="0">
                <a:solidFill>
                  <a:srgbClr val="FFFFFF"/>
                </a:solidFill>
              </a:rPr>
              <a:t>ou capazes, sob qualquer forma, de causar </a:t>
            </a:r>
            <a:r>
              <a:rPr lang="pt-BR" sz="2800" b="1" dirty="0">
                <a:solidFill>
                  <a:srgbClr val="FFFFFF"/>
                </a:solidFill>
              </a:rPr>
              <a:t>degradação ambiental</a:t>
            </a:r>
            <a:r>
              <a:rPr lang="pt-BR" sz="2800" dirty="0">
                <a:solidFill>
                  <a:srgbClr val="FFFFFF"/>
                </a:solidFill>
              </a:rPr>
              <a:t>; </a:t>
            </a:r>
          </a:p>
          <a:p>
            <a:pPr algn="just">
              <a:buSzPts val="2800"/>
            </a:pPr>
            <a:endParaRPr lang="pt-BR" sz="2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0497" y="41500"/>
            <a:ext cx="7309872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1" algn="ctr">
              <a:buClr>
                <a:schemeClr val="dk1"/>
              </a:buClr>
              <a:buSzPts val="800"/>
            </a:pPr>
            <a:r>
              <a:rPr lang="pt-BR" sz="3200" b="1" dirty="0" smtClean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É NECESSÁRIO ALTERAR O SISTEMA DE LICENCIAMENTO BRASILEIRO? </a:t>
            </a:r>
            <a:r>
              <a:rPr lang="pt-BR" sz="2800" b="1" dirty="0" smtClean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lang="pt-BR" sz="2800" b="1" dirty="0" smtClean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342831" algn="just">
              <a:buSzPts val="1800"/>
            </a:pPr>
            <a:endParaRPr lang="pt-BR" sz="14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pt-BR" sz="2800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Normas federais são das décadas de 80 e 90;</a:t>
            </a:r>
            <a:endParaRPr lang="pt-BR" sz="28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300"/>
              </a:spcBef>
              <a:buClr>
                <a:schemeClr val="dk1"/>
              </a:buClr>
              <a:buSzPts val="1100"/>
            </a:pPr>
            <a:endParaRPr lang="pt-BR" sz="28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pt-BR" sz="28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Precisamos de:</a:t>
            </a:r>
          </a:p>
          <a:p>
            <a:pPr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pt-BR" sz="28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(i) uniformização: mesmas regras para todos; </a:t>
            </a:r>
          </a:p>
          <a:p>
            <a:pPr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pt-BR" sz="28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(</a:t>
            </a:r>
            <a:r>
              <a:rPr lang="pt-BR" sz="28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ii</a:t>
            </a:r>
            <a:r>
              <a:rPr lang="pt-BR" sz="28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) modernização: processos eletrônicos, análise de desempenho, entre outros; </a:t>
            </a:r>
          </a:p>
          <a:p>
            <a:pPr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pt-BR" sz="28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(</a:t>
            </a:r>
            <a:r>
              <a:rPr lang="pt-BR" sz="28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iii</a:t>
            </a:r>
            <a:r>
              <a:rPr lang="pt-BR" sz="28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) simplificação: tudo em um diploma; e </a:t>
            </a:r>
          </a:p>
          <a:p>
            <a:pPr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pt-BR" sz="28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(</a:t>
            </a:r>
            <a:r>
              <a:rPr lang="pt-BR" sz="28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iv</a:t>
            </a:r>
            <a:r>
              <a:rPr lang="pt-BR" sz="28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) segurança jurídica. </a:t>
            </a:r>
          </a:p>
        </p:txBody>
      </p:sp>
    </p:spTree>
    <p:extLst>
      <p:ext uri="{BB962C8B-B14F-4D97-AF65-F5344CB8AC3E}">
        <p14:creationId xmlns:p14="http://schemas.microsoft.com/office/powerpoint/2010/main" val="201100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0497" y="41500"/>
            <a:ext cx="73098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1" algn="ctr">
              <a:buClr>
                <a:schemeClr val="dk1"/>
              </a:buClr>
              <a:buSzPts val="800"/>
            </a:pPr>
            <a:r>
              <a:rPr lang="pt-BR" sz="3200" b="1" dirty="0" smtClean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LEI GERAL DO LICENCIAMENTO AMBIENTAL</a:t>
            </a:r>
            <a:endParaRPr lang="pt-BR" sz="3200" b="1" dirty="0" smtClean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342831" algn="just">
              <a:buSzPts val="1800"/>
            </a:pPr>
            <a:endParaRPr lang="pt-BR" sz="20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342831" algn="just">
              <a:buSzPts val="2400"/>
            </a:pPr>
            <a:r>
              <a:rPr lang="pt-BR" sz="2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Neste diapasão constatamos que </a:t>
            </a:r>
            <a:r>
              <a:rPr lang="pt-BR" sz="28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tão grave quanto</a:t>
            </a:r>
            <a:r>
              <a:rPr lang="pt-BR" sz="2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a falta de estrutura operacional pública para o setor de licenciamento ambiental é </a:t>
            </a:r>
            <a:r>
              <a:rPr lang="pt-BR" sz="28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 notória insegurança jurídica </a:t>
            </a:r>
            <a:r>
              <a:rPr lang="pt-BR" sz="2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em que vive o referido setor. Diante do exposto, faz-se </a:t>
            </a:r>
            <a:r>
              <a:rPr lang="pt-BR" sz="28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extremamente </a:t>
            </a:r>
            <a:r>
              <a:rPr lang="pt-BR" sz="2800" b="1" u="sng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importante a aprovação de uma lei específica sobre o tema</a:t>
            </a:r>
            <a:r>
              <a:rPr lang="pt-BR" sz="28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</a:t>
            </a:r>
            <a:r>
              <a:rPr lang="pt-BR" sz="2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O presente projeto de lei traz uma proposta ampla nesse sentido, que procura dar uma </a:t>
            </a:r>
            <a:r>
              <a:rPr lang="pt-BR" sz="2800" b="1" u="sng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base consistente</a:t>
            </a:r>
            <a:r>
              <a:rPr lang="pt-BR" sz="2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para o instituto jurídico do licenciamento ambiental.</a:t>
            </a:r>
          </a:p>
          <a:p>
            <a:pPr marL="342831" algn="ctr">
              <a:buClr>
                <a:schemeClr val="dk1"/>
              </a:buClr>
              <a:buSzPts val="800"/>
            </a:pPr>
            <a:endParaRPr lang="pt-BR" sz="28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921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0497" y="41500"/>
            <a:ext cx="73098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1" algn="ctr">
              <a:buClr>
                <a:schemeClr val="dk1"/>
              </a:buClr>
              <a:buSzPts val="800"/>
            </a:pPr>
            <a:r>
              <a:rPr lang="pt-BR" sz="3200" b="1" dirty="0" smtClean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CAR COMO “LICENÇA AMBIENTAL”</a:t>
            </a:r>
            <a:endParaRPr lang="pt-BR" sz="3200" b="1" dirty="0" smtClean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342831" algn="just">
              <a:buSzPts val="1800"/>
            </a:pPr>
            <a:endParaRPr lang="pt-BR" sz="20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342831" algn="just">
              <a:buSzPts val="2400"/>
            </a:pPr>
            <a:r>
              <a:rPr lang="pt-BR" sz="2800" dirty="0">
                <a:solidFill>
                  <a:schemeClr val="bg1"/>
                </a:solidFill>
              </a:rPr>
              <a:t>A validação da inscrição no Cadastro Ambiental Rural (CAR), previsto na Lei nº 12.651, de 25 de maio de 2012, é considerada licença ambiental para as atividades de cultivo de espécies </a:t>
            </a:r>
            <a:r>
              <a:rPr lang="pt-BR" sz="2800" dirty="0" err="1">
                <a:solidFill>
                  <a:schemeClr val="bg1"/>
                </a:solidFill>
              </a:rPr>
              <a:t>agrossilvipastoris</a:t>
            </a:r>
            <a:r>
              <a:rPr lang="pt-BR" sz="2800" dirty="0">
                <a:solidFill>
                  <a:schemeClr val="bg1"/>
                </a:solidFill>
              </a:rPr>
              <a:t>, com culturas perenes, </a:t>
            </a:r>
            <a:r>
              <a:rPr lang="pt-BR" sz="2800" dirty="0" err="1">
                <a:solidFill>
                  <a:schemeClr val="bg1"/>
                </a:solidFill>
              </a:rPr>
              <a:t>semiperenes</a:t>
            </a:r>
            <a:r>
              <a:rPr lang="pt-BR" sz="2800" dirty="0">
                <a:solidFill>
                  <a:schemeClr val="bg1"/>
                </a:solidFill>
              </a:rPr>
              <a:t> ou temporárias, de silvicultura de florestas plantadas e pecuária extensiva, respeitadas as demais normas ambientais vigentes.</a:t>
            </a:r>
            <a:endParaRPr lang="pt-BR" sz="28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342831" algn="ctr">
              <a:buClr>
                <a:schemeClr val="dk1"/>
              </a:buClr>
              <a:buSzPts val="800"/>
            </a:pPr>
            <a:endParaRPr lang="pt-BR" sz="28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9729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844</Words>
  <Application>Microsoft Office PowerPoint</Application>
  <PresentationFormat>Personalizar</PresentationFormat>
  <Paragraphs>73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Gean Associação Brasileira de PCHs e CGHs</dc:creator>
  <cp:lastModifiedBy>Anna Luiza</cp:lastModifiedBy>
  <cp:revision>7</cp:revision>
  <dcterms:created xsi:type="dcterms:W3CDTF">2023-11-16T19:02:42Z</dcterms:created>
  <dcterms:modified xsi:type="dcterms:W3CDTF">2024-03-19T13:03:53Z</dcterms:modified>
</cp:coreProperties>
</file>