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258" r:id="rId3"/>
    <p:sldId id="1053" r:id="rId4"/>
    <p:sldId id="1447" r:id="rId5"/>
    <p:sldId id="837" r:id="rId6"/>
    <p:sldId id="944" r:id="rId7"/>
    <p:sldId id="1067" r:id="rId8"/>
    <p:sldId id="1513" r:id="rId9"/>
    <p:sldId id="969" r:id="rId10"/>
    <p:sldId id="1951" r:id="rId11"/>
    <p:sldId id="706" r:id="rId12"/>
    <p:sldId id="1955" r:id="rId13"/>
    <p:sldId id="1966" r:id="rId14"/>
    <p:sldId id="565" r:id="rId15"/>
    <p:sldId id="261" r:id="rId16"/>
    <p:sldId id="1957" r:id="rId17"/>
    <p:sldId id="1564" r:id="rId18"/>
    <p:sldId id="1392" r:id="rId19"/>
    <p:sldId id="1948" r:id="rId20"/>
    <p:sldId id="1958" r:id="rId21"/>
    <p:sldId id="1137" r:id="rId22"/>
    <p:sldId id="1136" r:id="rId23"/>
    <p:sldId id="1950" r:id="rId24"/>
    <p:sldId id="1949" r:id="rId25"/>
    <p:sldId id="1965" r:id="rId26"/>
    <p:sldId id="1953" r:id="rId27"/>
    <p:sldId id="1956" r:id="rId28"/>
    <p:sldId id="1954" r:id="rId29"/>
    <p:sldId id="1959" r:id="rId30"/>
    <p:sldId id="1961" r:id="rId31"/>
    <p:sldId id="1962" r:id="rId32"/>
    <p:sldId id="1963" r:id="rId33"/>
    <p:sldId id="1964" r:id="rId34"/>
    <p:sldId id="263" r:id="rId35"/>
    <p:sldId id="264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%20de%20trabalh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Plan1!$C$7</c:f>
              <c:strCache>
                <c:ptCount val="1"/>
                <c:pt idx="0">
                  <c:v>Milhões</c:v>
                </c:pt>
              </c:strCache>
            </c:strRef>
          </c:tx>
          <c:spPr>
            <a:ln w="25400" cap="flat" cmpd="dbl" algn="ctr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Plan1!$B$8:$B$19</c:f>
              <c:numCache>
                <c:formatCode>General</c:formatCode>
                <c:ptCount val="12"/>
                <c:pt idx="0">
                  <c:v>-8000</c:v>
                </c:pt>
                <c:pt idx="1">
                  <c:v>1</c:v>
                </c:pt>
                <c:pt idx="2">
                  <c:v>1650</c:v>
                </c:pt>
                <c:pt idx="3">
                  <c:v>1804</c:v>
                </c:pt>
                <c:pt idx="4">
                  <c:v>1927</c:v>
                </c:pt>
                <c:pt idx="5">
                  <c:v>1960</c:v>
                </c:pt>
                <c:pt idx="6">
                  <c:v>1974</c:v>
                </c:pt>
                <c:pt idx="7">
                  <c:v>1987</c:v>
                </c:pt>
                <c:pt idx="8">
                  <c:v>1999</c:v>
                </c:pt>
                <c:pt idx="9">
                  <c:v>2011</c:v>
                </c:pt>
                <c:pt idx="10">
                  <c:v>2025</c:v>
                </c:pt>
                <c:pt idx="11">
                  <c:v>2043</c:v>
                </c:pt>
              </c:numCache>
            </c:numRef>
          </c:xVal>
          <c:yVal>
            <c:numRef>
              <c:f>Plan1!$C$8:$C$19</c:f>
              <c:numCache>
                <c:formatCode>General</c:formatCode>
                <c:ptCount val="12"/>
                <c:pt idx="0">
                  <c:v>5</c:v>
                </c:pt>
                <c:pt idx="1">
                  <c:v>250</c:v>
                </c:pt>
                <c:pt idx="2">
                  <c:v>500</c:v>
                </c:pt>
                <c:pt idx="3">
                  <c:v>1000</c:v>
                </c:pt>
                <c:pt idx="4">
                  <c:v>2000</c:v>
                </c:pt>
                <c:pt idx="5">
                  <c:v>3000</c:v>
                </c:pt>
                <c:pt idx="6">
                  <c:v>4000</c:v>
                </c:pt>
                <c:pt idx="7">
                  <c:v>5000</c:v>
                </c:pt>
                <c:pt idx="8">
                  <c:v>6000</c:v>
                </c:pt>
                <c:pt idx="9">
                  <c:v>7000</c:v>
                </c:pt>
                <c:pt idx="10">
                  <c:v>8000</c:v>
                </c:pt>
                <c:pt idx="11">
                  <c:v>9000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2B4-F140-B75A-D05493D81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3966544"/>
        <c:axId val="-2024712832"/>
      </c:scatterChart>
      <c:valAx>
        <c:axId val="-202396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24712832"/>
        <c:crosses val="autoZero"/>
        <c:crossBetween val="midCat"/>
      </c:valAx>
      <c:valAx>
        <c:axId val="-202471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023966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D069A-4FD0-E143-A249-90C7D330644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567CF-2BF6-154E-A66F-04853E7C2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07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>
            <a:extLst>
              <a:ext uri="{FF2B5EF4-FFF2-40B4-BE49-F238E27FC236}">
                <a16:creationId xmlns:a16="http://schemas.microsoft.com/office/drawing/2014/main" id="{00115D1E-489F-0542-BA77-CEEDD692B3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2" name="Espaço Reservado para Anotações 2">
            <a:extLst>
              <a:ext uri="{FF2B5EF4-FFF2-40B4-BE49-F238E27FC236}">
                <a16:creationId xmlns:a16="http://schemas.microsoft.com/office/drawing/2014/main" id="{36397397-19A9-9D4B-A33F-0053D157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0723" name="Espaço Reservado para Número de Slide 3">
            <a:extLst>
              <a:ext uri="{FF2B5EF4-FFF2-40B4-BE49-F238E27FC236}">
                <a16:creationId xmlns:a16="http://schemas.microsoft.com/office/drawing/2014/main" id="{3F998670-4B11-8A4B-A43C-FF662C734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18C131-8D2A-7848-BB6F-5534B5A6268C}" type="slidenum">
              <a:rPr lang="pt-BR" altLang="pt-BR" b="1" u="sng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pt-BR" altLang="pt-BR" b="1" u="sng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38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4A3AF74-243A-444C-BF99-012EDCEC42F6}" type="slidenum">
              <a:rPr lang="pt-BR" altLang="pt-BR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260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1994A57C-2C27-F045-8C57-3D2054DD1B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BB2895B-9A4B-D445-9D92-398C261D9750}" type="slidenum">
              <a:rPr lang="pt-BR" altLang="pt-BR" b="1" u="sng"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spcBef>
                  <a:spcPct val="0"/>
                </a:spcBef>
              </a:pPr>
              <a:t>9</a:t>
            </a:fld>
            <a:endParaRPr lang="pt-BR" altLang="pt-BR" b="1" u="sng"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E57729C7-021A-3D43-B028-2C2027C1C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687388"/>
            <a:ext cx="6115050" cy="3440112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B358CA1-C23C-9343-B6B6-A730E9D40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2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11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AEAD3CA2-BCB8-734C-9E86-42AEAD3205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D4782B-62BC-7048-B9BC-A200AF5C6005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F36104D-69C0-8C4F-9DA3-D2DC3AC88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CFC7AC7-1F44-D540-A942-8A8F3F7FA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AEAD3CA2-BCB8-734C-9E86-42AEAD3205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D4782B-62BC-7048-B9BC-A200AF5C6005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F36104D-69C0-8C4F-9DA3-D2DC3AC88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CFC7AC7-1F44-D540-A942-8A8F3F7FA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3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AADE8B18-DE20-477D-74E3-FBFBBC9CC8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DE55ABB9-DCE6-1AB2-D24C-E02D60FD0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000">
                <a:latin typeface="Arial" panose="020B0604020202020204" pitchFamily="34" charset="0"/>
              </a:rPr>
              <a:t>	A Oferta de Energia Elétrica do País em 2007, mostra crescimento de 5% em relação a 2006, atingindo montante de 483,4 TWh, incluídos 47,1 TWh de geração de autoprodutores (9,7% de participação) e 38,8 TWh de importação líquida (8%). </a:t>
            </a:r>
          </a:p>
          <a:p>
            <a:pPr>
              <a:lnSpc>
                <a:spcPct val="80000"/>
              </a:lnSpc>
            </a:pPr>
            <a:r>
              <a:rPr lang="pt-BR" altLang="pt-BR" sz="1000">
                <a:latin typeface="Arial" panose="020B0604020202020204" pitchFamily="34" charset="0"/>
              </a:rPr>
              <a:t>	A energia hidráulica continua com supremacia na matriz de oferta de energia elétrica, representando 85,4% do total (incluindo a importação). Em seguida aparece a geração a biomassa, com 3,7% e a gás natural, com 3,6% de participação. Destaque-se o forte incremento na geração eólica, de um pouco mais de 236 GWh em 2006 para 559 GWh em 2007.</a:t>
            </a:r>
          </a:p>
          <a:p>
            <a:pPr>
              <a:lnSpc>
                <a:spcPct val="80000"/>
              </a:lnSpc>
            </a:pPr>
            <a:r>
              <a:rPr lang="pt-BR" altLang="pt-BR" sz="1000">
                <a:latin typeface="Arial" panose="020B0604020202020204" pitchFamily="34" charset="0"/>
              </a:rPr>
              <a:t>	Os vetores que compõem a Oferta Interna de Energia Elétrica são as perdas na distribuição, representando 15% e o Consumo Final, representando 85% - note-se que as perdas em 2006 foram maiores (de 15,3%). </a:t>
            </a:r>
          </a:p>
          <a:p>
            <a:pPr>
              <a:lnSpc>
                <a:spcPct val="80000"/>
              </a:lnSpc>
            </a:pPr>
            <a:r>
              <a:rPr lang="pt-BR" altLang="pt-BR" sz="1000">
                <a:latin typeface="Arial" panose="020B0604020202020204" pitchFamily="34" charset="0"/>
              </a:rPr>
              <a:t>	O aumento da oferta de eletricidade de 2007 foi sustentado por um acréscimo de 4.058 MW na capacidade instalada de geração – segundo o Banco de Dados de Geração da ANEEL, sendo 2.951 MW de Hidrelétricas – UHE; 408 MW de UTE a gás natural; 253 MW de PCH; 208 MW de UTE a gás residual industrial; 173 MW de UTE a bagaço de cana; 55 MW de UTE a óleo combustível e 10 MW de usinas eólicas.</a:t>
            </a:r>
          </a:p>
          <a:p>
            <a:pPr>
              <a:lnSpc>
                <a:spcPct val="80000"/>
              </a:lnSpc>
            </a:pPr>
            <a:r>
              <a:rPr lang="pt-BR" altLang="pt-BR" sz="1000">
                <a:latin typeface="Arial" panose="020B0604020202020204" pitchFamily="34" charset="0"/>
              </a:rPr>
              <a:t>	Como resultado, a capacidade instalada de geração, em 31/12/2007, atingiu 100,9 GW (incluídos 0,5 GW de capacidade instalada em plataformas de petróleo, não considerados pela ANEEL). Considerando a possibilidade de importação de 8,2 GW, a capacidade de oferta de energia elétrica chega a 109,1 GW.</a:t>
            </a:r>
          </a:p>
          <a:p>
            <a:pPr>
              <a:lnSpc>
                <a:spcPct val="80000"/>
              </a:lnSpc>
            </a:pPr>
            <a:r>
              <a:rPr lang="pt-BR" altLang="pt-BR" sz="1000">
                <a:latin typeface="Arial" panose="020B0604020202020204" pitchFamily="34" charset="0"/>
              </a:rPr>
              <a:t>  	Comparativamente ao mundo, nota-se que o Brasil apresenta uma significativa diferença na participação da energia hidráulica na Matriz de Oferta de Energia Elétrica, de 85% contra um pouco mais de 16% no mundo. Tal dinâmica contrasta com baixas participações no Brasil da geração a energia nuclear, a gás natural e a carvão mineral.</a:t>
            </a:r>
          </a:p>
          <a:p>
            <a:pPr>
              <a:lnSpc>
                <a:spcPct val="80000"/>
              </a:lnSpc>
            </a:pPr>
            <a:r>
              <a:rPr lang="pt-BR" altLang="pt-BR" sz="1000">
                <a:latin typeface="Arial" panose="020B0604020202020204" pitchFamily="34" charset="0"/>
              </a:rPr>
              <a:t>	A composição da matriz mundial passou por significativas alterações no período de 1973 a 2006, com fortes reduções de participação da geração por derivados de petróleo (de 24,7% para 5,8%) e da geração hidráulica (de 21% para 16%). Estas reduções foram compensadas, praticamente, por acréscimos nas participações do gás natural e do urânio. </a:t>
            </a:r>
          </a:p>
        </p:txBody>
      </p:sp>
    </p:spTree>
    <p:extLst>
      <p:ext uri="{BB962C8B-B14F-4D97-AF65-F5344CB8AC3E}">
        <p14:creationId xmlns:p14="http://schemas.microsoft.com/office/powerpoint/2010/main" val="86350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085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EE9C1C0-C553-417A-826E-D760470C964E}" type="slidenum">
              <a:rPr lang="pt-BR" altLang="pt-BR">
                <a:latin typeface="Arial" panose="020B0604020202020204" pitchFamily="34" charset="0"/>
              </a:rPr>
              <a:pPr eaLnBrk="1" hangingPunct="1"/>
              <a:t>21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32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1075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625FB64-C7E9-48C7-8E38-A84F2BDF8BD2}" type="slidenum">
              <a:rPr lang="pt-BR" altLang="pt-BR">
                <a:latin typeface="Arial" panose="020B0604020202020204" pitchFamily="34" charset="0"/>
              </a:rPr>
              <a:pPr eaLnBrk="1" hangingPunct="1"/>
              <a:t>22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1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5AEE6-2835-8B42-10A8-BF20BA09C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4035A6-A17C-3ADB-8033-862CE5F49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71939B-5037-36BF-5C24-7B8B7661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5C280B-FEEB-4C16-1FDE-D4960202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192FEE-5410-39B0-B482-DAFA7D2E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5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0582A-7811-99C5-8A3B-4D26F3B2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E6526A-9383-2D01-24AD-3C929C254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47FB3C-BD64-BB42-4BBB-50AF123F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A98BD8-45E3-0E71-6881-1BADE291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FB7754-16BE-46E1-2425-48798CDA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47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03FA0A-FDBC-FF90-91BB-3083CDC6F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ADAD3D-AD1B-1375-FF78-812619A5A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625C6E-7814-2CCF-20BA-4E6DFE48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F147A7-B93A-5430-EC22-327F26A3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6CFEEC-0BBE-6503-96CC-A68694DA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1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561E8-142C-9340-34BD-CC233CF8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A0C695-DC10-4EE2-9489-2090FA61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C2C4B1-9453-2745-906F-4D68BFB0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8137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A97BB52D-A808-7549-AEDB-EBEF759E77B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6551CEE1-9D60-AAAA-40CE-FC2AA4E12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2042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C37F5FB6-A716-24D0-CEA7-552AAA1C0F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4090986"/>
            <a:ext cx="5181600" cy="220420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BE184916-F52B-933B-6D0C-533C2EE8A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6561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561E8-142C-9340-34BD-CC233CF8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A0C695-DC10-4EE2-9489-2090FA61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C2C4B1-9453-2745-906F-4D68BFB0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8137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A97BB52D-A808-7549-AEDB-EBEF759E77BF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3D27B50-95A5-9EE7-0944-2D10FDB1A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0420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6551CEE1-9D60-AAAA-40CE-FC2AA4E12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2042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EE9A640-445F-4AC4-6919-9DE92DDD2CB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4090987"/>
            <a:ext cx="5181600" cy="220420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C37F5FB6-A716-24D0-CEA7-552AAA1C0F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4090986"/>
            <a:ext cx="5181600" cy="220420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7989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8122C-59E5-8AEB-E541-FC87BE07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5931D0-91F7-C0F2-1FEB-2484FD6D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400B57-DC08-B7A5-DE66-E2E8B0C4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BB8B71-C015-CDC0-8C2C-14D4979E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49D6C0-7D42-5945-061D-99CCB46D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9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13699-9036-8448-D387-25B23A51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EC42A3-8850-A4AA-441B-0D43D5DF7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705AA-0B7E-9736-C12C-042060FE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303560-5376-3C83-1035-CE6B11CB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A6EDD6-AD65-84A0-5C5B-ADA68D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81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E91A8-5CCB-B641-6AD3-6A0CC52E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D0180-41F2-7B5A-BA43-35BD46E56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8B800F-4CCC-32A1-D495-36F0EE359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EBA628-4DFB-2351-B42C-9B79580A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80C9A8-A671-46A9-B9FF-5BC530BB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2F7283-D63F-C9D8-7903-8614EEC2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21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A650A-BE37-64E3-0C62-4D029D82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3FF23D-2A20-FEC9-1CF3-4E93D88B0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17E88-BD20-9098-10CE-91FF614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07DB19C-D0EB-5F8A-31D8-342BF9E03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7B826C4-1C36-66A2-27D0-8FBD404B4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6FC1DF6-F68E-89A8-E931-89BCF59B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E52ADAE-7E92-A2B7-9C62-1DABF33C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4C4B7E5-4DF9-E86C-ED47-CD1D7DF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01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15033-4AFA-CA5C-D51C-3C32AF26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4272CA-AE7A-994E-450E-CEC065E2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58D478-FFCE-082A-9F41-ABBE2817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CDE77C-A1AE-5EAE-09D4-5280E685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72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C746079-76A7-CBD4-D934-B2458681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96C42C3-23F6-C9EB-6305-52898F3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D49D7D-246C-2417-A3F9-7588EFC9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21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F528D-B94F-88D5-97C3-5F7183D7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40278-DC0F-FA45-AE50-65CE1C73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1D784B-06EF-C3C3-B75A-64633E7BC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A24C72-0AA4-4708-34BF-37361E8C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8B63FA-B3FA-4C4F-C0AF-B22BB089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549730-B77C-FBA5-5AB8-D52FFA25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3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ED07E-AC73-EC07-C0AD-5C5D3D8B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DCA9A8-E240-A06C-E5B4-C6D56C467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63D128-86C2-6A69-85BB-E15FE40C1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7C38C1-0930-0DE1-E227-9258A8B3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6FCFB2-0B0E-C721-5069-66AC7AD9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AB0021-F158-C2C5-0CA1-E846AD95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07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4B4B66C-36EA-9513-E853-FEFCE907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0A8B6F-B544-7E57-A0CD-20F30CB3E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101DA8-B218-E895-60EF-84E99EBA4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AD853D-D359-D32B-9B25-8AC4E9696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41A098-5135-F506-6C4C-4637E8DB0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Logotipo&#10;&#10;Descrição gerada automaticamente com confiança baixa">
            <a:extLst>
              <a:ext uri="{FF2B5EF4-FFF2-40B4-BE49-F238E27FC236}">
                <a16:creationId xmlns:a16="http://schemas.microsoft.com/office/drawing/2014/main" id="{3EFA2328-75E6-B542-B05F-8295D80C194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76" y="0"/>
            <a:ext cx="877124" cy="11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F0FD9F1-FC72-DE07-0198-1AE526B2B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9CFE10C-DCCF-BE8D-E844-F8E636126012}"/>
              </a:ext>
            </a:extLst>
          </p:cNvPr>
          <p:cNvSpPr txBox="1"/>
          <p:nvPr/>
        </p:nvSpPr>
        <p:spPr>
          <a:xfrm>
            <a:off x="6223514" y="1817236"/>
            <a:ext cx="4562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José Marques Filho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BAA4B4-DA76-B7A2-B868-AF19BEFEE744}"/>
              </a:ext>
            </a:extLst>
          </p:cNvPr>
          <p:cNvSpPr txBox="1"/>
          <p:nvPr/>
        </p:nvSpPr>
        <p:spPr>
          <a:xfrm>
            <a:off x="7228156" y="2215438"/>
            <a:ext cx="21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Consultor e Professor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0A24E3-B669-7272-1450-ED4DB086B40D}"/>
              </a:ext>
            </a:extLst>
          </p:cNvPr>
          <p:cNvSpPr txBox="1"/>
          <p:nvPr/>
        </p:nvSpPr>
        <p:spPr>
          <a:xfrm>
            <a:off x="7128959" y="2400104"/>
            <a:ext cx="275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Sustech</a:t>
            </a:r>
            <a:r>
              <a:rPr lang="pt-BR" dirty="0">
                <a:solidFill>
                  <a:schemeClr val="bg1"/>
                </a:solidFill>
              </a:rPr>
              <a:t> Consultoria e UFPR</a:t>
            </a:r>
          </a:p>
        </p:txBody>
      </p:sp>
    </p:spTree>
    <p:extLst>
      <p:ext uri="{BB962C8B-B14F-4D97-AF65-F5344CB8AC3E}">
        <p14:creationId xmlns:p14="http://schemas.microsoft.com/office/powerpoint/2010/main" val="399407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E202FD-F179-4417-8A64-026C65BD719D}" type="slidenum">
              <a:rPr lang="pt-BR" altLang="pt-BR" sz="140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t-BR" altLang="pt-BR" sz="140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2" name="Título 1"/>
          <p:cNvSpPr>
            <a:spLocks noGrp="1"/>
          </p:cNvSpPr>
          <p:nvPr>
            <p:ph type="title" idx="4294967295"/>
          </p:nvPr>
        </p:nvSpPr>
        <p:spPr>
          <a:xfrm>
            <a:off x="2743200" y="762001"/>
            <a:ext cx="7924800" cy="650875"/>
          </a:xfrm>
        </p:spPr>
        <p:txBody>
          <a:bodyPr>
            <a:normAutofit fontScale="90000"/>
          </a:bodyPr>
          <a:lstStyle/>
          <a:p>
            <a:r>
              <a:rPr lang="pt-BR" altLang="pt-BR" dirty="0"/>
              <a:t>Brasil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1F521A0-A67D-BF49-8E92-05936EFD60C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09850" y="1700213"/>
            <a:ext cx="8058150" cy="2089150"/>
          </a:xfrm>
        </p:spPr>
        <p:txBody>
          <a:bodyPr/>
          <a:lstStyle/>
          <a:p>
            <a:r>
              <a:rPr lang="pt-BR" sz="2400" dirty="0"/>
              <a:t>Possui Recursos Naturais Expressivos</a:t>
            </a:r>
          </a:p>
          <a:p>
            <a:pPr lvl="1"/>
            <a:r>
              <a:rPr lang="pt-BR" sz="2000" dirty="0"/>
              <a:t>Água em abundância</a:t>
            </a:r>
          </a:p>
          <a:p>
            <a:pPr lvl="1"/>
            <a:r>
              <a:rPr lang="pt-BR" sz="2000" dirty="0"/>
              <a:t>Reservas Minerais Expressivas</a:t>
            </a:r>
          </a:p>
          <a:p>
            <a:pPr lvl="1"/>
            <a:r>
              <a:rPr lang="pt-BR" sz="2000" dirty="0"/>
              <a:t>Grande geração de riqueza no setor agropecuário</a:t>
            </a:r>
          </a:p>
          <a:p>
            <a:pPr lvl="1"/>
            <a:endParaRPr lang="pt-BR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61E7A47-86CE-CE41-80B3-FDC164698DA1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26" y="3504068"/>
            <a:ext cx="4224574" cy="232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DDBD05-4C6E-494E-8733-6B00233196FE}"/>
              </a:ext>
            </a:extLst>
          </p:cNvPr>
          <p:cNvSpPr txBox="1"/>
          <p:nvPr/>
        </p:nvSpPr>
        <p:spPr>
          <a:xfrm>
            <a:off x="3463766" y="5880556"/>
            <a:ext cx="26322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MME</a:t>
            </a:r>
          </a:p>
        </p:txBody>
      </p:sp>
      <p:sp>
        <p:nvSpPr>
          <p:cNvPr id="3" name="Seta para a Direita 2">
            <a:extLst>
              <a:ext uri="{FF2B5EF4-FFF2-40B4-BE49-F238E27FC236}">
                <a16:creationId xmlns:a16="http://schemas.microsoft.com/office/drawing/2014/main" id="{592203F6-7D25-4947-8ADB-50F178BF02EB}"/>
              </a:ext>
            </a:extLst>
          </p:cNvPr>
          <p:cNvSpPr/>
          <p:nvPr/>
        </p:nvSpPr>
        <p:spPr>
          <a:xfrm>
            <a:off x="6400800" y="4521200"/>
            <a:ext cx="7366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55CE93-0B02-6545-8807-9627068F558F}"/>
              </a:ext>
            </a:extLst>
          </p:cNvPr>
          <p:cNvSpPr txBox="1"/>
          <p:nvPr/>
        </p:nvSpPr>
        <p:spPr>
          <a:xfrm>
            <a:off x="7696200" y="3662364"/>
            <a:ext cx="2044700" cy="20313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Vantagem Competitiva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Recurso Renovável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Capacidade de Armazenamento</a:t>
            </a:r>
          </a:p>
        </p:txBody>
      </p:sp>
    </p:spTree>
    <p:extLst>
      <p:ext uri="{BB962C8B-B14F-4D97-AF65-F5344CB8AC3E}">
        <p14:creationId xmlns:p14="http://schemas.microsoft.com/office/powerpoint/2010/main" val="113697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0986F-17D9-084A-B875-36C71A10A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Dependência Óbvia</a:t>
            </a:r>
          </a:p>
        </p:txBody>
      </p:sp>
      <p:sp>
        <p:nvSpPr>
          <p:cNvPr id="35841" name="Espaço Reservado para Número de Slide 2">
            <a:extLst>
              <a:ext uri="{FF2B5EF4-FFF2-40B4-BE49-F238E27FC236}">
                <a16:creationId xmlns:a16="http://schemas.microsoft.com/office/drawing/2014/main" id="{4FCD7F23-E179-1348-BFAD-73A1C0E5E7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C6382E7-52A4-7C45-9BF4-4ADED7A8D03D}" type="slidenum">
              <a:rPr lang="pt-BR" altLang="pt-BR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pt-BR" altLang="pt-BR"/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2A38A760-C1F4-BF49-9524-E01A98DB8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002681"/>
            <a:ext cx="1582738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Tahoma" panose="020B0604030504040204" pitchFamily="34" charset="0"/>
              </a:rPr>
              <a:t>Sociedade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Tahoma" panose="020B0604030504040204" pitchFamily="34" charset="0"/>
              </a:rPr>
              <a:t>Humana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A40FA72E-0A5B-C544-9EC8-007764BD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2213819"/>
            <a:ext cx="2447925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Recursos hídricos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43106059-D228-FC49-B154-5EACCA86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3874344"/>
            <a:ext cx="244792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Água Potável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Esgoto 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Agropecuária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Energia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Sustentação Meio Ambiente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Lazer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33F1BC41-D9B9-F74C-ACA6-EF417F30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5099894"/>
            <a:ext cx="2160587" cy="1306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BR" altLang="pt-BR" sz="2200" b="1">
                <a:solidFill>
                  <a:schemeClr val="hlink"/>
                </a:solidFill>
                <a:latin typeface="Tahoma" panose="020B0604030504040204" pitchFamily="34" charset="0"/>
              </a:rPr>
              <a:t>Sobrevivência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BR" altLang="pt-BR" sz="2200" b="1">
                <a:solidFill>
                  <a:schemeClr val="hlink"/>
                </a:solidFill>
                <a:latin typeface="Tahoma" panose="020B0604030504040204" pitchFamily="34" charset="0"/>
              </a:rPr>
              <a:t>Saúde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BR" altLang="pt-BR" sz="2200" b="1">
                <a:solidFill>
                  <a:schemeClr val="hlink"/>
                </a:solidFill>
                <a:latin typeface="Tahoma" panose="020B0604030504040204" pitchFamily="34" charset="0"/>
              </a:rPr>
              <a:t>Emprego</a:t>
            </a:r>
          </a:p>
        </p:txBody>
      </p:sp>
      <p:sp>
        <p:nvSpPr>
          <p:cNvPr id="35846" name="AutoShape 6">
            <a:extLst>
              <a:ext uri="{FF2B5EF4-FFF2-40B4-BE49-F238E27FC236}">
                <a16:creationId xmlns:a16="http://schemas.microsoft.com/office/drawing/2014/main" id="{56894E62-B5EF-6E41-AD4B-9B7D8C2CB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9" y="2291607"/>
            <a:ext cx="936625" cy="287337"/>
          </a:xfrm>
          <a:prstGeom prst="leftRightArrow">
            <a:avLst>
              <a:gd name="adj1" fmla="val 50000"/>
              <a:gd name="adj2" fmla="val 6519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5847" name="AutoShape 7">
            <a:extLst>
              <a:ext uri="{FF2B5EF4-FFF2-40B4-BE49-F238E27FC236}">
                <a16:creationId xmlns:a16="http://schemas.microsoft.com/office/drawing/2014/main" id="{A0B3177D-3AEA-694D-AA18-C4F470C1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5531694"/>
            <a:ext cx="647700" cy="576263"/>
          </a:xfrm>
          <a:prstGeom prst="rightArrow">
            <a:avLst>
              <a:gd name="adj1" fmla="val 50000"/>
              <a:gd name="adj2" fmla="val 28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5848" name="AutoShape 8">
            <a:extLst>
              <a:ext uri="{FF2B5EF4-FFF2-40B4-BE49-F238E27FC236}">
                <a16:creationId xmlns:a16="http://schemas.microsoft.com/office/drawing/2014/main" id="{2D12B651-8481-8147-A913-C1B492544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9" y="2794844"/>
            <a:ext cx="503237" cy="936625"/>
          </a:xfrm>
          <a:prstGeom prst="downArrow">
            <a:avLst>
              <a:gd name="adj1" fmla="val 50000"/>
              <a:gd name="adj2" fmla="val 465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BF7FEC4C-31A0-6D42-BE39-4AB0D8F7B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76" y="18860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FF3300"/>
                </a:solidFill>
                <a:latin typeface="Tahoma" panose="020B0604030504040204" pitchFamily="34" charset="0"/>
              </a:rPr>
              <a:t>Depende</a:t>
            </a:r>
          </a:p>
        </p:txBody>
      </p:sp>
      <p:pic>
        <p:nvPicPr>
          <p:cNvPr id="35850" name="Picture 10" descr="j0286726">
            <a:extLst>
              <a:ext uri="{FF2B5EF4-FFF2-40B4-BE49-F238E27FC236}">
                <a16:creationId xmlns:a16="http://schemas.microsoft.com/office/drawing/2014/main" id="{088B4561-EDDB-BE4B-A62D-0559C48F6B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1" y="4163269"/>
            <a:ext cx="20224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81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0986F-17D9-084A-B875-36C71A10A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Dependência Óbvia</a:t>
            </a:r>
          </a:p>
        </p:txBody>
      </p:sp>
      <p:sp>
        <p:nvSpPr>
          <p:cNvPr id="35841" name="Espaço Reservado para Número de Slide 2">
            <a:extLst>
              <a:ext uri="{FF2B5EF4-FFF2-40B4-BE49-F238E27FC236}">
                <a16:creationId xmlns:a16="http://schemas.microsoft.com/office/drawing/2014/main" id="{4FCD7F23-E179-1348-BFAD-73A1C0E5E7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C6382E7-52A4-7C45-9BF4-4ADED7A8D03D}" type="slidenum">
              <a:rPr lang="pt-BR" altLang="pt-BR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12</a:t>
            </a:fld>
            <a:endParaRPr lang="pt-BR" altLang="pt-BR"/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2A38A760-C1F4-BF49-9524-E01A98DB8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002681"/>
            <a:ext cx="1582738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Tahoma" panose="020B0604030504040204" pitchFamily="34" charset="0"/>
              </a:rPr>
              <a:t>Sociedade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Tahoma" panose="020B0604030504040204" pitchFamily="34" charset="0"/>
              </a:rPr>
              <a:t>Humana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A40FA72E-0A5B-C544-9EC8-007764BD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2213819"/>
            <a:ext cx="2447925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Recursos hídricos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43106059-D228-FC49-B154-5EACCA86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3874344"/>
            <a:ext cx="244792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Água Potável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Esgoto 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Agropecuária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Energia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Sustentação Meio Ambiente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ahoma" panose="020B0604030504040204" pitchFamily="34" charset="0"/>
              </a:rPr>
              <a:t>Lazer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33F1BC41-D9B9-F74C-ACA6-EF417F30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5099894"/>
            <a:ext cx="2160587" cy="1306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BR" altLang="pt-BR" sz="2200" b="1">
                <a:solidFill>
                  <a:schemeClr val="hlink"/>
                </a:solidFill>
                <a:latin typeface="Tahoma" panose="020B0604030504040204" pitchFamily="34" charset="0"/>
              </a:rPr>
              <a:t>Sobrevivência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BR" altLang="pt-BR" sz="2200" b="1">
                <a:solidFill>
                  <a:schemeClr val="hlink"/>
                </a:solidFill>
                <a:latin typeface="Tahoma" panose="020B0604030504040204" pitchFamily="34" charset="0"/>
              </a:rPr>
              <a:t>Saúde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pt-BR" altLang="pt-BR" sz="2200" b="1">
                <a:solidFill>
                  <a:schemeClr val="hlink"/>
                </a:solidFill>
                <a:latin typeface="Tahoma" panose="020B0604030504040204" pitchFamily="34" charset="0"/>
              </a:rPr>
              <a:t>Emprego</a:t>
            </a:r>
          </a:p>
        </p:txBody>
      </p:sp>
      <p:sp>
        <p:nvSpPr>
          <p:cNvPr id="35846" name="AutoShape 6">
            <a:extLst>
              <a:ext uri="{FF2B5EF4-FFF2-40B4-BE49-F238E27FC236}">
                <a16:creationId xmlns:a16="http://schemas.microsoft.com/office/drawing/2014/main" id="{56894E62-B5EF-6E41-AD4B-9B7D8C2CB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9" y="2291607"/>
            <a:ext cx="936625" cy="287337"/>
          </a:xfrm>
          <a:prstGeom prst="leftRightArrow">
            <a:avLst>
              <a:gd name="adj1" fmla="val 50000"/>
              <a:gd name="adj2" fmla="val 6519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5847" name="AutoShape 7">
            <a:extLst>
              <a:ext uri="{FF2B5EF4-FFF2-40B4-BE49-F238E27FC236}">
                <a16:creationId xmlns:a16="http://schemas.microsoft.com/office/drawing/2014/main" id="{A0B3177D-3AEA-694D-AA18-C4F470C1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5531694"/>
            <a:ext cx="647700" cy="576263"/>
          </a:xfrm>
          <a:prstGeom prst="rightArrow">
            <a:avLst>
              <a:gd name="adj1" fmla="val 50000"/>
              <a:gd name="adj2" fmla="val 28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5848" name="AutoShape 8">
            <a:extLst>
              <a:ext uri="{FF2B5EF4-FFF2-40B4-BE49-F238E27FC236}">
                <a16:creationId xmlns:a16="http://schemas.microsoft.com/office/drawing/2014/main" id="{2D12B651-8481-8147-A913-C1B492544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9" y="2794844"/>
            <a:ext cx="503237" cy="936625"/>
          </a:xfrm>
          <a:prstGeom prst="downArrow">
            <a:avLst>
              <a:gd name="adj1" fmla="val 50000"/>
              <a:gd name="adj2" fmla="val 465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BF7FEC4C-31A0-6D42-BE39-4AB0D8F7B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76" y="18860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FF3300"/>
                </a:solidFill>
                <a:latin typeface="Tahoma" panose="020B0604030504040204" pitchFamily="34" charset="0"/>
              </a:rPr>
              <a:t>Depende</a:t>
            </a:r>
          </a:p>
        </p:txBody>
      </p:sp>
      <p:pic>
        <p:nvPicPr>
          <p:cNvPr id="35850" name="Picture 10" descr="j0286726">
            <a:extLst>
              <a:ext uri="{FF2B5EF4-FFF2-40B4-BE49-F238E27FC236}">
                <a16:creationId xmlns:a16="http://schemas.microsoft.com/office/drawing/2014/main" id="{088B4561-EDDB-BE4B-A62D-0559C48F6B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1" y="4163269"/>
            <a:ext cx="20224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E8570E-F10B-F453-3495-5331998118F7}"/>
              </a:ext>
            </a:extLst>
          </p:cNvPr>
          <p:cNvSpPr/>
          <p:nvPr/>
        </p:nvSpPr>
        <p:spPr>
          <a:xfrm>
            <a:off x="7464425" y="1520574"/>
            <a:ext cx="3978276" cy="1908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CD82EC-BB2B-ABF5-1211-E616ADEC4776}"/>
              </a:ext>
            </a:extLst>
          </p:cNvPr>
          <p:cNvSpPr txBox="1"/>
          <p:nvPr/>
        </p:nvSpPr>
        <p:spPr>
          <a:xfrm>
            <a:off x="8370889" y="1886000"/>
            <a:ext cx="2541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São sazonais devendo ser guardados quando abundantes para utilização nas secas</a:t>
            </a:r>
          </a:p>
        </p:txBody>
      </p:sp>
    </p:spTree>
    <p:extLst>
      <p:ext uri="{BB962C8B-B14F-4D97-AF65-F5344CB8AC3E}">
        <p14:creationId xmlns:p14="http://schemas.microsoft.com/office/powerpoint/2010/main" val="399680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1F43977-95D8-ADBB-2DE5-7A92841C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Década de 70: predominância hidráulica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21F8CD-2785-6155-3771-C98A90E12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Durante o grande crescimento a partir dos anos 60, a matriz era predominantemente hidráulica (95%)</a:t>
            </a:r>
          </a:p>
          <a:p>
            <a:r>
              <a:rPr lang="pt-BR" dirty="0"/>
              <a:t>Criou-se sistema basicamente estatal federal e estadual, com grandes usinas hidrelétricas</a:t>
            </a:r>
          </a:p>
          <a:p>
            <a:r>
              <a:rPr lang="pt-BR" dirty="0"/>
              <a:t>Regimes hidrológicos das diversas bacias possuem sazonalidade diferente</a:t>
            </a:r>
          </a:p>
          <a:p>
            <a:r>
              <a:rPr lang="pt-BR" dirty="0"/>
              <a:t>Foi gerado o sistema de transmissão interligado, aumentando a energia garantida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984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3">
            <a:extLst>
              <a:ext uri="{FF2B5EF4-FFF2-40B4-BE49-F238E27FC236}">
                <a16:creationId xmlns:a16="http://schemas.microsoft.com/office/drawing/2014/main" id="{2B9916D1-18F3-6044-4EE2-AC424B714F78}"/>
              </a:ext>
            </a:extLst>
          </p:cNvPr>
          <p:cNvSpPr>
            <a:spLocks/>
          </p:cNvSpPr>
          <p:nvPr/>
        </p:nvSpPr>
        <p:spPr bwMode="auto">
          <a:xfrm>
            <a:off x="4624389" y="2462214"/>
            <a:ext cx="2638425" cy="2924175"/>
          </a:xfrm>
          <a:custGeom>
            <a:avLst/>
            <a:gdLst>
              <a:gd name="T0" fmla="*/ 0 w 277"/>
              <a:gd name="T1" fmla="*/ 2147483647 h 307"/>
              <a:gd name="T2" fmla="*/ 2147483647 w 277"/>
              <a:gd name="T3" fmla="*/ 2147483647 h 307"/>
              <a:gd name="T4" fmla="*/ 2147483647 w 277"/>
              <a:gd name="T5" fmla="*/ 2147483647 h 307"/>
              <a:gd name="T6" fmla="*/ 2147483647 w 277"/>
              <a:gd name="T7" fmla="*/ 2147483647 h 307"/>
              <a:gd name="T8" fmla="*/ 2147483647 w 277"/>
              <a:gd name="T9" fmla="*/ 2147483647 h 307"/>
              <a:gd name="T10" fmla="*/ 2147483647 w 277"/>
              <a:gd name="T11" fmla="*/ 2147483647 h 307"/>
              <a:gd name="T12" fmla="*/ 0 w 277"/>
              <a:gd name="T13" fmla="*/ 2147483647 h 3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7"/>
              <a:gd name="T22" fmla="*/ 0 h 307"/>
              <a:gd name="T23" fmla="*/ 277 w 277"/>
              <a:gd name="T24" fmla="*/ 307 h 3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7" h="307">
                <a:moveTo>
                  <a:pt x="0" y="243"/>
                </a:moveTo>
                <a:cubicBezTo>
                  <a:pt x="28" y="283"/>
                  <a:pt x="74" y="306"/>
                  <a:pt x="124" y="306"/>
                </a:cubicBezTo>
                <a:cubicBezTo>
                  <a:pt x="208" y="307"/>
                  <a:pt x="277" y="238"/>
                  <a:pt x="277" y="154"/>
                </a:cubicBezTo>
                <a:cubicBezTo>
                  <a:pt x="277" y="69"/>
                  <a:pt x="208" y="1"/>
                  <a:pt x="124" y="1"/>
                </a:cubicBezTo>
                <a:cubicBezTo>
                  <a:pt x="83" y="0"/>
                  <a:pt x="44" y="17"/>
                  <a:pt x="15" y="45"/>
                </a:cubicBezTo>
                <a:lnTo>
                  <a:pt x="124" y="154"/>
                </a:lnTo>
                <a:lnTo>
                  <a:pt x="0" y="243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91" name="Freeform 4">
            <a:extLst>
              <a:ext uri="{FF2B5EF4-FFF2-40B4-BE49-F238E27FC236}">
                <a16:creationId xmlns:a16="http://schemas.microsoft.com/office/drawing/2014/main" id="{5185BC75-FFB4-ECFC-4E50-AA777FA9E822}"/>
              </a:ext>
            </a:extLst>
          </p:cNvPr>
          <p:cNvSpPr>
            <a:spLocks/>
          </p:cNvSpPr>
          <p:nvPr/>
        </p:nvSpPr>
        <p:spPr bwMode="auto">
          <a:xfrm>
            <a:off x="4500564" y="3929064"/>
            <a:ext cx="1304925" cy="847725"/>
          </a:xfrm>
          <a:custGeom>
            <a:avLst/>
            <a:gdLst>
              <a:gd name="T0" fmla="*/ 0 w 137"/>
              <a:gd name="T1" fmla="*/ 2147483647 h 89"/>
              <a:gd name="T2" fmla="*/ 2147483647 w 137"/>
              <a:gd name="T3" fmla="*/ 2147483647 h 89"/>
              <a:gd name="T4" fmla="*/ 2147483647 w 137"/>
              <a:gd name="T5" fmla="*/ 0 h 89"/>
              <a:gd name="T6" fmla="*/ 0 w 137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89"/>
              <a:gd name="T14" fmla="*/ 137 w 13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89">
                <a:moveTo>
                  <a:pt x="0" y="69"/>
                </a:moveTo>
                <a:cubicBezTo>
                  <a:pt x="4" y="76"/>
                  <a:pt x="8" y="83"/>
                  <a:pt x="13" y="89"/>
                </a:cubicBezTo>
                <a:lnTo>
                  <a:pt x="137" y="0"/>
                </a:lnTo>
                <a:lnTo>
                  <a:pt x="0" y="69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92" name="Freeform 5">
            <a:extLst>
              <a:ext uri="{FF2B5EF4-FFF2-40B4-BE49-F238E27FC236}">
                <a16:creationId xmlns:a16="http://schemas.microsoft.com/office/drawing/2014/main" id="{F791D407-0153-8719-8737-F218B97EBDD6}"/>
              </a:ext>
            </a:extLst>
          </p:cNvPr>
          <p:cNvSpPr>
            <a:spLocks/>
          </p:cNvSpPr>
          <p:nvPr/>
        </p:nvSpPr>
        <p:spPr bwMode="auto">
          <a:xfrm>
            <a:off x="4395788" y="3929064"/>
            <a:ext cx="1409700" cy="657225"/>
          </a:xfrm>
          <a:custGeom>
            <a:avLst/>
            <a:gdLst>
              <a:gd name="T0" fmla="*/ 0 w 148"/>
              <a:gd name="T1" fmla="*/ 2147483647 h 69"/>
              <a:gd name="T2" fmla="*/ 2147483647 w 148"/>
              <a:gd name="T3" fmla="*/ 2147483647 h 69"/>
              <a:gd name="T4" fmla="*/ 2147483647 w 148"/>
              <a:gd name="T5" fmla="*/ 0 h 69"/>
              <a:gd name="T6" fmla="*/ 0 w 148"/>
              <a:gd name="T7" fmla="*/ 2147483647 h 69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69"/>
              <a:gd name="T14" fmla="*/ 148 w 14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69">
                <a:moveTo>
                  <a:pt x="0" y="42"/>
                </a:moveTo>
                <a:cubicBezTo>
                  <a:pt x="3" y="51"/>
                  <a:pt x="7" y="60"/>
                  <a:pt x="11" y="69"/>
                </a:cubicBezTo>
                <a:lnTo>
                  <a:pt x="148" y="0"/>
                </a:lnTo>
                <a:lnTo>
                  <a:pt x="0" y="42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93" name="Freeform 6">
            <a:extLst>
              <a:ext uri="{FF2B5EF4-FFF2-40B4-BE49-F238E27FC236}">
                <a16:creationId xmlns:a16="http://schemas.microsoft.com/office/drawing/2014/main" id="{C92CEA27-305B-2AC0-3103-4138052F9EDD}"/>
              </a:ext>
            </a:extLst>
          </p:cNvPr>
          <p:cNvSpPr>
            <a:spLocks/>
          </p:cNvSpPr>
          <p:nvPr/>
        </p:nvSpPr>
        <p:spPr bwMode="auto">
          <a:xfrm>
            <a:off x="4367214" y="3929063"/>
            <a:ext cx="1438275" cy="400050"/>
          </a:xfrm>
          <a:custGeom>
            <a:avLst/>
            <a:gdLst>
              <a:gd name="T0" fmla="*/ 0 w 151"/>
              <a:gd name="T1" fmla="*/ 2147483647 h 42"/>
              <a:gd name="T2" fmla="*/ 2147483647 w 151"/>
              <a:gd name="T3" fmla="*/ 2147483647 h 42"/>
              <a:gd name="T4" fmla="*/ 2147483647 w 151"/>
              <a:gd name="T5" fmla="*/ 0 h 42"/>
              <a:gd name="T6" fmla="*/ 0 w 151"/>
              <a:gd name="T7" fmla="*/ 2147483647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51"/>
              <a:gd name="T13" fmla="*/ 0 h 42"/>
              <a:gd name="T14" fmla="*/ 151 w 151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" h="42">
                <a:moveTo>
                  <a:pt x="0" y="29"/>
                </a:moveTo>
                <a:cubicBezTo>
                  <a:pt x="1" y="33"/>
                  <a:pt x="2" y="37"/>
                  <a:pt x="3" y="42"/>
                </a:cubicBezTo>
                <a:lnTo>
                  <a:pt x="151" y="0"/>
                </a:lnTo>
                <a:lnTo>
                  <a:pt x="0" y="29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94" name="Freeform 7">
            <a:extLst>
              <a:ext uri="{FF2B5EF4-FFF2-40B4-BE49-F238E27FC236}">
                <a16:creationId xmlns:a16="http://schemas.microsoft.com/office/drawing/2014/main" id="{F7A98C88-1913-9867-BB40-6A1E068C335A}"/>
              </a:ext>
            </a:extLst>
          </p:cNvPr>
          <p:cNvSpPr>
            <a:spLocks/>
          </p:cNvSpPr>
          <p:nvPr/>
        </p:nvSpPr>
        <p:spPr bwMode="auto">
          <a:xfrm>
            <a:off x="4348164" y="3929064"/>
            <a:ext cx="1457325" cy="276225"/>
          </a:xfrm>
          <a:custGeom>
            <a:avLst/>
            <a:gdLst>
              <a:gd name="T0" fmla="*/ 0 w 153"/>
              <a:gd name="T1" fmla="*/ 2147483647 h 29"/>
              <a:gd name="T2" fmla="*/ 2147483647 w 153"/>
              <a:gd name="T3" fmla="*/ 2147483647 h 29"/>
              <a:gd name="T4" fmla="*/ 2147483647 w 153"/>
              <a:gd name="T5" fmla="*/ 0 h 29"/>
              <a:gd name="T6" fmla="*/ 0 w 153"/>
              <a:gd name="T7" fmla="*/ 2147483647 h 29"/>
              <a:gd name="T8" fmla="*/ 0 60000 65536"/>
              <a:gd name="T9" fmla="*/ 0 60000 65536"/>
              <a:gd name="T10" fmla="*/ 0 60000 65536"/>
              <a:gd name="T11" fmla="*/ 0 60000 65536"/>
              <a:gd name="T12" fmla="*/ 0 w 153"/>
              <a:gd name="T13" fmla="*/ 0 h 29"/>
              <a:gd name="T14" fmla="*/ 153 w 153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" h="29">
                <a:moveTo>
                  <a:pt x="0" y="2"/>
                </a:moveTo>
                <a:cubicBezTo>
                  <a:pt x="0" y="11"/>
                  <a:pt x="1" y="20"/>
                  <a:pt x="2" y="29"/>
                </a:cubicBezTo>
                <a:lnTo>
                  <a:pt x="153" y="0"/>
                </a:lnTo>
                <a:lnTo>
                  <a:pt x="0" y="2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95" name="Freeform 8">
            <a:extLst>
              <a:ext uri="{FF2B5EF4-FFF2-40B4-BE49-F238E27FC236}">
                <a16:creationId xmlns:a16="http://schemas.microsoft.com/office/drawing/2014/main" id="{791323DE-508F-9F4D-BA18-53AACCFBA2D8}"/>
              </a:ext>
            </a:extLst>
          </p:cNvPr>
          <p:cNvSpPr>
            <a:spLocks/>
          </p:cNvSpPr>
          <p:nvPr/>
        </p:nvSpPr>
        <p:spPr bwMode="auto">
          <a:xfrm>
            <a:off x="4338638" y="3595689"/>
            <a:ext cx="1466850" cy="352425"/>
          </a:xfrm>
          <a:custGeom>
            <a:avLst/>
            <a:gdLst>
              <a:gd name="T0" fmla="*/ 2147483647 w 154"/>
              <a:gd name="T1" fmla="*/ 0 h 37"/>
              <a:gd name="T2" fmla="*/ 2147483647 w 154"/>
              <a:gd name="T3" fmla="*/ 2147483647 h 37"/>
              <a:gd name="T4" fmla="*/ 2147483647 w 154"/>
              <a:gd name="T5" fmla="*/ 2147483647 h 37"/>
              <a:gd name="T6" fmla="*/ 2147483647 w 154"/>
              <a:gd name="T7" fmla="*/ 2147483647 h 37"/>
              <a:gd name="T8" fmla="*/ 2147483647 w 154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"/>
              <a:gd name="T16" fmla="*/ 0 h 37"/>
              <a:gd name="T17" fmla="*/ 154 w 154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" h="37">
                <a:moveTo>
                  <a:pt x="4" y="0"/>
                </a:moveTo>
                <a:cubicBezTo>
                  <a:pt x="2" y="12"/>
                  <a:pt x="1" y="23"/>
                  <a:pt x="1" y="34"/>
                </a:cubicBezTo>
                <a:cubicBezTo>
                  <a:pt x="0" y="35"/>
                  <a:pt x="1" y="36"/>
                  <a:pt x="1" y="37"/>
                </a:cubicBezTo>
                <a:lnTo>
                  <a:pt x="154" y="35"/>
                </a:lnTo>
                <a:lnTo>
                  <a:pt x="4" y="0"/>
                </a:lnTo>
                <a:close/>
              </a:path>
            </a:pathLst>
          </a:custGeom>
          <a:solidFill>
            <a:srgbClr val="0033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96" name="Freeform 9">
            <a:extLst>
              <a:ext uri="{FF2B5EF4-FFF2-40B4-BE49-F238E27FC236}">
                <a16:creationId xmlns:a16="http://schemas.microsoft.com/office/drawing/2014/main" id="{2BE26E3B-7CB4-5A14-250F-D623620C6AB0}"/>
              </a:ext>
            </a:extLst>
          </p:cNvPr>
          <p:cNvSpPr>
            <a:spLocks/>
          </p:cNvSpPr>
          <p:nvPr/>
        </p:nvSpPr>
        <p:spPr bwMode="auto">
          <a:xfrm>
            <a:off x="4376738" y="3519489"/>
            <a:ext cx="1428750" cy="409575"/>
          </a:xfrm>
          <a:custGeom>
            <a:avLst/>
            <a:gdLst>
              <a:gd name="T0" fmla="*/ 2147483647 w 150"/>
              <a:gd name="T1" fmla="*/ 0 h 43"/>
              <a:gd name="T2" fmla="*/ 0 w 150"/>
              <a:gd name="T3" fmla="*/ 2147483647 h 43"/>
              <a:gd name="T4" fmla="*/ 2147483647 w 150"/>
              <a:gd name="T5" fmla="*/ 2147483647 h 43"/>
              <a:gd name="T6" fmla="*/ 2147483647 w 150"/>
              <a:gd name="T7" fmla="*/ 0 h 43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43"/>
              <a:gd name="T14" fmla="*/ 150 w 150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43">
                <a:moveTo>
                  <a:pt x="2" y="0"/>
                </a:moveTo>
                <a:cubicBezTo>
                  <a:pt x="2" y="3"/>
                  <a:pt x="1" y="6"/>
                  <a:pt x="0" y="8"/>
                </a:cubicBezTo>
                <a:lnTo>
                  <a:pt x="150" y="43"/>
                </a:lnTo>
                <a:lnTo>
                  <a:pt x="2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97" name="Freeform 10">
            <a:extLst>
              <a:ext uri="{FF2B5EF4-FFF2-40B4-BE49-F238E27FC236}">
                <a16:creationId xmlns:a16="http://schemas.microsoft.com/office/drawing/2014/main" id="{1DDE003E-342A-0979-1DB6-CE27683E9520}"/>
              </a:ext>
            </a:extLst>
          </p:cNvPr>
          <p:cNvSpPr>
            <a:spLocks/>
          </p:cNvSpPr>
          <p:nvPr/>
        </p:nvSpPr>
        <p:spPr bwMode="auto">
          <a:xfrm>
            <a:off x="4395788" y="2890839"/>
            <a:ext cx="1409700" cy="1038225"/>
          </a:xfrm>
          <a:custGeom>
            <a:avLst/>
            <a:gdLst>
              <a:gd name="T0" fmla="*/ 2147483647 w 148"/>
              <a:gd name="T1" fmla="*/ 0 h 109"/>
              <a:gd name="T2" fmla="*/ 0 w 148"/>
              <a:gd name="T3" fmla="*/ 2147483647 h 109"/>
              <a:gd name="T4" fmla="*/ 2147483647 w 148"/>
              <a:gd name="T5" fmla="*/ 2147483647 h 109"/>
              <a:gd name="T6" fmla="*/ 2147483647 w 148"/>
              <a:gd name="T7" fmla="*/ 0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109"/>
              <a:gd name="T14" fmla="*/ 148 w 148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109">
                <a:moveTo>
                  <a:pt x="39" y="0"/>
                </a:moveTo>
                <a:cubicBezTo>
                  <a:pt x="21" y="19"/>
                  <a:pt x="8" y="41"/>
                  <a:pt x="0" y="66"/>
                </a:cubicBezTo>
                <a:lnTo>
                  <a:pt x="148" y="109"/>
                </a:lnTo>
                <a:lnTo>
                  <a:pt x="39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98" name="Freeform 11">
            <a:extLst>
              <a:ext uri="{FF2B5EF4-FFF2-40B4-BE49-F238E27FC236}">
                <a16:creationId xmlns:a16="http://schemas.microsoft.com/office/drawing/2014/main" id="{7DF45362-4F65-B089-5081-7C28DC8B963B}"/>
              </a:ext>
            </a:extLst>
          </p:cNvPr>
          <p:cNvSpPr>
            <a:spLocks/>
          </p:cNvSpPr>
          <p:nvPr/>
        </p:nvSpPr>
        <p:spPr bwMode="auto">
          <a:xfrm>
            <a:off x="4567239" y="4700588"/>
            <a:ext cx="85725" cy="704850"/>
          </a:xfrm>
          <a:custGeom>
            <a:avLst/>
            <a:gdLst>
              <a:gd name="T0" fmla="*/ 2147483647 w 9"/>
              <a:gd name="T1" fmla="*/ 2147483647 h 74"/>
              <a:gd name="T2" fmla="*/ 2147483647 w 9"/>
              <a:gd name="T3" fmla="*/ 2147483647 h 74"/>
              <a:gd name="T4" fmla="*/ 0 w 9"/>
              <a:gd name="T5" fmla="*/ 0 h 74"/>
              <a:gd name="T6" fmla="*/ 0 60000 65536"/>
              <a:gd name="T7" fmla="*/ 0 60000 65536"/>
              <a:gd name="T8" fmla="*/ 0 60000 65536"/>
              <a:gd name="T9" fmla="*/ 0 w 9"/>
              <a:gd name="T10" fmla="*/ 0 h 74"/>
              <a:gd name="T11" fmla="*/ 9 w 9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74">
                <a:moveTo>
                  <a:pt x="9" y="74"/>
                </a:moveTo>
                <a:lnTo>
                  <a:pt x="9" y="6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499" name="Freeform 12">
            <a:extLst>
              <a:ext uri="{FF2B5EF4-FFF2-40B4-BE49-F238E27FC236}">
                <a16:creationId xmlns:a16="http://schemas.microsoft.com/office/drawing/2014/main" id="{2F01D8CE-2112-EE2E-034B-E004EF6919FB}"/>
              </a:ext>
            </a:extLst>
          </p:cNvPr>
          <p:cNvSpPr>
            <a:spLocks/>
          </p:cNvSpPr>
          <p:nvPr/>
        </p:nvSpPr>
        <p:spPr bwMode="auto">
          <a:xfrm>
            <a:off x="3643314" y="4471989"/>
            <a:ext cx="809625" cy="866775"/>
          </a:xfrm>
          <a:custGeom>
            <a:avLst/>
            <a:gdLst>
              <a:gd name="T0" fmla="*/ 0 w 85"/>
              <a:gd name="T1" fmla="*/ 2147483647 h 91"/>
              <a:gd name="T2" fmla="*/ 2147483647 w 85"/>
              <a:gd name="T3" fmla="*/ 2147483647 h 91"/>
              <a:gd name="T4" fmla="*/ 2147483647 w 85"/>
              <a:gd name="T5" fmla="*/ 0 h 91"/>
              <a:gd name="T6" fmla="*/ 0 60000 65536"/>
              <a:gd name="T7" fmla="*/ 0 60000 65536"/>
              <a:gd name="T8" fmla="*/ 0 60000 65536"/>
              <a:gd name="T9" fmla="*/ 0 w 85"/>
              <a:gd name="T10" fmla="*/ 0 h 91"/>
              <a:gd name="T11" fmla="*/ 85 w 85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91">
                <a:moveTo>
                  <a:pt x="0" y="91"/>
                </a:moveTo>
                <a:lnTo>
                  <a:pt x="9" y="91"/>
                </a:lnTo>
                <a:lnTo>
                  <a:pt x="8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00" name="Freeform 13">
            <a:extLst>
              <a:ext uri="{FF2B5EF4-FFF2-40B4-BE49-F238E27FC236}">
                <a16:creationId xmlns:a16="http://schemas.microsoft.com/office/drawing/2014/main" id="{F3DA26C2-B03F-5870-13F9-499D8BDA24CD}"/>
              </a:ext>
            </a:extLst>
          </p:cNvPr>
          <p:cNvSpPr>
            <a:spLocks/>
          </p:cNvSpPr>
          <p:nvPr/>
        </p:nvSpPr>
        <p:spPr bwMode="auto">
          <a:xfrm>
            <a:off x="3929064" y="4281488"/>
            <a:ext cx="466725" cy="419100"/>
          </a:xfrm>
          <a:custGeom>
            <a:avLst/>
            <a:gdLst>
              <a:gd name="T0" fmla="*/ 0 w 49"/>
              <a:gd name="T1" fmla="*/ 2147483647 h 44"/>
              <a:gd name="T2" fmla="*/ 2147483647 w 49"/>
              <a:gd name="T3" fmla="*/ 2147483647 h 44"/>
              <a:gd name="T4" fmla="*/ 2147483647 w 49"/>
              <a:gd name="T5" fmla="*/ 0 h 44"/>
              <a:gd name="T6" fmla="*/ 0 60000 65536"/>
              <a:gd name="T7" fmla="*/ 0 60000 65536"/>
              <a:gd name="T8" fmla="*/ 0 60000 65536"/>
              <a:gd name="T9" fmla="*/ 0 w 49"/>
              <a:gd name="T10" fmla="*/ 0 h 44"/>
              <a:gd name="T11" fmla="*/ 49 w 49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4">
                <a:moveTo>
                  <a:pt x="0" y="44"/>
                </a:moveTo>
                <a:lnTo>
                  <a:pt x="9" y="44"/>
                </a:lnTo>
                <a:lnTo>
                  <a:pt x="4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01" name="Freeform 14">
            <a:extLst>
              <a:ext uri="{FF2B5EF4-FFF2-40B4-BE49-F238E27FC236}">
                <a16:creationId xmlns:a16="http://schemas.microsoft.com/office/drawing/2014/main" id="{AA882CBA-16E1-9134-C476-12D06C3FD769}"/>
              </a:ext>
            </a:extLst>
          </p:cNvPr>
          <p:cNvSpPr>
            <a:spLocks/>
          </p:cNvSpPr>
          <p:nvPr/>
        </p:nvSpPr>
        <p:spPr bwMode="auto">
          <a:xfrm>
            <a:off x="4062414" y="4081464"/>
            <a:ext cx="295275" cy="9525"/>
          </a:xfrm>
          <a:custGeom>
            <a:avLst/>
            <a:gdLst>
              <a:gd name="T0" fmla="*/ 0 w 31"/>
              <a:gd name="T1" fmla="*/ 2147483647 h 1"/>
              <a:gd name="T2" fmla="*/ 2147483647 w 31"/>
              <a:gd name="T3" fmla="*/ 2147483647 h 1"/>
              <a:gd name="T4" fmla="*/ 2147483647 w 31"/>
              <a:gd name="T5" fmla="*/ 0 h 1"/>
              <a:gd name="T6" fmla="*/ 0 60000 65536"/>
              <a:gd name="T7" fmla="*/ 0 60000 65536"/>
              <a:gd name="T8" fmla="*/ 0 60000 65536"/>
              <a:gd name="T9" fmla="*/ 0 w 31"/>
              <a:gd name="T10" fmla="*/ 0 h 1"/>
              <a:gd name="T11" fmla="*/ 31 w 3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1">
                <a:moveTo>
                  <a:pt x="0" y="1"/>
                </a:moveTo>
                <a:lnTo>
                  <a:pt x="9" y="1"/>
                </a:lnTo>
                <a:lnTo>
                  <a:pt x="3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02" name="Freeform 15">
            <a:extLst>
              <a:ext uri="{FF2B5EF4-FFF2-40B4-BE49-F238E27FC236}">
                <a16:creationId xmlns:a16="http://schemas.microsoft.com/office/drawing/2014/main" id="{68FB2DEA-E457-81EE-3EF5-F9F18F7327AA}"/>
              </a:ext>
            </a:extLst>
          </p:cNvPr>
          <p:cNvSpPr>
            <a:spLocks/>
          </p:cNvSpPr>
          <p:nvPr/>
        </p:nvSpPr>
        <p:spPr bwMode="auto">
          <a:xfrm>
            <a:off x="3900488" y="3471863"/>
            <a:ext cx="457200" cy="304800"/>
          </a:xfrm>
          <a:custGeom>
            <a:avLst/>
            <a:gdLst>
              <a:gd name="T0" fmla="*/ 0 w 48"/>
              <a:gd name="T1" fmla="*/ 0 h 32"/>
              <a:gd name="T2" fmla="*/ 2147483647 w 48"/>
              <a:gd name="T3" fmla="*/ 0 h 32"/>
              <a:gd name="T4" fmla="*/ 2147483647 w 48"/>
              <a:gd name="T5" fmla="*/ 2147483647 h 32"/>
              <a:gd name="T6" fmla="*/ 0 60000 65536"/>
              <a:gd name="T7" fmla="*/ 0 60000 65536"/>
              <a:gd name="T8" fmla="*/ 0 60000 65536"/>
              <a:gd name="T9" fmla="*/ 0 w 48"/>
              <a:gd name="T10" fmla="*/ 0 h 32"/>
              <a:gd name="T11" fmla="*/ 48 w 48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32">
                <a:moveTo>
                  <a:pt x="0" y="0"/>
                </a:moveTo>
                <a:lnTo>
                  <a:pt x="9" y="0"/>
                </a:lnTo>
                <a:lnTo>
                  <a:pt x="48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03" name="Freeform 16">
            <a:extLst>
              <a:ext uri="{FF2B5EF4-FFF2-40B4-BE49-F238E27FC236}">
                <a16:creationId xmlns:a16="http://schemas.microsoft.com/office/drawing/2014/main" id="{1A677D20-E79E-340D-637A-62A0BD23F2DA}"/>
              </a:ext>
            </a:extLst>
          </p:cNvPr>
          <p:cNvSpPr>
            <a:spLocks/>
          </p:cNvSpPr>
          <p:nvPr/>
        </p:nvSpPr>
        <p:spPr bwMode="auto">
          <a:xfrm>
            <a:off x="3767138" y="2852738"/>
            <a:ext cx="628650" cy="723900"/>
          </a:xfrm>
          <a:custGeom>
            <a:avLst/>
            <a:gdLst>
              <a:gd name="T0" fmla="*/ 0 w 66"/>
              <a:gd name="T1" fmla="*/ 0 h 76"/>
              <a:gd name="T2" fmla="*/ 2147483647 w 66"/>
              <a:gd name="T3" fmla="*/ 0 h 76"/>
              <a:gd name="T4" fmla="*/ 2147483647 w 66"/>
              <a:gd name="T5" fmla="*/ 2147483647 h 76"/>
              <a:gd name="T6" fmla="*/ 0 60000 65536"/>
              <a:gd name="T7" fmla="*/ 0 60000 65536"/>
              <a:gd name="T8" fmla="*/ 0 60000 65536"/>
              <a:gd name="T9" fmla="*/ 0 w 66"/>
              <a:gd name="T10" fmla="*/ 0 h 76"/>
              <a:gd name="T11" fmla="*/ 66 w 66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76">
                <a:moveTo>
                  <a:pt x="0" y="0"/>
                </a:moveTo>
                <a:lnTo>
                  <a:pt x="9" y="0"/>
                </a:lnTo>
                <a:lnTo>
                  <a:pt x="66" y="7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04" name="Freeform 17">
            <a:extLst>
              <a:ext uri="{FF2B5EF4-FFF2-40B4-BE49-F238E27FC236}">
                <a16:creationId xmlns:a16="http://schemas.microsoft.com/office/drawing/2014/main" id="{1B447444-ACD1-F07E-291C-7AF12DB06E85}"/>
              </a:ext>
            </a:extLst>
          </p:cNvPr>
          <p:cNvSpPr>
            <a:spLocks/>
          </p:cNvSpPr>
          <p:nvPr/>
        </p:nvSpPr>
        <p:spPr bwMode="auto">
          <a:xfrm>
            <a:off x="4538663" y="2519364"/>
            <a:ext cx="76200" cy="676275"/>
          </a:xfrm>
          <a:custGeom>
            <a:avLst/>
            <a:gdLst>
              <a:gd name="T0" fmla="*/ 2147483647 w 8"/>
              <a:gd name="T1" fmla="*/ 0 h 71"/>
              <a:gd name="T2" fmla="*/ 2147483647 w 8"/>
              <a:gd name="T3" fmla="*/ 2147483647 h 71"/>
              <a:gd name="T4" fmla="*/ 0 w 8"/>
              <a:gd name="T5" fmla="*/ 2147483647 h 71"/>
              <a:gd name="T6" fmla="*/ 0 60000 65536"/>
              <a:gd name="T7" fmla="*/ 0 60000 65536"/>
              <a:gd name="T8" fmla="*/ 0 60000 65536"/>
              <a:gd name="T9" fmla="*/ 0 w 8"/>
              <a:gd name="T10" fmla="*/ 0 h 71"/>
              <a:gd name="T11" fmla="*/ 8 w 8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71">
                <a:moveTo>
                  <a:pt x="8" y="0"/>
                </a:moveTo>
                <a:lnTo>
                  <a:pt x="8" y="9"/>
                </a:lnTo>
                <a:lnTo>
                  <a:pt x="0" y="7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505" name="Rectangle 18">
            <a:extLst>
              <a:ext uri="{FF2B5EF4-FFF2-40B4-BE49-F238E27FC236}">
                <a16:creationId xmlns:a16="http://schemas.microsoft.com/office/drawing/2014/main" id="{164587D9-3C2E-9DDC-3BCB-EA31272C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566988"/>
            <a:ext cx="8431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GÁS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INDUSTRIAL</a:t>
            </a:r>
            <a:endParaRPr lang="pt-BR" altLang="pt-BR">
              <a:latin typeface="Trebuchet MS" panose="020B0703020202090204" pitchFamily="34" charset="0"/>
            </a:endParaRP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0,9%</a:t>
            </a:r>
            <a:endParaRPr lang="pt-BR" altLang="pt-BR">
              <a:latin typeface="Trebuchet MS" panose="020B0703020202090204" pitchFamily="34" charset="0"/>
            </a:endParaRPr>
          </a:p>
        </p:txBody>
      </p:sp>
      <p:sp>
        <p:nvSpPr>
          <p:cNvPr id="63506" name="Rectangle 19">
            <a:extLst>
              <a:ext uri="{FF2B5EF4-FFF2-40B4-BE49-F238E27FC236}">
                <a16:creationId xmlns:a16="http://schemas.microsoft.com/office/drawing/2014/main" id="{5B5DDCF5-5DD2-D6DC-85C7-AADC33D7B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1" y="3805238"/>
            <a:ext cx="10754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DERIVADOS DE 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PETRÓLEO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2,8%</a:t>
            </a:r>
          </a:p>
        </p:txBody>
      </p:sp>
      <p:sp>
        <p:nvSpPr>
          <p:cNvPr id="63507" name="Rectangle 20">
            <a:extLst>
              <a:ext uri="{FF2B5EF4-FFF2-40B4-BE49-F238E27FC236}">
                <a16:creationId xmlns:a16="http://schemas.microsoft.com/office/drawing/2014/main" id="{81531A74-0308-1D38-225D-457D0CFF3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9" y="5453063"/>
            <a:ext cx="666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NUCLEAR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2,6%</a:t>
            </a:r>
            <a:endParaRPr lang="pt-BR" altLang="pt-BR">
              <a:latin typeface="Trebuchet MS" panose="020B0703020202090204" pitchFamily="34" charset="0"/>
            </a:endParaRPr>
          </a:p>
        </p:txBody>
      </p:sp>
      <p:sp>
        <p:nvSpPr>
          <p:cNvPr id="63508" name="Rectangle 21">
            <a:extLst>
              <a:ext uri="{FF2B5EF4-FFF2-40B4-BE49-F238E27FC236}">
                <a16:creationId xmlns:a16="http://schemas.microsoft.com/office/drawing/2014/main" id="{276EB755-80F7-29CC-3490-CDD5F66F2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1" y="3795713"/>
            <a:ext cx="452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HIDRO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77,4%</a:t>
            </a:r>
            <a:endParaRPr lang="pt-BR" altLang="pt-BR">
              <a:latin typeface="Trebuchet MS" panose="020B0703020202090204" pitchFamily="34" charset="0"/>
            </a:endParaRPr>
          </a:p>
        </p:txBody>
      </p:sp>
      <p:sp>
        <p:nvSpPr>
          <p:cNvPr id="63509" name="Rectangle 22">
            <a:extLst>
              <a:ext uri="{FF2B5EF4-FFF2-40B4-BE49-F238E27FC236}">
                <a16:creationId xmlns:a16="http://schemas.microsoft.com/office/drawing/2014/main" id="{D7C46F4E-0966-C543-D4F1-6D734E654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5" y="4414838"/>
            <a:ext cx="6308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CARVÃO 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MINERAL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1,4%</a:t>
            </a:r>
          </a:p>
        </p:txBody>
      </p:sp>
      <p:sp>
        <p:nvSpPr>
          <p:cNvPr id="63510" name="Rectangle 23">
            <a:extLst>
              <a:ext uri="{FF2B5EF4-FFF2-40B4-BE49-F238E27FC236}">
                <a16:creationId xmlns:a16="http://schemas.microsoft.com/office/drawing/2014/main" id="{3F89D7D0-5BDB-D899-FAE3-8D907D5DD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1" y="3281363"/>
            <a:ext cx="711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BIOMASSA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3,7%</a:t>
            </a:r>
            <a:endParaRPr lang="pt-BR" altLang="pt-BR">
              <a:latin typeface="Trebuchet MS" panose="020B0703020202090204" pitchFamily="34" charset="0"/>
            </a:endParaRPr>
          </a:p>
        </p:txBody>
      </p:sp>
      <p:sp>
        <p:nvSpPr>
          <p:cNvPr id="63511" name="Rectangle 24">
            <a:extLst>
              <a:ext uri="{FF2B5EF4-FFF2-40B4-BE49-F238E27FC236}">
                <a16:creationId xmlns:a16="http://schemas.microsoft.com/office/drawing/2014/main" id="{B78FB0C1-D562-6612-DA47-D5106A500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5053013"/>
            <a:ext cx="661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GÁS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NATURAL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3,6%</a:t>
            </a:r>
          </a:p>
        </p:txBody>
      </p:sp>
      <p:sp>
        <p:nvSpPr>
          <p:cNvPr id="63512" name="Rectangle 25">
            <a:extLst>
              <a:ext uri="{FF2B5EF4-FFF2-40B4-BE49-F238E27FC236}">
                <a16:creationId xmlns:a16="http://schemas.microsoft.com/office/drawing/2014/main" id="{31170988-7410-4330-1B5D-F3819A0BA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1" y="2100263"/>
            <a:ext cx="924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IMPORTAÇÃO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8,0%</a:t>
            </a:r>
            <a:endParaRPr lang="pt-BR" altLang="pt-BR">
              <a:latin typeface="Trebuchet MS" panose="020B0703020202090204" pitchFamily="34" charset="0"/>
            </a:endParaRPr>
          </a:p>
        </p:txBody>
      </p:sp>
      <p:sp>
        <p:nvSpPr>
          <p:cNvPr id="63513" name="Rectangle 26">
            <a:extLst>
              <a:ext uri="{FF2B5EF4-FFF2-40B4-BE49-F238E27FC236}">
                <a16:creationId xmlns:a16="http://schemas.microsoft.com/office/drawing/2014/main" id="{1E9E3F2C-4843-E3D7-AFCB-068FF40C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5805488"/>
            <a:ext cx="1126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Nota:  inclui 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Autoprodutores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(47,1 TWh)    </a:t>
            </a:r>
          </a:p>
        </p:txBody>
      </p:sp>
      <p:sp>
        <p:nvSpPr>
          <p:cNvPr id="63514" name="Rectangle 27">
            <a:extLst>
              <a:ext uri="{FF2B5EF4-FFF2-40B4-BE49-F238E27FC236}">
                <a16:creationId xmlns:a16="http://schemas.microsoft.com/office/drawing/2014/main" id="{706FB0EF-D908-5D15-E46D-83853DCC1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1690688"/>
            <a:ext cx="2038350" cy="2184400"/>
          </a:xfrm>
          <a:prstGeom prst="rect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3515" name="Rectangle 28">
            <a:extLst>
              <a:ext uri="{FF2B5EF4-FFF2-40B4-BE49-F238E27FC236}">
                <a16:creationId xmlns:a16="http://schemas.microsoft.com/office/drawing/2014/main" id="{083862D7-0D1C-56CD-52B8-94F70CB64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326" y="1757364"/>
            <a:ext cx="184345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                               TWh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TOTAL                    483,4</a:t>
            </a:r>
          </a:p>
          <a:p>
            <a:pPr eaLnBrk="1" hangingPunct="1"/>
            <a:endParaRPr lang="pt-BR" altLang="pt-BR" b="1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HIDRO                     374,0</a:t>
            </a:r>
            <a:endParaRPr lang="pt-BR" altLang="pt-BR">
              <a:latin typeface="Trebuchet MS" panose="020B0703020202090204" pitchFamily="34" charset="0"/>
            </a:endParaRP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GÁS NATURAL         15,5</a:t>
            </a:r>
            <a:endParaRPr lang="pt-BR" altLang="pt-BR">
              <a:latin typeface="Trebuchet MS" panose="020B0703020202090204" pitchFamily="34" charset="0"/>
            </a:endParaRP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DER. PETRÓLEO      13,3</a:t>
            </a:r>
            <a:endParaRPr lang="pt-BR" altLang="pt-BR">
              <a:latin typeface="Trebuchet MS" panose="020B0703020202090204" pitchFamily="34" charset="0"/>
            </a:endParaRP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NUCLEAR                  12,4</a:t>
            </a:r>
            <a:endParaRPr lang="pt-BR" altLang="pt-BR">
              <a:latin typeface="Trebuchet MS" panose="020B0703020202090204" pitchFamily="34" charset="0"/>
            </a:endParaRP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CARVÃO                      6,8</a:t>
            </a:r>
            <a:endParaRPr lang="pt-BR" altLang="pt-BR">
              <a:latin typeface="Trebuchet MS" panose="020B0703020202090204" pitchFamily="34" charset="0"/>
            </a:endParaRP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BIOMASSA                18,1</a:t>
            </a:r>
            <a:endParaRPr lang="pt-BR" altLang="pt-BR">
              <a:latin typeface="Trebuchet MS" panose="020B0703020202090204" pitchFamily="34" charset="0"/>
            </a:endParaRP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GÁS INDUST.              4,5 </a:t>
            </a:r>
            <a:endParaRPr lang="pt-BR" altLang="pt-BR">
              <a:latin typeface="Trebuchet MS" panose="020B0703020202090204" pitchFamily="34" charset="0"/>
            </a:endParaRP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IMPORTAÇÃO           38,8 </a:t>
            </a:r>
            <a:endParaRPr lang="pt-BR" altLang="pt-BR">
              <a:latin typeface="Trebuchet MS" panose="020B0703020202090204" pitchFamily="34" charset="0"/>
            </a:endParaRPr>
          </a:p>
        </p:txBody>
      </p:sp>
      <p:sp>
        <p:nvSpPr>
          <p:cNvPr id="63516" name="Rectangle 29">
            <a:extLst>
              <a:ext uri="{FF2B5EF4-FFF2-40B4-BE49-F238E27FC236}">
                <a16:creationId xmlns:a16="http://schemas.microsoft.com/office/drawing/2014/main" id="{6CEABF53-0832-ED3B-EFB4-6EE7E249D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326" y="2157413"/>
            <a:ext cx="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3517" name="Rectangle 30">
            <a:extLst>
              <a:ext uri="{FF2B5EF4-FFF2-40B4-BE49-F238E27FC236}">
                <a16:creationId xmlns:a16="http://schemas.microsoft.com/office/drawing/2014/main" id="{D87095B9-B434-F7C6-2879-FB8A2033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9" y="4383088"/>
            <a:ext cx="1590675" cy="990600"/>
          </a:xfrm>
          <a:prstGeom prst="rect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3518" name="Rectangle 31">
            <a:extLst>
              <a:ext uri="{FF2B5EF4-FFF2-40B4-BE49-F238E27FC236}">
                <a16:creationId xmlns:a16="http://schemas.microsoft.com/office/drawing/2014/main" id="{3145227F-A975-E07E-101A-1EA6BFDD8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776" y="4492625"/>
            <a:ext cx="9505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RENOVÁVEIS: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Brasil: 89 %</a:t>
            </a: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OECD: 16 %</a:t>
            </a:r>
            <a:endParaRPr lang="pt-BR" altLang="pt-BR">
              <a:latin typeface="Trebuchet MS" panose="020B0703020202090204" pitchFamily="34" charset="0"/>
            </a:endParaRPr>
          </a:p>
          <a:p>
            <a:pPr eaLnBrk="1" hangingPunct="1"/>
            <a:r>
              <a:rPr lang="pt-BR" altLang="pt-BR" b="1">
                <a:solidFill>
                  <a:srgbClr val="000000"/>
                </a:solidFill>
                <a:latin typeface="Trebuchet MS" panose="020B0703020202090204" pitchFamily="34" charset="0"/>
              </a:rPr>
              <a:t>Mundo: 18 %</a:t>
            </a:r>
            <a:endParaRPr lang="pt-BR" altLang="pt-BR">
              <a:latin typeface="Trebuchet MS" panose="020B0703020202090204" pitchFamily="34" charset="0"/>
            </a:endParaRPr>
          </a:p>
        </p:txBody>
      </p:sp>
      <p:sp>
        <p:nvSpPr>
          <p:cNvPr id="63519" name="Text Box 32">
            <a:extLst>
              <a:ext uri="{FF2B5EF4-FFF2-40B4-BE49-F238E27FC236}">
                <a16:creationId xmlns:a16="http://schemas.microsoft.com/office/drawing/2014/main" id="{96291C22-B5AF-22A5-5BD6-FF424F15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51" y="6165850"/>
            <a:ext cx="989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i="1">
                <a:solidFill>
                  <a:srgbClr val="000000"/>
                </a:solidFill>
                <a:latin typeface="Trebuchet MS" panose="020B0703020202090204" pitchFamily="34" charset="0"/>
              </a:rPr>
              <a:t>Fonte: MME</a:t>
            </a:r>
          </a:p>
        </p:txBody>
      </p:sp>
      <p:sp>
        <p:nvSpPr>
          <p:cNvPr id="104481" name="Text Box 33">
            <a:extLst>
              <a:ext uri="{FF2B5EF4-FFF2-40B4-BE49-F238E27FC236}">
                <a16:creationId xmlns:a16="http://schemas.microsoft.com/office/drawing/2014/main" id="{40BD6DE0-283F-5E69-B1D5-D65344AF22F9}"/>
              </a:ext>
            </a:extLst>
          </p:cNvPr>
          <p:cNvSpPr txBox="1">
            <a:spLocks noChangeArrowheads="1"/>
          </p:cNvSpPr>
          <p:nvPr/>
        </p:nvSpPr>
        <p:spPr bwMode="auto">
          <a:xfrm rot="20917083">
            <a:off x="9577364" y="4760566"/>
            <a:ext cx="2473325" cy="1754326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Times New Roman" pitchFamily="18" charset="0"/>
              </a:rPr>
              <a:t>NO MUNDO ERA O </a:t>
            </a:r>
          </a:p>
          <a:p>
            <a:pPr eaLnBrk="0" hangingPunct="0">
              <a:defRPr/>
            </a:pPr>
            <a:r>
              <a:rPr lang="pt-BR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Times New Roman" pitchFamily="18" charset="0"/>
              </a:rPr>
              <a:t>INVERSO!</a:t>
            </a:r>
          </a:p>
          <a:p>
            <a:pPr eaLnBrk="0" hangingPunct="0">
              <a:defRPr/>
            </a:pPr>
            <a:r>
              <a:rPr lang="pt-BR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Times New Roman" pitchFamily="18" charset="0"/>
              </a:rPr>
              <a:t>Fonte Renovável: 18 %	</a:t>
            </a:r>
          </a:p>
          <a:p>
            <a:pPr eaLnBrk="0" hangingPunct="0">
              <a:defRPr/>
            </a:pPr>
            <a:r>
              <a:rPr lang="pt-BR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Times New Roman" pitchFamily="18" charset="0"/>
              </a:rPr>
              <a:t>Fonte Não-Renovável: 82 %</a:t>
            </a:r>
          </a:p>
        </p:txBody>
      </p:sp>
      <p:sp>
        <p:nvSpPr>
          <p:cNvPr id="63521" name="Título 33">
            <a:extLst>
              <a:ext uri="{FF2B5EF4-FFF2-40B4-BE49-F238E27FC236}">
                <a16:creationId xmlns:a16="http://schemas.microsoft.com/office/drawing/2014/main" id="{88F7A8BA-C14F-F474-241D-105C471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762001"/>
            <a:ext cx="8382000" cy="650875"/>
          </a:xfrm>
        </p:spPr>
        <p:txBody>
          <a:bodyPr/>
          <a:lstStyle/>
          <a:p>
            <a:r>
              <a:rPr lang="pt-BR" altLang="pt-BR" sz="3200"/>
              <a:t>Matriz de Oferta de Energia Elétrica 2007</a:t>
            </a:r>
          </a:p>
        </p:txBody>
      </p:sp>
    </p:spTree>
    <p:extLst>
      <p:ext uri="{BB962C8B-B14F-4D97-AF65-F5344CB8AC3E}">
        <p14:creationId xmlns:p14="http://schemas.microsoft.com/office/powerpoint/2010/main" val="202259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318C7A5-4874-4954-1569-9433E004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3"/>
            <a:ext cx="121920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EBBC4BA-D636-AF8A-CE7D-B2C7C161CFC3}"/>
              </a:ext>
            </a:extLst>
          </p:cNvPr>
          <p:cNvSpPr txBox="1"/>
          <p:nvPr/>
        </p:nvSpPr>
        <p:spPr>
          <a:xfrm>
            <a:off x="1877568" y="646176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NOS apud Costa, L, 2018</a:t>
            </a:r>
          </a:p>
        </p:txBody>
      </p:sp>
    </p:spTree>
    <p:extLst>
      <p:ext uri="{BB962C8B-B14F-4D97-AF65-F5344CB8AC3E}">
        <p14:creationId xmlns:p14="http://schemas.microsoft.com/office/powerpoint/2010/main" val="84411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1DEA1-B3AB-D76E-311F-2D5CFCD5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BARRAGEM A FIO D’ÁGUA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833E7-30F7-B015-9293-37D4FCF5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reservação de água equilibra o sistema permitindo a geração quando há poucas vazões - conceito de regularização.</a:t>
            </a:r>
          </a:p>
          <a:p>
            <a:endParaRPr lang="pt-BR" dirty="0"/>
          </a:p>
          <a:p>
            <a:r>
              <a:rPr lang="pt-BR" dirty="0"/>
              <a:t>Nos últimos 30 anos, o aproveitamento da riqueza hídrica foi complexo, recheado de usinas a fio d’água que são a antítese do conceito de reservação e amortecimento de cheias. Não reserva água.</a:t>
            </a:r>
          </a:p>
          <a:p>
            <a:endParaRPr lang="pt-BR" dirty="0"/>
          </a:p>
          <a:p>
            <a:r>
              <a:rPr lang="pt-BR" dirty="0"/>
              <a:t>Não se deveria chamar de reservatório e sim corpo de água</a:t>
            </a:r>
          </a:p>
        </p:txBody>
      </p:sp>
    </p:spTree>
    <p:extLst>
      <p:ext uri="{BB962C8B-B14F-4D97-AF65-F5344CB8AC3E}">
        <p14:creationId xmlns:p14="http://schemas.microsoft.com/office/powerpoint/2010/main" val="1674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4">
            <a:extLst>
              <a:ext uri="{FF2B5EF4-FFF2-40B4-BE49-F238E27FC236}">
                <a16:creationId xmlns:a16="http://schemas.microsoft.com/office/drawing/2014/main" id="{0A57EA1F-CAA2-017C-688F-2847A5D7B90B}"/>
              </a:ext>
            </a:extLst>
          </p:cNvPr>
          <p:cNvSpPr txBox="1">
            <a:spLocks/>
          </p:cNvSpPr>
          <p:nvPr/>
        </p:nvSpPr>
        <p:spPr>
          <a:xfrm>
            <a:off x="628651" y="1700214"/>
            <a:ext cx="11372850" cy="472046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solidFill>
                  <a:schemeClr val="tx1">
                    <a:lumMod val="75000"/>
                  </a:schemeClr>
                </a:solidFill>
              </a:rPr>
              <a:t>Ultimamente há uma desconfiança do potencial do país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pt-BR" sz="2800" dirty="0">
              <a:solidFill>
                <a:schemeClr val="tx1">
                  <a:lumMod val="7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solidFill>
                  <a:schemeClr val="tx1">
                    <a:lumMod val="75000"/>
                  </a:schemeClr>
                </a:solidFill>
              </a:rPr>
              <a:t>Não podemos compactuar com isso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pt-BR" sz="2800" dirty="0">
              <a:solidFill>
                <a:schemeClr val="tx1">
                  <a:lumMod val="7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solidFill>
                  <a:schemeClr val="tx1">
                    <a:lumMod val="75000"/>
                  </a:schemeClr>
                </a:solidFill>
              </a:rPr>
              <a:t>Brasil é um dos países mais avançados com tecnologia aplicada aos empreendimentos hidráulicos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pt-BR" sz="2800" dirty="0">
              <a:solidFill>
                <a:schemeClr val="tx1">
                  <a:lumMod val="7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solidFill>
                  <a:schemeClr val="tx1">
                    <a:lumMod val="75000"/>
                  </a:schemeClr>
                </a:solidFill>
              </a:rPr>
              <a:t>Há pouca disseminação sobre barragem na graduação, necessitando dos cursos de pós para gestão do conhecimento e qualificação profissional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1D1CD3E-227A-BDF7-A9B3-5E77ADFC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 a Engenharia do Brasil?</a:t>
            </a:r>
          </a:p>
        </p:txBody>
      </p:sp>
    </p:spTree>
    <p:extLst>
      <p:ext uri="{BB962C8B-B14F-4D97-AF65-F5344CB8AC3E}">
        <p14:creationId xmlns:p14="http://schemas.microsoft.com/office/powerpoint/2010/main" val="371646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05C32-C7A3-E648-A2B0-87E436CD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MARIANA, 2015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CA63B-884B-724E-87E2-0F1DD273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F6A2-4DAE-402A-BBAD-EE38D6D852C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5457" name="Picture 1" descr="page10image5372336">
            <a:extLst>
              <a:ext uri="{FF2B5EF4-FFF2-40B4-BE49-F238E27FC236}">
                <a16:creationId xmlns:a16="http://schemas.microsoft.com/office/drawing/2014/main" id="{2FB6FF1F-3AEA-9941-A359-0E3F1C7FC8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0412" y="1825625"/>
            <a:ext cx="330517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page13image5685456">
            <a:extLst>
              <a:ext uri="{FF2B5EF4-FFF2-40B4-BE49-F238E27FC236}">
                <a16:creationId xmlns:a16="http://schemas.microsoft.com/office/drawing/2014/main" id="{FF5120E0-386D-934D-AF61-D7F0010CE587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9650" y="4138613"/>
            <a:ext cx="28067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page12image5388720">
            <a:extLst>
              <a:ext uri="{FF2B5EF4-FFF2-40B4-BE49-F238E27FC236}">
                <a16:creationId xmlns:a16="http://schemas.microsoft.com/office/drawing/2014/main" id="{A21E8ACC-055F-0342-9E91-7734EF2349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399" y="1668013"/>
            <a:ext cx="3405189" cy="45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9B8F310-089C-8F4A-98A3-9DD9B87F2147}"/>
              </a:ext>
            </a:extLst>
          </p:cNvPr>
          <p:cNvSpPr txBox="1"/>
          <p:nvPr/>
        </p:nvSpPr>
        <p:spPr>
          <a:xfrm>
            <a:off x="6960096" y="6021388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Foz do Rio Doce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139557-9EA4-C54D-9D27-122044838745}"/>
              </a:ext>
            </a:extLst>
          </p:cNvPr>
          <p:cNvSpPr txBox="1"/>
          <p:nvPr/>
        </p:nvSpPr>
        <p:spPr>
          <a:xfrm>
            <a:off x="2711623" y="623683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maior desastre ambiental provocado pelo homem</a:t>
            </a:r>
          </a:p>
        </p:txBody>
      </p:sp>
    </p:spTree>
    <p:extLst>
      <p:ext uri="{BB962C8B-B14F-4D97-AF65-F5344CB8AC3E}">
        <p14:creationId xmlns:p14="http://schemas.microsoft.com/office/powerpoint/2010/main" val="27368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6809FF2C-A2CB-7E42-B474-8F81E7E5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Brumadinho em 2019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5906A8-2861-094C-BE23-807AFBF0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E8A25-F2DB-473A-B02C-76B6F3E5D86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4434" name="Picture 2" descr="page11image5385808">
            <a:extLst>
              <a:ext uri="{FF2B5EF4-FFF2-40B4-BE49-F238E27FC236}">
                <a16:creationId xmlns:a16="http://schemas.microsoft.com/office/drawing/2014/main" id="{8A116DD0-FFBA-434C-BB46-310310A0B1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502" y="1825625"/>
            <a:ext cx="4212996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6" name="Picture 4" descr="page12image5388928">
            <a:extLst>
              <a:ext uri="{FF2B5EF4-FFF2-40B4-BE49-F238E27FC236}">
                <a16:creationId xmlns:a16="http://schemas.microsoft.com/office/drawing/2014/main" id="{1D09646F-BEE4-7243-BD95-6D5620E3D9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8536" y="1852613"/>
            <a:ext cx="3826203" cy="21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20B1DC-247E-0E5F-36B2-4C6E70F9A19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69E47F-F0CA-075E-D802-4154F69E4CD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6167148-C137-7F47-B1B6-515F78715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133" y="4203349"/>
            <a:ext cx="7191023" cy="26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1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80D9073-9C3A-0E9E-59C3-E5EEDA0F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9979" cy="68580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1F88051-2128-6CC2-2E8C-65C8DCAE53B8}"/>
              </a:ext>
            </a:extLst>
          </p:cNvPr>
          <p:cNvSpPr txBox="1"/>
          <p:nvPr/>
        </p:nvSpPr>
        <p:spPr>
          <a:xfrm>
            <a:off x="5430415" y="3152000"/>
            <a:ext cx="60089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/>
                </a:solidFill>
              </a:rPr>
              <a:t>Discussão sobre Reservatórios no Setor Elétrico</a:t>
            </a:r>
          </a:p>
        </p:txBody>
      </p:sp>
    </p:spTree>
    <p:extLst>
      <p:ext uri="{BB962C8B-B14F-4D97-AF65-F5344CB8AC3E}">
        <p14:creationId xmlns:p14="http://schemas.microsoft.com/office/powerpoint/2010/main" val="1993301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4BB6448-1E1A-C051-9A63-C3924AFA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Desconfiança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39B1912A-C06B-7D7C-5558-B35012C44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Críticas intensas às hidrelétricas por questões sociais (MAB) e por impactos ambientais.</a:t>
            </a:r>
          </a:p>
          <a:p>
            <a:endParaRPr lang="pt-BR" dirty="0"/>
          </a:p>
          <a:p>
            <a:r>
              <a:rPr lang="pt-BR" dirty="0"/>
              <a:t>Visão negativa da mídia</a:t>
            </a:r>
          </a:p>
          <a:p>
            <a:endParaRPr lang="pt-BR" dirty="0"/>
          </a:p>
          <a:p>
            <a:r>
              <a:rPr lang="pt-BR" dirty="0"/>
              <a:t>Desprestígio foi acentuado pelos infelizes acidentes em barragens de rejeito, que não são diferenciados com facilidade pelo público em geral das de reservação de água</a:t>
            </a:r>
          </a:p>
        </p:txBody>
      </p:sp>
    </p:spTree>
    <p:extLst>
      <p:ext uri="{BB962C8B-B14F-4D97-AF65-F5344CB8AC3E}">
        <p14:creationId xmlns:p14="http://schemas.microsoft.com/office/powerpoint/2010/main" val="1558691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C9627CA-AB3D-4C4B-9741-9825EDA43A69}" type="slidenum">
              <a:rPr lang="pt-BR" altLang="pt-BR" sz="14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pt-BR" altLang="pt-BR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60A81AB6-8F7C-8547-8754-6C4E55C6F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2" y="877889"/>
            <a:ext cx="8250684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pt-BR" sz="2800" b="1">
                <a:solidFill>
                  <a:srgbClr val="808080"/>
                </a:solidFill>
                <a:latin typeface="+mj-lt"/>
                <a:ea typeface="+mj-ea"/>
                <a:cs typeface="+mj-cs"/>
              </a:rPr>
              <a:t>Contexto Histórico da Tecnologia de Barragens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B46AE3-D406-D944-A4B9-721D5C24678A}"/>
              </a:ext>
            </a:extLst>
          </p:cNvPr>
          <p:cNvSpPr txBox="1"/>
          <p:nvPr/>
        </p:nvSpPr>
        <p:spPr>
          <a:xfrm>
            <a:off x="3266802" y="5163281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Devemos sim ter orgulho</a:t>
            </a:r>
          </a:p>
          <a:p>
            <a:r>
              <a:rPr lang="pt-BR" sz="2800" dirty="0"/>
              <a:t>Fizemos obras espetaculares</a:t>
            </a:r>
          </a:p>
        </p:txBody>
      </p:sp>
      <p:pic>
        <p:nvPicPr>
          <p:cNvPr id="2" name="Espaço Reservado para Conteúdo 6" descr="usina-itaipu-binacional.jpg">
            <a:extLst>
              <a:ext uri="{FF2B5EF4-FFF2-40B4-BE49-F238E27FC236}">
                <a16:creationId xmlns:a16="http://schemas.microsoft.com/office/drawing/2014/main" id="{EF2409D1-C127-2AEC-DBE2-FFAAE542B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67" y="2204863"/>
            <a:ext cx="4256447" cy="2695749"/>
          </a:xfrm>
          <a:prstGeom prst="rect">
            <a:avLst/>
          </a:prstGeom>
        </p:spPr>
      </p:pic>
      <p:pic>
        <p:nvPicPr>
          <p:cNvPr id="3" name="Picture 3" descr="CX4">
            <a:extLst>
              <a:ext uri="{FF2B5EF4-FFF2-40B4-BE49-F238E27FC236}">
                <a16:creationId xmlns:a16="http://schemas.microsoft.com/office/drawing/2014/main" id="{FF979574-D976-7562-AEF3-1C4A520F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1" b="2318"/>
          <a:stretch>
            <a:fillRect/>
          </a:stretch>
        </p:blipFill>
        <p:spPr>
          <a:xfrm>
            <a:off x="6513155" y="2195719"/>
            <a:ext cx="4256445" cy="2651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7912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Rodapé 3"/>
          <p:cNvSpPr>
            <a:spLocks noGrp="1"/>
          </p:cNvSpPr>
          <p:nvPr>
            <p:ph type="ftr" sz="quarter" idx="4294967295"/>
          </p:nvPr>
        </p:nvSpPr>
        <p:spPr bwMode="auto">
          <a:xfrm>
            <a:off x="6672264" y="6410326"/>
            <a:ext cx="3540125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/>
              <a:t>Tecnologia de Barragens</a:t>
            </a:r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4919EDA-021F-4BCE-9CB8-50D10E123CFB}" type="slidenum">
              <a:rPr lang="pt-BR" altLang="pt-BR" sz="14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pt-BR" altLang="pt-BR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1" y="1700214"/>
            <a:ext cx="7693025" cy="1169012"/>
          </a:xfr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pt-BR" altLang="pt-BR" sz="2400" dirty="0"/>
              <a:t>BRASIL tem vastos </a:t>
            </a:r>
            <a:r>
              <a:rPr lang="pt-BR" altLang="pt-BR" sz="2400" b="1" dirty="0"/>
              <a:t>recursos hídricos</a:t>
            </a:r>
          </a:p>
          <a:p>
            <a:pPr algn="ctr" eaLnBrk="1" hangingPunct="1"/>
            <a:r>
              <a:rPr lang="pt-BR" altLang="pt-BR" sz="2400" dirty="0"/>
              <a:t>Desenvolveu uma matriz energética inicialmente com predominância hidráulica</a:t>
            </a:r>
          </a:p>
        </p:txBody>
      </p:sp>
      <p:sp>
        <p:nvSpPr>
          <p:cNvPr id="856068" name="Text Box 4"/>
          <p:cNvSpPr txBox="1">
            <a:spLocks noChangeArrowheads="1"/>
          </p:cNvSpPr>
          <p:nvPr/>
        </p:nvSpPr>
        <p:spPr bwMode="auto">
          <a:xfrm>
            <a:off x="2212975" y="4563269"/>
            <a:ext cx="7991475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dirty="0">
                <a:latin typeface="Arial" charset="0"/>
              </a:rPr>
              <a:t>CAPACITAÇÃO TÉCNICA ÍMPAR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400" dirty="0">
                <a:latin typeface="Arial" charset="0"/>
              </a:rPr>
              <a:t>RECONHECIMENTO INTERNACIONAL</a:t>
            </a:r>
          </a:p>
        </p:txBody>
      </p:sp>
      <p:sp>
        <p:nvSpPr>
          <p:cNvPr id="856069" name="Text Box 5"/>
          <p:cNvSpPr txBox="1">
            <a:spLocks noChangeArrowheads="1"/>
          </p:cNvSpPr>
          <p:nvPr/>
        </p:nvSpPr>
        <p:spPr bwMode="auto">
          <a:xfrm>
            <a:off x="7031806" y="3419226"/>
            <a:ext cx="3168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>
                <a:solidFill>
                  <a:schemeClr val="hlink"/>
                </a:solidFill>
                <a:latin typeface="Arial" charset="0"/>
              </a:rPr>
              <a:t>Protótipos Únicos</a:t>
            </a:r>
          </a:p>
          <a:p>
            <a:pPr>
              <a:spcBef>
                <a:spcPct val="50000"/>
              </a:spcBef>
              <a:defRPr/>
            </a:pPr>
            <a:r>
              <a:rPr lang="pt-BR" sz="1600" dirty="0">
                <a:solidFill>
                  <a:schemeClr val="hlink"/>
                </a:solidFill>
                <a:latin typeface="Arial" charset="0"/>
              </a:rPr>
              <a:t>Projetos Multidisciplinares</a:t>
            </a:r>
          </a:p>
        </p:txBody>
      </p:sp>
      <p:sp>
        <p:nvSpPr>
          <p:cNvPr id="24584" name="Oval 6"/>
          <p:cNvSpPr>
            <a:spLocks noChangeArrowheads="1"/>
          </p:cNvSpPr>
          <p:nvPr/>
        </p:nvSpPr>
        <p:spPr bwMode="auto">
          <a:xfrm>
            <a:off x="6672264" y="3270378"/>
            <a:ext cx="2994250" cy="1030946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09812" y="877889"/>
            <a:ext cx="8250684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pt-BR" sz="2800" b="1">
                <a:solidFill>
                  <a:srgbClr val="808080"/>
                </a:solidFill>
                <a:latin typeface="+mj-lt"/>
                <a:ea typeface="+mj-ea"/>
                <a:cs typeface="+mj-cs"/>
              </a:rPr>
              <a:t>Contexto Histórico da Tecnologia de Barragens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B4B78CA4-90AE-5347-AB81-A2292A37C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580" y="3269138"/>
            <a:ext cx="576262" cy="1008063"/>
          </a:xfrm>
          <a:prstGeom prst="downArrow">
            <a:avLst>
              <a:gd name="adj1" fmla="val 50000"/>
              <a:gd name="adj2" fmla="val 43733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2511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08508-CFA4-13C5-498E-F5AE9230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do setor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1FD517-CADD-E88B-025C-798E25F05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Brasil desenvolveu energia predominantemente elétrica antes do Século XXI</a:t>
            </a:r>
          </a:p>
          <a:p>
            <a:r>
              <a:rPr lang="pt-BR" dirty="0"/>
              <a:t>O Sistema Elétrico Interligado aumentou a confiabilidade e a energia hidráulica regulava a demanda e firmava o sistema</a:t>
            </a:r>
          </a:p>
          <a:p>
            <a:r>
              <a:rPr lang="pt-BR" dirty="0"/>
              <a:t>Com a retomada de investimentos no setor por questões ambientais: BARRAGENS A FIO D’ÁGUA</a:t>
            </a:r>
          </a:p>
          <a:p>
            <a:r>
              <a:rPr lang="pt-BR" dirty="0"/>
              <a:t>Foram incorporadas novas formas de energia renovável: Biomassa, Eólica e Solar. Estas últimas com incentivos</a:t>
            </a:r>
          </a:p>
          <a:p>
            <a:r>
              <a:rPr lang="pt-BR" dirty="0"/>
              <a:t>Com o passar do tempo: DEMONIZAÇÃO DAS BARRAGENS</a:t>
            </a:r>
          </a:p>
        </p:txBody>
      </p:sp>
    </p:spTree>
    <p:extLst>
      <p:ext uri="{BB962C8B-B14F-4D97-AF65-F5344CB8AC3E}">
        <p14:creationId xmlns:p14="http://schemas.microsoft.com/office/powerpoint/2010/main" val="205819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 com confiança baixa">
            <a:extLst>
              <a:ext uri="{FF2B5EF4-FFF2-40B4-BE49-F238E27FC236}">
                <a16:creationId xmlns:a16="http://schemas.microsoft.com/office/drawing/2014/main" id="{62E83535-EA01-22C9-9CA9-87D6E7EBB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876" y="0"/>
            <a:ext cx="877124" cy="11978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E26F50-615E-18CB-6878-3D7B0EFA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2021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B9892CF-9AA3-6F67-E045-2E04F9EB3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869955"/>
            <a:ext cx="11248534" cy="310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1">
            <a:extLst>
              <a:ext uri="{FF2B5EF4-FFF2-40B4-BE49-F238E27FC236}">
                <a16:creationId xmlns:a16="http://schemas.microsoft.com/office/drawing/2014/main" id="{845BCCE4-ADC9-8ED7-AB72-5C6AD240E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451" y="5403144"/>
            <a:ext cx="3527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pt-BR" altLang="pt-BR" sz="1000" dirty="0"/>
              <a:t>Fonte: http://</a:t>
            </a:r>
            <a:r>
              <a:rPr lang="pt-BR" altLang="pt-BR" sz="1000" dirty="0" err="1"/>
              <a:t>www.epe.gov.br</a:t>
            </a:r>
            <a:r>
              <a:rPr lang="pt-BR" altLang="pt-BR" sz="1000" dirty="0"/>
              <a:t>/PDEE/20130326_1.pdf</a:t>
            </a:r>
          </a:p>
        </p:txBody>
      </p:sp>
    </p:spTree>
    <p:extLst>
      <p:ext uri="{BB962C8B-B14F-4D97-AF65-F5344CB8AC3E}">
        <p14:creationId xmlns:p14="http://schemas.microsoft.com/office/powerpoint/2010/main" val="4116894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E5157-A391-8C82-D1C8-FEA47B49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Decenal de Expansão de Energia 2024</a:t>
            </a:r>
          </a:p>
        </p:txBody>
      </p:sp>
      <p:pic>
        <p:nvPicPr>
          <p:cNvPr id="5" name="Espaço Reservado para Conteúdo 4" descr="Gráfico de pizza&#10;&#10;Descrição gerada automaticamente">
            <a:extLst>
              <a:ext uri="{FF2B5EF4-FFF2-40B4-BE49-F238E27FC236}">
                <a16:creationId xmlns:a16="http://schemas.microsoft.com/office/drawing/2014/main" id="{6A552AF1-AA98-F5C0-9426-51127BEFF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153444"/>
            <a:ext cx="9194800" cy="36957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3D1665A-F1B8-041D-4466-D8C45C4DC125}"/>
              </a:ext>
            </a:extLst>
          </p:cNvPr>
          <p:cNvSpPr txBox="1"/>
          <p:nvPr/>
        </p:nvSpPr>
        <p:spPr>
          <a:xfrm>
            <a:off x="1990846" y="5578997"/>
            <a:ext cx="880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MME, 2024 </a:t>
            </a:r>
          </a:p>
        </p:txBody>
      </p:sp>
    </p:spTree>
    <p:extLst>
      <p:ext uri="{BB962C8B-B14F-4D97-AF65-F5344CB8AC3E}">
        <p14:creationId xmlns:p14="http://schemas.microsoft.com/office/powerpoint/2010/main" val="1852094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EEC30-EF91-C02F-C84F-64172FA0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do Setor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388025-01CD-EB95-6355-2C91D8D1C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As fontes eólica e solar são </a:t>
            </a:r>
            <a:r>
              <a:rPr lang="pt-BR" b="1" dirty="0"/>
              <a:t>INTERMITENTES</a:t>
            </a:r>
            <a:r>
              <a:rPr lang="pt-BR" dirty="0"/>
              <a:t> – Têm característica de serem </a:t>
            </a:r>
            <a:r>
              <a:rPr lang="pt-BR" b="1" dirty="0"/>
              <a:t>complementares</a:t>
            </a:r>
          </a:p>
          <a:p>
            <a:r>
              <a:rPr lang="pt-BR" dirty="0"/>
              <a:t>A quantidade de </a:t>
            </a:r>
            <a:r>
              <a:rPr lang="pt-BR" b="1" dirty="0"/>
              <a:t>energia reservada nas hidrelétricas diminui continuamente</a:t>
            </a:r>
            <a:r>
              <a:rPr lang="pt-BR" dirty="0"/>
              <a:t> </a:t>
            </a:r>
            <a:r>
              <a:rPr lang="pt-BR" b="1" dirty="0"/>
              <a:t>em porcentagem </a:t>
            </a:r>
            <a:r>
              <a:rPr lang="pt-BR" dirty="0"/>
              <a:t>em relação ao total de potência instalada. O grau de regularização do SIN com os reservatórios é decrescente, diminuindo a flexibilidade do sistema</a:t>
            </a:r>
          </a:p>
          <a:p>
            <a:r>
              <a:rPr lang="pt-BR" dirty="0"/>
              <a:t>Houve aumento da geração térmica para firmar o sistema, que necessita combustível e gera gases do efeito estufa.</a:t>
            </a:r>
          </a:p>
          <a:p>
            <a:r>
              <a:rPr lang="pt-BR" dirty="0"/>
              <a:t>A intermitência deve ser ajustada firmando o sistema principalmente com sistemas de entrada rápida</a:t>
            </a:r>
          </a:p>
          <a:p>
            <a:r>
              <a:rPr lang="pt-BR" dirty="0"/>
              <a:t>Com os atuais incentivos e facilidade de licenciamento há uma tendência de aumento de desequilíbrio de fontes</a:t>
            </a:r>
          </a:p>
        </p:txBody>
      </p:sp>
    </p:spTree>
    <p:extLst>
      <p:ext uri="{BB962C8B-B14F-4D97-AF65-F5344CB8AC3E}">
        <p14:creationId xmlns:p14="http://schemas.microsoft.com/office/powerpoint/2010/main" val="3614261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BB3DA-2E77-E314-7E57-FC353E50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do setor elétrico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8AB798-59DA-82B0-3656-9F727FA8B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Dificuldade de entendimento da necessidade de uma transição energética e seu arcabouço</a:t>
            </a:r>
          </a:p>
          <a:p>
            <a:r>
              <a:rPr lang="pt-BR" dirty="0"/>
              <a:t>Há uma clara confusão nos meios de comunicação e no ideário popular</a:t>
            </a:r>
          </a:p>
          <a:p>
            <a:r>
              <a:rPr lang="pt-BR" dirty="0"/>
              <a:t>Pensa-se somente como sustentáveis as energias eólica e solar, considerando as soluções hidráulicas ambientalmente prejudiciais por, muitas vezes, preconceitos de informação e politizados</a:t>
            </a:r>
          </a:p>
          <a:p>
            <a:r>
              <a:rPr lang="pt-BR" dirty="0"/>
              <a:t>A falta de entendimento do sistema por parte da comunidade tem dificultado o desenvolvimento de novos aproveitamentos hidráulicos e de água para consumo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343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73166-8FA4-5B2F-0E46-56CF0C75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 ÓBVIAS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320326-31AE-FD67-586A-D5BDF7C2CF49}"/>
              </a:ext>
            </a:extLst>
          </p:cNvPr>
          <p:cNvSpPr txBox="1"/>
          <p:nvPr/>
        </p:nvSpPr>
        <p:spPr>
          <a:xfrm>
            <a:off x="1910992" y="2224153"/>
            <a:ext cx="22397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ENERGIA MAIS CARA</a:t>
            </a:r>
          </a:p>
          <a:p>
            <a:r>
              <a:rPr lang="pt-BR" dirty="0"/>
              <a:t>ÁGUA MAIS CARA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760F0E-6538-0EF1-4337-BB2E7418528C}"/>
              </a:ext>
            </a:extLst>
          </p:cNvPr>
          <p:cNvSpPr txBox="1"/>
          <p:nvPr/>
        </p:nvSpPr>
        <p:spPr>
          <a:xfrm>
            <a:off x="5260369" y="2085654"/>
            <a:ext cx="47158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É A QUE NÃO EXISTE </a:t>
            </a:r>
          </a:p>
          <a:p>
            <a:pPr algn="ctr"/>
            <a:r>
              <a:rPr lang="pt-BR" dirty="0"/>
              <a:t>LIMITA O CRESCIMENTO</a:t>
            </a:r>
          </a:p>
          <a:p>
            <a:pPr algn="ctr"/>
            <a:r>
              <a:rPr lang="pt-BR" dirty="0"/>
              <a:t>GERA INSEGURANÇA NO PAÍS</a:t>
            </a:r>
          </a:p>
        </p:txBody>
      </p:sp>
      <p:sp>
        <p:nvSpPr>
          <p:cNvPr id="7" name="Seta para Baixo 6">
            <a:extLst>
              <a:ext uri="{FF2B5EF4-FFF2-40B4-BE49-F238E27FC236}">
                <a16:creationId xmlns:a16="http://schemas.microsoft.com/office/drawing/2014/main" id="{215634A7-E353-FBDA-8886-CEE47FC7BFF1}"/>
              </a:ext>
            </a:extLst>
          </p:cNvPr>
          <p:cNvSpPr/>
          <p:nvPr/>
        </p:nvSpPr>
        <p:spPr>
          <a:xfrm rot="5400000" flipV="1">
            <a:off x="4494944" y="2234159"/>
            <a:ext cx="421240" cy="6887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AC3DB26C-6CA8-D6AA-D092-9ACC54946B75}"/>
              </a:ext>
            </a:extLst>
          </p:cNvPr>
          <p:cNvSpPr/>
          <p:nvPr/>
        </p:nvSpPr>
        <p:spPr>
          <a:xfrm rot="10800000" flipV="1">
            <a:off x="7458833" y="3315788"/>
            <a:ext cx="421240" cy="6887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2D9961-5542-0C67-7C66-B471F3CCD5D3}"/>
              </a:ext>
            </a:extLst>
          </p:cNvPr>
          <p:cNvSpPr txBox="1"/>
          <p:nvPr/>
        </p:nvSpPr>
        <p:spPr>
          <a:xfrm>
            <a:off x="5362903" y="4319500"/>
            <a:ext cx="461309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É IMPORTANTE O DESENVOLVIMENTO DE TODAS AS MODALIDADES DE ENERGIA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ESTUDOS DOS RECURSOS DEVEM SER INTEGRADOS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SEM DESCONSIDERAR A PRIORI A ENERGIA HIDRÁULICA</a:t>
            </a:r>
          </a:p>
        </p:txBody>
      </p:sp>
    </p:spTree>
    <p:extLst>
      <p:ext uri="{BB962C8B-B14F-4D97-AF65-F5344CB8AC3E}">
        <p14:creationId xmlns:p14="http://schemas.microsoft.com/office/powerpoint/2010/main" val="1824934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64F39-2D8C-EA2E-ACA0-DC73C376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551248-8E93-8838-FA4A-8AB5D7684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Eólicas e solares fazem parte importante da energia elétrica do país, e devem aumentar para benefício dos consumidores</a:t>
            </a:r>
          </a:p>
          <a:p>
            <a:r>
              <a:rPr lang="pt-BR" dirty="0"/>
              <a:t>O equilíbrio do sistema necessita aumentar energia de base e de entrada rápida.</a:t>
            </a:r>
          </a:p>
          <a:p>
            <a:r>
              <a:rPr lang="pt-BR" dirty="0"/>
              <a:t>A Falta de Reservatórios dificulta a gestão do sistema.</a:t>
            </a:r>
          </a:p>
          <a:p>
            <a:r>
              <a:rPr lang="pt-BR" dirty="0"/>
              <a:t>Na possibilidade térmica, usinas a gás natural são ambientalmente mais aceitáveis, mas pressionam a disponibilidade de fornecimento e importação num momento internacional complexo, e realmente aumentariam significativamente a emissão por MWh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503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B1904AB-3A14-084D-AE5B-7B2F4AE8D1DF}" type="slidenum">
              <a:rPr lang="en-US" smtClean="0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 idx="4294967295"/>
          </p:nvPr>
        </p:nvSpPr>
        <p:spPr>
          <a:xfrm>
            <a:off x="1344613" y="0"/>
            <a:ext cx="108473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tx2">
                    <a:lumMod val="10000"/>
                  </a:schemeClr>
                </a:solidFill>
              </a:rPr>
              <a:t>Humanidade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</a:rPr>
              <a:t>Mudança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</a:rPr>
              <a:t>Comportamental</a:t>
            </a:r>
            <a:endParaRPr lang="pt-B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520042" y="1751011"/>
            <a:ext cx="3678238" cy="1998663"/>
          </a:xfrm>
          <a:prstGeom prst="rect">
            <a:avLst/>
          </a:prstGeom>
        </p:spPr>
      </p:pic>
      <p:pic>
        <p:nvPicPr>
          <p:cNvPr id="8" name="Espaço Reservado para Conteúdo 11">
            <a:extLst>
              <a:ext uri="{FF2B5EF4-FFF2-40B4-BE49-F238E27FC236}">
                <a16:creationId xmlns:a16="http://schemas.microsoft.com/office/drawing/2014/main" id="{8E71F6F4-633E-4442-B0BE-EA3F950E5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005283" y="1708231"/>
            <a:ext cx="3210633" cy="199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para a Direita 12">
            <a:extLst>
              <a:ext uri="{FF2B5EF4-FFF2-40B4-BE49-F238E27FC236}">
                <a16:creationId xmlns:a16="http://schemas.microsoft.com/office/drawing/2014/main" id="{1258A63D-25AB-6F44-9E84-73F410C63632}"/>
              </a:ext>
            </a:extLst>
          </p:cNvPr>
          <p:cNvSpPr/>
          <p:nvPr/>
        </p:nvSpPr>
        <p:spPr bwMode="auto">
          <a:xfrm>
            <a:off x="5663952" y="2581882"/>
            <a:ext cx="864096" cy="36004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200" dirty="0">
              <a:latin typeface="Tahoma" pitchFamily="34" charset="0"/>
            </a:endParaRPr>
          </a:p>
        </p:txBody>
      </p:sp>
      <p:graphicFrame>
        <p:nvGraphicFramePr>
          <p:cNvPr id="14" name="Espaço Reservado para Conteúdo 5">
            <a:extLst>
              <a:ext uri="{FF2B5EF4-FFF2-40B4-BE49-F238E27FC236}">
                <a16:creationId xmlns:a16="http://schemas.microsoft.com/office/drawing/2014/main" id="{E599FAC6-A9B4-FD42-9D58-14DBA99C1547}"/>
              </a:ext>
            </a:extLst>
          </p:cNvPr>
          <p:cNvGraphicFramePr>
            <a:graphicFrameLocks/>
          </p:cNvGraphicFramePr>
          <p:nvPr/>
        </p:nvGraphicFramePr>
        <p:xfrm>
          <a:off x="2559026" y="3908426"/>
          <a:ext cx="2044452" cy="2823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0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Ano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Milhões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História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-8000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AC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DC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1650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1804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1927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1960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3000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1974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1987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5000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1999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2011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7000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2025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8000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2043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9000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tint val="20000"/>
                        <a:alpha val="183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EBCC0D0-A1CF-FA43-8EFE-F3DF45F640EA}"/>
              </a:ext>
            </a:extLst>
          </p:cNvPr>
          <p:cNvGraphicFramePr>
            <a:graphicFrameLocks/>
          </p:cNvGraphicFramePr>
          <p:nvPr/>
        </p:nvGraphicFramePr>
        <p:xfrm>
          <a:off x="6814507" y="3908160"/>
          <a:ext cx="4032906" cy="253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Seta para a Direita 16">
            <a:extLst>
              <a:ext uri="{FF2B5EF4-FFF2-40B4-BE49-F238E27FC236}">
                <a16:creationId xmlns:a16="http://schemas.microsoft.com/office/drawing/2014/main" id="{A7480A17-72C7-8F4F-A722-5AA41FF0F567}"/>
              </a:ext>
            </a:extLst>
          </p:cNvPr>
          <p:cNvSpPr/>
          <p:nvPr/>
        </p:nvSpPr>
        <p:spPr bwMode="auto">
          <a:xfrm>
            <a:off x="5663952" y="4960363"/>
            <a:ext cx="864096" cy="36004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26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176BB-BA1A-402B-8BEB-99A8D16B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 Discussão e Planejamento	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DC0C17-25EE-E85B-44CF-A39E3215D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recursos hídricos são limitados e possuem usos múltiplos: abastecimento, agroindústria, lazer, energia</a:t>
            </a:r>
          </a:p>
          <a:p>
            <a:r>
              <a:rPr lang="pt-BR" dirty="0"/>
              <a:t>A mudança climática aumenta a pressão por soluções hidráulicas: CONTROLE DE CHEIAS e de SECAS. Aumenta o risco da população como um todo.</a:t>
            </a:r>
          </a:p>
          <a:p>
            <a:r>
              <a:rPr lang="pt-BR" dirty="0"/>
              <a:t>A discussão deve incluir todos os usos da água, bem como todas as modalidades de energia e os estudos de amortecimento de cheias e diminuição dos efeitos de secas.</a:t>
            </a:r>
          </a:p>
          <a:p>
            <a:r>
              <a:rPr lang="pt-BR" dirty="0"/>
              <a:t>Planejamento multidisciplinar e com visão holística</a:t>
            </a:r>
          </a:p>
        </p:txBody>
      </p:sp>
    </p:spTree>
    <p:extLst>
      <p:ext uri="{BB962C8B-B14F-4D97-AF65-F5344CB8AC3E}">
        <p14:creationId xmlns:p14="http://schemas.microsoft.com/office/powerpoint/2010/main" val="440396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CE77B-4973-E0F1-CA5B-58EC3A11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 Discussão e 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8D8C1E-2F86-F154-3E0F-B7524453E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segurança energética depende do desenvolvimento de todas as modalidades: Fortemente interligada com a energia hidráulica.</a:t>
            </a:r>
          </a:p>
          <a:p>
            <a:r>
              <a:rPr lang="pt-BR" dirty="0"/>
              <a:t>A solução ótima depende:</a:t>
            </a:r>
          </a:p>
          <a:p>
            <a:pPr lvl="1"/>
            <a:r>
              <a:rPr lang="pt-BR" dirty="0"/>
              <a:t>Estudos integrados de meteorologia, hidrologia e hidráulica, reavaliando cheias e secas</a:t>
            </a:r>
          </a:p>
          <a:p>
            <a:pPr lvl="1"/>
            <a:r>
              <a:rPr lang="pt-BR" dirty="0"/>
              <a:t>Modelagem do setor elétrico, considerando os sistema de transmissão e distribuição ao longo do tempo</a:t>
            </a:r>
          </a:p>
          <a:p>
            <a:pPr lvl="1"/>
            <a:r>
              <a:rPr lang="pt-BR" dirty="0"/>
              <a:t>Interação das modalidades de geração</a:t>
            </a:r>
          </a:p>
          <a:p>
            <a:pPr lvl="1"/>
            <a:r>
              <a:rPr lang="pt-BR" dirty="0"/>
              <a:t>Diálogo corajoso e franco com todos os setores da sociedade organizada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594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78E42-C14B-3FEF-F87F-21134B12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 Discussão e 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71C6F5-C27A-A1CA-7C71-05E06543D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Obviamente devem ser analisadas novas possibilidades de armazenamento, sempre na visão de usos múltiplos, mudança climática e controle de cheias e secas.</a:t>
            </a:r>
          </a:p>
          <a:p>
            <a:r>
              <a:rPr lang="pt-BR" dirty="0"/>
              <a:t>Deve-se discutir claramente a remuneração de armazenamento.</a:t>
            </a:r>
          </a:p>
          <a:p>
            <a:r>
              <a:rPr lang="pt-BR" dirty="0"/>
              <a:t>A solução deve incluir avanços tecnológicos e de gestão:</a:t>
            </a:r>
          </a:p>
          <a:p>
            <a:pPr lvl="1"/>
            <a:r>
              <a:rPr lang="pt-BR" dirty="0"/>
              <a:t>Modernização</a:t>
            </a:r>
          </a:p>
          <a:p>
            <a:pPr lvl="1"/>
            <a:r>
              <a:rPr lang="pt-BR" dirty="0" err="1"/>
              <a:t>Repotenciação</a:t>
            </a:r>
            <a:r>
              <a:rPr lang="pt-BR" dirty="0"/>
              <a:t>.           	Obras Civis existentes</a:t>
            </a:r>
          </a:p>
          <a:p>
            <a:pPr lvl="1"/>
            <a:r>
              <a:rPr lang="pt-BR" dirty="0"/>
              <a:t>Usinas Reversíveis</a:t>
            </a:r>
          </a:p>
          <a:p>
            <a:pPr lvl="1"/>
            <a:r>
              <a:rPr lang="pt-BR" dirty="0"/>
              <a:t>Hidrogênio Verde.       	Sistema de transmissão é eficiente transportador de 				energia</a:t>
            </a:r>
          </a:p>
          <a:p>
            <a:endParaRPr lang="pt-BR" dirty="0"/>
          </a:p>
        </p:txBody>
      </p:sp>
      <p:sp>
        <p:nvSpPr>
          <p:cNvPr id="4" name="Chave Direita 3">
            <a:extLst>
              <a:ext uri="{FF2B5EF4-FFF2-40B4-BE49-F238E27FC236}">
                <a16:creationId xmlns:a16="http://schemas.microsoft.com/office/drawing/2014/main" id="{7AE9A7F5-F1B5-2420-BD16-1D10C066038F}"/>
              </a:ext>
            </a:extLst>
          </p:cNvPr>
          <p:cNvSpPr/>
          <p:nvPr/>
        </p:nvSpPr>
        <p:spPr>
          <a:xfrm>
            <a:off x="3834384" y="4213264"/>
            <a:ext cx="344424" cy="95614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BF83BC70-0646-3EE9-E2E0-7780BF3A8722}"/>
              </a:ext>
            </a:extLst>
          </p:cNvPr>
          <p:cNvCxnSpPr/>
          <p:nvPr/>
        </p:nvCxnSpPr>
        <p:spPr>
          <a:xfrm>
            <a:off x="3934968" y="5449824"/>
            <a:ext cx="3444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601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BC3A6-A417-0859-CE55-479CB2A4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 Discussão e Planejamento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BD415C-0634-6377-FD19-4677021A0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Obviamente o setor é regulado e com contratos firmados, inclusive no MRE que dá conforto ao investimento</a:t>
            </a:r>
          </a:p>
          <a:p>
            <a:r>
              <a:rPr lang="pt-BR" dirty="0"/>
              <a:t>Discussão deve incluir os marcos regulatórios existentes,  e, também,  concessões e autorizações vigentes de forma a não prejudicar os empreendedores e o sistema energético futuro.</a:t>
            </a:r>
          </a:p>
          <a:p>
            <a:r>
              <a:rPr lang="pt-BR" dirty="0"/>
              <a:t>Grupos multidisciplinares devem ser discutidos no CNRH, com discussão de forma holística, envolvendo as Agências Reguladoras, EPE, NOS, Defesa Civil, IBAMA......</a:t>
            </a:r>
          </a:p>
          <a:p>
            <a:r>
              <a:rPr lang="pt-BR" dirty="0"/>
              <a:t>Deve </a:t>
            </a:r>
            <a:r>
              <a:rPr lang="pt-BR"/>
              <a:t>ser lembrado </a:t>
            </a:r>
            <a:r>
              <a:rPr lang="pt-BR" dirty="0"/>
              <a:t>que soluções necessitam de RECURSOS HUMANOS E FINANCEIROS. Deve ser lembrado que as agências possuem necessidade de recursos humanos na visão deste apresentador.</a:t>
            </a:r>
          </a:p>
        </p:txBody>
      </p:sp>
    </p:spTree>
    <p:extLst>
      <p:ext uri="{BB962C8B-B14F-4D97-AF65-F5344CB8AC3E}">
        <p14:creationId xmlns:p14="http://schemas.microsoft.com/office/powerpoint/2010/main" val="1125224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41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34DC60D-5A9C-52E9-17B4-5F1BB0DF26D5}"/>
              </a:ext>
            </a:extLst>
          </p:cNvPr>
          <p:cNvSpPr txBox="1"/>
          <p:nvPr/>
        </p:nvSpPr>
        <p:spPr>
          <a:xfrm>
            <a:off x="2114981" y="2875002"/>
            <a:ext cx="4562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Muito Obrigado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216078-7926-021F-FFCE-7FBBE17AE035}"/>
              </a:ext>
            </a:extLst>
          </p:cNvPr>
          <p:cNvSpPr txBox="1"/>
          <p:nvPr/>
        </p:nvSpPr>
        <p:spPr>
          <a:xfrm>
            <a:off x="2283946" y="3328019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José Marques Filho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A7CA97-819A-87E9-566A-76469FA5DD3D}"/>
              </a:ext>
            </a:extLst>
          </p:cNvPr>
          <p:cNvSpPr txBox="1"/>
          <p:nvPr/>
        </p:nvSpPr>
        <p:spPr>
          <a:xfrm>
            <a:off x="2114981" y="3606308"/>
            <a:ext cx="265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jmarquesfilho@gmail.com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0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27F3B7-3451-4B4F-9ABF-1CDEA20C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B1904AB-3A14-084D-AE5B-7B2F4AE8D1DF}" type="slidenum">
              <a:rPr lang="en-US" smtClean="0"/>
              <a:pPr>
                <a:defRPr/>
              </a:pPr>
              <a:t>4</a:t>
            </a:fld>
            <a:endParaRPr lang="pt-BR"/>
          </a:p>
        </p:txBody>
      </p:sp>
      <p:pic>
        <p:nvPicPr>
          <p:cNvPr id="10" name="Espaço Reservado para Conteúdo 5">
            <a:extLst>
              <a:ext uri="{FF2B5EF4-FFF2-40B4-BE49-F238E27FC236}">
                <a16:creationId xmlns:a16="http://schemas.microsoft.com/office/drawing/2014/main" id="{3CA003F9-6827-DE4B-9419-483D78110DA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27" y="2012863"/>
            <a:ext cx="5723973" cy="4169134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B7CFAC7-0093-6C46-9CCF-1849965EBB9E}"/>
              </a:ext>
            </a:extLst>
          </p:cNvPr>
          <p:cNvSpPr txBox="1">
            <a:spLocks/>
          </p:cNvSpPr>
          <p:nvPr/>
        </p:nvSpPr>
        <p:spPr>
          <a:xfrm>
            <a:off x="2453301" y="286100"/>
            <a:ext cx="7924800" cy="6508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>
                    <a:lumMod val="10000"/>
                  </a:schemeClr>
                </a:solidFill>
              </a:rPr>
              <a:t>Urbanização 1950 – 2000 – 2020</a:t>
            </a:r>
          </a:p>
        </p:txBody>
      </p:sp>
      <p:pic>
        <p:nvPicPr>
          <p:cNvPr id="11" name="Espaço Reservado para Conteúdo 5">
            <a:extLst>
              <a:ext uri="{FF2B5EF4-FFF2-40B4-BE49-F238E27FC236}">
                <a16:creationId xmlns:a16="http://schemas.microsoft.com/office/drawing/2014/main" id="{7494A9E3-C257-7143-9104-FDF7591F8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4" y="1115603"/>
            <a:ext cx="3687402" cy="2746375"/>
          </a:xfrm>
          <a:prstGeom prst="rect">
            <a:avLst/>
          </a:prstGeom>
        </p:spPr>
      </p:pic>
      <p:pic>
        <p:nvPicPr>
          <p:cNvPr id="12" name="Espaço Reservado para Conteúdo 5">
            <a:extLst>
              <a:ext uri="{FF2B5EF4-FFF2-40B4-BE49-F238E27FC236}">
                <a16:creationId xmlns:a16="http://schemas.microsoft.com/office/drawing/2014/main" id="{AD30C938-6A61-5C49-AE3D-6446A7035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7" y="4072748"/>
            <a:ext cx="3687402" cy="2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0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Número de Slide 2">
            <a:extLst>
              <a:ext uri="{FF2B5EF4-FFF2-40B4-BE49-F238E27FC236}">
                <a16:creationId xmlns:a16="http://schemas.microsoft.com/office/drawing/2014/main" id="{C0A9E83E-47B9-4F40-A8FF-66A212E5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fld id="{7C6382E7-52A4-7C45-9BF4-4ADED7A8D03D}" type="slidenum">
              <a:rPr lang="pt-BR" altLang="pt-BR" smtClean="0"/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pt-BR" altLang="pt-BR" sz="1200" b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698" name="Text Box 4">
            <a:extLst>
              <a:ext uri="{FF2B5EF4-FFF2-40B4-BE49-F238E27FC236}">
                <a16:creationId xmlns:a16="http://schemas.microsoft.com/office/drawing/2014/main" id="{92EB3EF5-3393-C04C-BBB5-27D280B0E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4" y="2786063"/>
            <a:ext cx="2428875" cy="7078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Sociedade Humana Atual</a:t>
            </a:r>
          </a:p>
        </p:txBody>
      </p:sp>
      <p:sp>
        <p:nvSpPr>
          <p:cNvPr id="29699" name="Text Box 6">
            <a:extLst>
              <a:ext uri="{FF2B5EF4-FFF2-40B4-BE49-F238E27FC236}">
                <a16:creationId xmlns:a16="http://schemas.microsoft.com/office/drawing/2014/main" id="{CEE1469E-3C8C-AA42-B61C-9429E6BE0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1700214"/>
            <a:ext cx="3673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200" b="1" u="sng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700" name="Text Box 7">
            <a:extLst>
              <a:ext uri="{FF2B5EF4-FFF2-40B4-BE49-F238E27FC236}">
                <a16:creationId xmlns:a16="http://schemas.microsoft.com/office/drawing/2014/main" id="{51A5FB09-A5DA-9B47-8923-1C1AF4A5C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1928813"/>
            <a:ext cx="4572000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Grandes AGLOMERAÇÕES humanas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Aumento constante da População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Regiões Metropolitanas com MILHÕES de habitantes</a:t>
            </a:r>
          </a:p>
        </p:txBody>
      </p:sp>
      <p:sp>
        <p:nvSpPr>
          <p:cNvPr id="29701" name="AutoShape 5">
            <a:extLst>
              <a:ext uri="{FF2B5EF4-FFF2-40B4-BE49-F238E27FC236}">
                <a16:creationId xmlns:a16="http://schemas.microsoft.com/office/drawing/2014/main" id="{DBBCD202-2EF4-4249-90C8-4CE658D1F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3000376"/>
            <a:ext cx="571500" cy="398463"/>
          </a:xfrm>
          <a:prstGeom prst="rightArrow">
            <a:avLst>
              <a:gd name="adj1" fmla="val 50000"/>
              <a:gd name="adj2" fmla="val 640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4E0A0E25-2283-3141-AD8C-216FF1A1A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4714876"/>
            <a:ext cx="357188" cy="500063"/>
          </a:xfrm>
          <a:prstGeom prst="downArrow">
            <a:avLst>
              <a:gd name="adj1" fmla="val 50000"/>
              <a:gd name="adj2" fmla="val 84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CDAC5A81-F67E-8842-A284-3AB2E11AB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5" y="5357813"/>
            <a:ext cx="4572000" cy="9233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Preocupação constante com: Água, Energia, Esgoto, Moradia, Insumos para produção e transporte</a:t>
            </a:r>
          </a:p>
        </p:txBody>
      </p:sp>
      <p:pic>
        <p:nvPicPr>
          <p:cNvPr id="29704" name="Picture 2">
            <a:extLst>
              <a:ext uri="{FF2B5EF4-FFF2-40B4-BE49-F238E27FC236}">
                <a16:creationId xmlns:a16="http://schemas.microsoft.com/office/drawing/2014/main" id="{154BCC2A-9B66-2C49-B939-7DCB8560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769141"/>
            <a:ext cx="3541818" cy="259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92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37525F7E-7B4D-394F-A2DC-1B649BA77309}" type="slidenum">
              <a:rPr lang="pt-BR" altLang="pt-BR" sz="1200" b="0">
                <a:solidFill>
                  <a:schemeClr val="tx1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t-BR" altLang="pt-BR" sz="1200" b="0">
              <a:solidFill>
                <a:schemeClr val="tx1"/>
              </a:solidFill>
            </a:endParaRP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309814" y="2786063"/>
            <a:ext cx="2428875" cy="8620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Tahoma" charset="0"/>
              </a:rPr>
              <a:t>Sociedade Humana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Tahoma" charset="0"/>
              </a:rPr>
              <a:t>Atual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383339" y="1700214"/>
            <a:ext cx="3673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953125" y="1820863"/>
            <a:ext cx="4572000" cy="2724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ahoma" charset="0"/>
              </a:rPr>
              <a:t>Totalmente dependente da INFRA-ESTRUTURA Civil Instalada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ahoma" charset="0"/>
              </a:rPr>
              <a:t>Direito de ir e vir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ahoma" charset="0"/>
              </a:rPr>
              <a:t>Acesso à água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ahoma" charset="0"/>
              </a:rPr>
              <a:t>Energia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ahoma" charset="0"/>
              </a:rPr>
              <a:t>Tratamento de Dejetos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ahoma" charset="0"/>
              </a:rPr>
              <a:t>Empregos de Qualidade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5095875" y="3000376"/>
            <a:ext cx="571500" cy="398463"/>
          </a:xfrm>
          <a:prstGeom prst="rightArrow">
            <a:avLst>
              <a:gd name="adj1" fmla="val 50000"/>
              <a:gd name="adj2" fmla="val 640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8096250" y="4714876"/>
            <a:ext cx="357188" cy="500063"/>
          </a:xfrm>
          <a:prstGeom prst="downArrow">
            <a:avLst>
              <a:gd name="adj1" fmla="val 50000"/>
              <a:gd name="adj2" fmla="val 84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953125" y="5357814"/>
            <a:ext cx="4572000" cy="784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ahoma" charset="0"/>
              </a:rPr>
              <a:t>Manutenção do Tecido Social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ahoma" charset="0"/>
              </a:rPr>
              <a:t>Responsabilidade com o Meio Ambiente</a:t>
            </a:r>
          </a:p>
        </p:txBody>
      </p:sp>
    </p:spTree>
    <p:extLst>
      <p:ext uri="{BB962C8B-B14F-4D97-AF65-F5344CB8AC3E}">
        <p14:creationId xmlns:p14="http://schemas.microsoft.com/office/powerpoint/2010/main" val="403322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3600" dirty="0"/>
              <a:t>Cenários de crescimento populacional e Distribuição Inadequada de Recursos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497724-BC36-4DB8-BE74-32669FB8E5F8}" type="slidenum">
              <a:rPr kumimoji="0" lang="pt-B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28775"/>
            <a:ext cx="4692650" cy="47815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8D3AA1E-A458-7C38-C02E-D0EC584548DB}"/>
              </a:ext>
            </a:extLst>
          </p:cNvPr>
          <p:cNvSpPr txBox="1"/>
          <p:nvPr/>
        </p:nvSpPr>
        <p:spPr>
          <a:xfrm>
            <a:off x="0" y="1317625"/>
            <a:ext cx="5440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ONU: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2100: 10,4 Bilhões estável desde 2080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7" name="Picture 2" descr="C:\Documents and Settings\VMJohn\My Documents\My Pictures\São Paulo\favela-morumbi-sao-paulo.jpg">
            <a:extLst>
              <a:ext uri="{FF2B5EF4-FFF2-40B4-BE49-F238E27FC236}">
                <a16:creationId xmlns:a16="http://schemas.microsoft.com/office/drawing/2014/main" id="{B78EEAF6-1832-4EB3-84EA-066CA2EAD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96" y="1874449"/>
            <a:ext cx="5646809" cy="421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08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2BEF8-FB61-F903-9F16-3EB67126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Serão necessários investimentos de água e energia, além do controle de cheias e secas</a:t>
            </a:r>
          </a:p>
        </p:txBody>
      </p:sp>
      <p:sp>
        <p:nvSpPr>
          <p:cNvPr id="71683" name="Espaço Reservado para Número de Slide 3">
            <a:extLst>
              <a:ext uri="{FF2B5EF4-FFF2-40B4-BE49-F238E27FC236}">
                <a16:creationId xmlns:a16="http://schemas.microsoft.com/office/drawing/2014/main" id="{EC7FC616-6841-AA4D-85FE-E458EF46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pt-BR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100D77F-7930-354B-ABDC-2179C6574183}" type="slidenum">
              <a:rPr lang="pt-BR" altLang="pt-BR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en-US" altLang="pt-BR"/>
          </a:p>
        </p:txBody>
      </p:sp>
      <p:sp>
        <p:nvSpPr>
          <p:cNvPr id="71684" name="AutoShape 2" descr="Resultado de imagem para sede seca">
            <a:extLst>
              <a:ext uri="{FF2B5EF4-FFF2-40B4-BE49-F238E27FC236}">
                <a16:creationId xmlns:a16="http://schemas.microsoft.com/office/drawing/2014/main" id="{0B8471E1-EAC6-3349-B601-F3E8E31C76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71685" name="Picture 3">
            <a:extLst>
              <a:ext uri="{FF2B5EF4-FFF2-40B4-BE49-F238E27FC236}">
                <a16:creationId xmlns:a16="http://schemas.microsoft.com/office/drawing/2014/main" id="{D7F9AA64-A321-6E4B-B8DB-437301C2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210048"/>
            <a:ext cx="2536486" cy="172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">
            <a:extLst>
              <a:ext uri="{FF2B5EF4-FFF2-40B4-BE49-F238E27FC236}">
                <a16:creationId xmlns:a16="http://schemas.microsoft.com/office/drawing/2014/main" id="{D641E516-3AF8-E546-880C-CE29D8F0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9080"/>
            <a:ext cx="2752879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6">
            <a:extLst>
              <a:ext uri="{FF2B5EF4-FFF2-40B4-BE49-F238E27FC236}">
                <a16:creationId xmlns:a16="http://schemas.microsoft.com/office/drawing/2014/main" id="{56C603A6-4A61-0C41-9F9A-2BCCA77D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339" y="4149080"/>
            <a:ext cx="293651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90FF987-16F3-83D2-F158-777070AD3281}"/>
              </a:ext>
            </a:extLst>
          </p:cNvPr>
          <p:cNvSpPr txBox="1">
            <a:spLocks/>
          </p:cNvSpPr>
          <p:nvPr/>
        </p:nvSpPr>
        <p:spPr bwMode="auto">
          <a:xfrm>
            <a:off x="1117601" y="1700214"/>
            <a:ext cx="1025736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pt-BR" alt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Engenheiros não constroem empreendimentos hidráulicos porque querem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pt-BR" altLang="pt-BR" sz="1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pt-BR" alt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Eles o fazem porque as </a:t>
            </a:r>
            <a:r>
              <a:rPr kumimoji="0" lang="pt-BR" alt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pessoas necessitam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pt-BR" alt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Engenheiros trabalham com segurança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Tx/>
              <a:buChar char="–"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Segurança Hídrica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Tx/>
              <a:buChar char="–"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Segurança Energética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Tx/>
              <a:buChar char="–"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Segurança Alimentar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Tx/>
              <a:buChar char="–"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Segurança contra os elementos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Tx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    da Natureza</a:t>
            </a:r>
          </a:p>
        </p:txBody>
      </p:sp>
    </p:spTree>
    <p:extLst>
      <p:ext uri="{BB962C8B-B14F-4D97-AF65-F5344CB8AC3E}">
        <p14:creationId xmlns:p14="http://schemas.microsoft.com/office/powerpoint/2010/main" val="208178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ítulo 1">
            <a:extLst>
              <a:ext uri="{FF2B5EF4-FFF2-40B4-BE49-F238E27FC236}">
                <a16:creationId xmlns:a16="http://schemas.microsoft.com/office/drawing/2014/main" id="{EAF571FA-EB92-0945-972D-E48CFF09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5" y="836614"/>
            <a:ext cx="8274050" cy="650875"/>
          </a:xfrm>
        </p:spPr>
        <p:txBody>
          <a:bodyPr>
            <a:normAutofit fontScale="90000"/>
          </a:bodyPr>
          <a:lstStyle/>
          <a:p>
            <a:r>
              <a:rPr lang="pt-BR" altLang="pt-BR"/>
              <a:t>Constatação Óbvia</a:t>
            </a:r>
          </a:p>
        </p:txBody>
      </p:sp>
      <p:sp>
        <p:nvSpPr>
          <p:cNvPr id="75778" name="Espaço Reservado para Conteúdo 2">
            <a:extLst>
              <a:ext uri="{FF2B5EF4-FFF2-40B4-BE49-F238E27FC236}">
                <a16:creationId xmlns:a16="http://schemas.microsoft.com/office/drawing/2014/main" id="{DEBCF662-F93A-D143-A149-281FF97B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83" y="1780432"/>
            <a:ext cx="11014734" cy="4525962"/>
          </a:xfrm>
        </p:spPr>
        <p:txBody>
          <a:bodyPr>
            <a:normAutofit/>
          </a:bodyPr>
          <a:lstStyle/>
          <a:p>
            <a:r>
              <a:rPr lang="pt-BR" altLang="pt-BR" dirty="0"/>
              <a:t>A necessidade de infraestrutura será crescente devido à necessidade de vida digna e aumento populacional</a:t>
            </a:r>
          </a:p>
          <a:p>
            <a:r>
              <a:rPr lang="pt-BR" altLang="pt-BR" dirty="0"/>
              <a:t>Energia e Água serão bens escassos e fundamentais</a:t>
            </a:r>
          </a:p>
          <a:p>
            <a:r>
              <a:rPr lang="pt-BR" altLang="pt-BR" dirty="0"/>
              <a:t>São setores responsáveis por grandes consumos de matérias-primas da natureza</a:t>
            </a:r>
          </a:p>
          <a:p>
            <a:r>
              <a:rPr lang="pt-BR" altLang="pt-BR" dirty="0"/>
              <a:t>Haverá aumento de pressão por soluções sustentáveis e portanto necessidade de inovação</a:t>
            </a:r>
          </a:p>
          <a:p>
            <a:r>
              <a:rPr lang="pt-BR" altLang="pt-BR" dirty="0"/>
              <a:t>A questão mudanças climáticas é importante, e deve ser feita a gestão de cheias e secas</a:t>
            </a:r>
          </a:p>
        </p:txBody>
      </p:sp>
    </p:spTree>
    <p:extLst>
      <p:ext uri="{BB962C8B-B14F-4D97-AF65-F5344CB8AC3E}">
        <p14:creationId xmlns:p14="http://schemas.microsoft.com/office/powerpoint/2010/main" val="3227780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1928</Words>
  <Application>Microsoft Macintosh PowerPoint</Application>
  <PresentationFormat>Widescreen</PresentationFormat>
  <Paragraphs>290</Paragraphs>
  <Slides>35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Arial Unicode MS</vt:lpstr>
      <vt:lpstr>Aptos</vt:lpstr>
      <vt:lpstr>Arial</vt:lpstr>
      <vt:lpstr>Calibri</vt:lpstr>
      <vt:lpstr>Calibri Light</vt:lpstr>
      <vt:lpstr>Tahoma</vt:lpstr>
      <vt:lpstr>Trebuchet MS</vt:lpstr>
      <vt:lpstr>Wingdings</vt:lpstr>
      <vt:lpstr>Tema do Office</vt:lpstr>
      <vt:lpstr>Apresentação do PowerPoint</vt:lpstr>
      <vt:lpstr>Apresentação do PowerPoint</vt:lpstr>
      <vt:lpstr>Humanidade: Mudança Comportamental</vt:lpstr>
      <vt:lpstr>Apresentação do PowerPoint</vt:lpstr>
      <vt:lpstr>Apresentação do PowerPoint</vt:lpstr>
      <vt:lpstr>Apresentação do PowerPoint</vt:lpstr>
      <vt:lpstr>Cenários de crescimento populacional e Distribuição Inadequada de Recursos</vt:lpstr>
      <vt:lpstr>Serão necessários investimentos de água e energia, além do controle de cheias e secas</vt:lpstr>
      <vt:lpstr>Constatação Óbvia</vt:lpstr>
      <vt:lpstr>Brasil</vt:lpstr>
      <vt:lpstr>Dependência Óbvia</vt:lpstr>
      <vt:lpstr>Dependência Óbvia</vt:lpstr>
      <vt:lpstr>Década de 70: predominância hidráulica</vt:lpstr>
      <vt:lpstr>Matriz de Oferta de Energia Elétrica 2007</vt:lpstr>
      <vt:lpstr>Apresentação do PowerPoint</vt:lpstr>
      <vt:lpstr>BARRAGEM A FIO D’ÁGUA</vt:lpstr>
      <vt:lpstr>E a Engenharia do Brasil?</vt:lpstr>
      <vt:lpstr>MARIANA, 2015</vt:lpstr>
      <vt:lpstr>Brumadinho em 2019</vt:lpstr>
      <vt:lpstr>Desconfiança</vt:lpstr>
      <vt:lpstr>Apresentação do PowerPoint</vt:lpstr>
      <vt:lpstr>Apresentação do PowerPoint</vt:lpstr>
      <vt:lpstr>Evolução do setor </vt:lpstr>
      <vt:lpstr>Planejamento 2021</vt:lpstr>
      <vt:lpstr>Plano Decenal de Expansão de Energia 2024</vt:lpstr>
      <vt:lpstr>Evolução do Setor</vt:lpstr>
      <vt:lpstr>Evolução do setor elétrico</vt:lpstr>
      <vt:lpstr>CONCLUSÕES ÓBVIAS</vt:lpstr>
      <vt:lpstr>Apresentação do PowerPoint</vt:lpstr>
      <vt:lpstr>Solução: Discussão e Planejamento  </vt:lpstr>
      <vt:lpstr>Solução: Discussão e Planejamento</vt:lpstr>
      <vt:lpstr>Solução: Discussão e Planejamento</vt:lpstr>
      <vt:lpstr>Solução: Discussão e Planejamento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Gean Associação Brasileira de PCHs e CGHs</dc:creator>
  <cp:lastModifiedBy>José Marques Filho</cp:lastModifiedBy>
  <cp:revision>2</cp:revision>
  <dcterms:created xsi:type="dcterms:W3CDTF">2023-11-16T19:02:42Z</dcterms:created>
  <dcterms:modified xsi:type="dcterms:W3CDTF">2024-03-17T23:57:30Z</dcterms:modified>
</cp:coreProperties>
</file>