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818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0" y="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348F4-205F-D2F1-5A31-2929B3AE0E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00E987-D785-7D46-4AC8-6B6D86FEA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F8080-4E9B-EC1F-7CEE-D7E0956E9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C618-22D7-B44B-A92D-14078D386CED}" type="datetimeFigureOut">
              <a:rPr lang="en-BR" smtClean="0"/>
              <a:t>03/18/2024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87126-B86E-6CDB-6114-E732049203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C94AE-547B-C1AF-C04F-24D6546D3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51E4-E1E2-8643-8049-4DE2F56A1880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5871721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E43B3-9647-37A4-7C4E-8C928F5EB9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50693A-8C3B-C77C-19F1-302C2C16FA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95E168-099F-A0AB-F788-C34864D65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C618-22D7-B44B-A92D-14078D386CED}" type="datetimeFigureOut">
              <a:rPr lang="en-BR" smtClean="0"/>
              <a:t>03/18/2024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D18ACE-283C-871A-189F-948A565C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20602D-99F8-EBCC-D517-A9C0D0A29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51E4-E1E2-8643-8049-4DE2F56A1880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97605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C1D9EB-F664-25D0-E177-4C0BC761A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0D5AF7-43C5-FC4A-601F-F4FD87F504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6871CA-EA3E-F41B-F719-4787E5153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C618-22D7-B44B-A92D-14078D386CED}" type="datetimeFigureOut">
              <a:rPr lang="en-BR" smtClean="0"/>
              <a:t>03/18/2024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FB1D57-4457-86F2-2F1B-AFEDF6C6D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BD999-6DEB-0ECF-9F79-AE20314D7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51E4-E1E2-8643-8049-4DE2F56A1880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9290015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49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C68D4-C305-520B-B99F-7AAC87FE6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3BAE0B-618B-91DA-A11A-2C75DA4944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176072-D473-944C-A4A1-6E60B6A5C8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C618-22D7-B44B-A92D-14078D386CED}" type="datetimeFigureOut">
              <a:rPr lang="en-BR" smtClean="0"/>
              <a:t>03/18/2024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E0BDDA-BB7B-AEFA-80CA-A45E369CE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AB2985-5E9A-E22C-0878-2C5A66F12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51E4-E1E2-8643-8049-4DE2F56A1880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968483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F062E-6423-452C-2D5B-B812432D0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AA3BF-71E9-DCA3-5CD8-E4DA737C92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723953-5EA2-3F85-2340-13AE53D7C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C618-22D7-B44B-A92D-14078D386CED}" type="datetimeFigureOut">
              <a:rPr lang="en-BR" smtClean="0"/>
              <a:t>03/18/2024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1CCEE-5797-1759-79DF-4425DBB9D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DC159-D2C1-C812-8709-AA48B0C7F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51E4-E1E2-8643-8049-4DE2F56A1880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37909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4DA71F-D6E9-ACFF-B08F-8C179AA67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B1C57-351E-40C8-F3D8-F4ECB7A7E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5F99A-ACD3-BBA3-2A38-C59624B634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052795-6B4A-9BD7-4E1E-B925E5D4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C618-22D7-B44B-A92D-14078D386CED}" type="datetimeFigureOut">
              <a:rPr lang="en-BR" smtClean="0"/>
              <a:t>03/18/2024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B8045D-0888-921E-75A7-F587EAE5F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EDF9EC-5526-035B-C373-E6599059C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51E4-E1E2-8643-8049-4DE2F56A1880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639591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EAA596-6143-E448-8E04-5E0517C30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7BF30-1F42-05E0-BA0B-472F9370B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191F74B-E764-0DDB-93DA-EEAC6DE88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9EF2B9-3CA6-4861-2EF9-1B16D3EE2B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AB00ED-FFD8-3A51-909A-D9A23EDABC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89AD80-014C-2E32-ACA6-3FF11DFFC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C618-22D7-B44B-A92D-14078D386CED}" type="datetimeFigureOut">
              <a:rPr lang="en-BR" smtClean="0"/>
              <a:t>03/18/2024</a:t>
            </a:fld>
            <a:endParaRPr lang="en-B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B12CD8-B646-95E9-CE17-392FA4AA8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E6D980C-37AB-0519-AE0B-74046F46C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51E4-E1E2-8643-8049-4DE2F56A1880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22399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5FED1-1796-1740-303F-8147D2B9A8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A81627-23E0-E2BA-5AAA-204C200D3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C618-22D7-B44B-A92D-14078D386CED}" type="datetimeFigureOut">
              <a:rPr lang="en-BR" smtClean="0"/>
              <a:t>03/18/2024</a:t>
            </a:fld>
            <a:endParaRPr lang="en-B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A8F739E-573E-5270-B90B-7EE62603F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D89891-F910-BACF-1719-075B1E0E0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51E4-E1E2-8643-8049-4DE2F56A1880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09728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70114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9A8B6-4F02-0196-C76F-A120B654F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AA710D-218D-54E5-19CC-8D82B53BAC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BF9BF5-A721-5DD5-FDB8-EEB13BD66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AEC90-A999-8D2A-699C-4CFB64035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C618-22D7-B44B-A92D-14078D386CED}" type="datetimeFigureOut">
              <a:rPr lang="en-BR" smtClean="0"/>
              <a:t>03/18/2024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9EE4-49DF-DAD4-2AD4-2F2616297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E7ED77-6F15-179A-C898-3C4548E9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51E4-E1E2-8643-8049-4DE2F56A1880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65615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7A549-FDE7-8F2A-5F12-5623FF04B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05BD3E-6178-CF98-C56B-1B81A7FB56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B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C91310-F14C-7940-B306-6F364E0A29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21E6E8-4D0A-A8BF-E5AD-07DAB327B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C618-22D7-B44B-A92D-14078D386CED}" type="datetimeFigureOut">
              <a:rPr lang="en-BR" smtClean="0"/>
              <a:t>03/18/2024</a:t>
            </a:fld>
            <a:endParaRPr lang="en-B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22DE1E-B02B-69CC-F686-0887318AB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EFBADB-0EED-D590-E814-F4F22E664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551E4-E1E2-8643-8049-4DE2F56A1880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78422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135297-1CA3-208D-92CA-669948EC50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B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CC0EC-5E2A-0CB7-191C-C60C107F5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14E7E-0734-B173-BACA-D82A9B869F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CC618-22D7-B44B-A92D-14078D386CED}" type="datetimeFigureOut">
              <a:rPr lang="en-BR" smtClean="0"/>
              <a:t>03/18/2024</a:t>
            </a:fld>
            <a:endParaRPr lang="en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32943A-7287-AB1D-F4EF-56C8A345C0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11C05B-FA22-CB17-41A1-9F792D9E87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551E4-E1E2-8643-8049-4DE2F56A1880}" type="slidenum">
              <a:rPr lang="en-BR" smtClean="0"/>
              <a:t>‹nº›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3502867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E49C9D8-1272-4267-87D1-7741E474F7AC}"/>
              </a:ext>
            </a:extLst>
          </p:cNvPr>
          <p:cNvSpPr/>
          <p:nvPr/>
        </p:nvSpPr>
        <p:spPr>
          <a:xfrm>
            <a:off x="5015633" y="5325072"/>
            <a:ext cx="2372139" cy="15174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8CB79EB-F571-417A-9093-555F32A01427}"/>
              </a:ext>
            </a:extLst>
          </p:cNvPr>
          <p:cNvSpPr/>
          <p:nvPr/>
        </p:nvSpPr>
        <p:spPr>
          <a:xfrm>
            <a:off x="6904485" y="1230120"/>
            <a:ext cx="5038387" cy="400110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noProof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endParaRPr kumimoji="0" lang="pt-BR" sz="2000" b="0" i="0" u="none" strike="noStrike" kern="1200" cap="none" spc="0" normalizeH="0" baseline="0" noProof="0">
              <a:ln>
                <a:noFill/>
              </a:ln>
              <a:solidFill>
                <a:srgbClr val="2F504D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9728E956-25E5-4FB5-A7DC-1E14D3F371AA}"/>
              </a:ext>
            </a:extLst>
          </p:cNvPr>
          <p:cNvSpPr/>
          <p:nvPr/>
        </p:nvSpPr>
        <p:spPr>
          <a:xfrm>
            <a:off x="9690002" y="52676"/>
            <a:ext cx="2372139" cy="70788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19" name="Agrupar 218">
            <a:extLst>
              <a:ext uri="{FF2B5EF4-FFF2-40B4-BE49-F238E27FC236}">
                <a16:creationId xmlns:a16="http://schemas.microsoft.com/office/drawing/2014/main" id="{9E443FD7-8FCE-022C-E69C-2FAEE296DF91}"/>
              </a:ext>
            </a:extLst>
          </p:cNvPr>
          <p:cNvGrpSpPr/>
          <p:nvPr/>
        </p:nvGrpSpPr>
        <p:grpSpPr>
          <a:xfrm>
            <a:off x="-65477" y="4713434"/>
            <a:ext cx="12261644" cy="2158627"/>
            <a:chOff x="-75486" y="-3"/>
            <a:chExt cx="12261644" cy="3692076"/>
          </a:xfrm>
        </p:grpSpPr>
        <p:sp>
          <p:nvSpPr>
            <p:cNvPr id="245" name="Retângulo 244">
              <a:extLst>
                <a:ext uri="{FF2B5EF4-FFF2-40B4-BE49-F238E27FC236}">
                  <a16:creationId xmlns:a16="http://schemas.microsoft.com/office/drawing/2014/main" id="{1CE9878F-5256-B072-91BE-FBDD3EC5732F}"/>
                </a:ext>
              </a:extLst>
            </p:cNvPr>
            <p:cNvSpPr/>
            <p:nvPr/>
          </p:nvSpPr>
          <p:spPr>
            <a:xfrm>
              <a:off x="-75486" y="-1"/>
              <a:ext cx="2821651" cy="3692073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6" name="Retângulo 245">
              <a:extLst>
                <a:ext uri="{FF2B5EF4-FFF2-40B4-BE49-F238E27FC236}">
                  <a16:creationId xmlns:a16="http://schemas.microsoft.com/office/drawing/2014/main" id="{55D59FAF-AD83-F557-A319-BFD92E00A30E}"/>
                </a:ext>
              </a:extLst>
            </p:cNvPr>
            <p:cNvSpPr/>
            <p:nvPr/>
          </p:nvSpPr>
          <p:spPr>
            <a:xfrm>
              <a:off x="10801457" y="-3"/>
              <a:ext cx="1384701" cy="3692072"/>
            </a:xfrm>
            <a:prstGeom prst="rect">
              <a:avLst/>
            </a:prstGeom>
            <a:solidFill>
              <a:srgbClr val="9265B4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7" name="Retângulo 246">
              <a:extLst>
                <a:ext uri="{FF2B5EF4-FFF2-40B4-BE49-F238E27FC236}">
                  <a16:creationId xmlns:a16="http://schemas.microsoft.com/office/drawing/2014/main" id="{364499D0-BD55-D36E-AFEE-C86CF302362A}"/>
                </a:ext>
              </a:extLst>
            </p:cNvPr>
            <p:cNvSpPr/>
            <p:nvPr/>
          </p:nvSpPr>
          <p:spPr>
            <a:xfrm>
              <a:off x="9158625" y="1"/>
              <a:ext cx="1642832" cy="3692072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8" name="Retângulo 247">
              <a:extLst>
                <a:ext uri="{FF2B5EF4-FFF2-40B4-BE49-F238E27FC236}">
                  <a16:creationId xmlns:a16="http://schemas.microsoft.com/office/drawing/2014/main" id="{5E829C3A-C995-11EE-2E99-058C240AA550}"/>
                </a:ext>
              </a:extLst>
            </p:cNvPr>
            <p:cNvSpPr/>
            <p:nvPr/>
          </p:nvSpPr>
          <p:spPr>
            <a:xfrm>
              <a:off x="7027819" y="1"/>
              <a:ext cx="2130805" cy="3692072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49" name="Retângulo 248">
              <a:extLst>
                <a:ext uri="{FF2B5EF4-FFF2-40B4-BE49-F238E27FC236}">
                  <a16:creationId xmlns:a16="http://schemas.microsoft.com/office/drawing/2014/main" id="{254DE9DE-E162-D460-A3BF-361CF65AC7AC}"/>
                </a:ext>
              </a:extLst>
            </p:cNvPr>
            <p:cNvSpPr/>
            <p:nvPr/>
          </p:nvSpPr>
          <p:spPr>
            <a:xfrm>
              <a:off x="5012578" y="1"/>
              <a:ext cx="2030769" cy="3692072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0" name="Retângulo 249">
              <a:extLst>
                <a:ext uri="{FF2B5EF4-FFF2-40B4-BE49-F238E27FC236}">
                  <a16:creationId xmlns:a16="http://schemas.microsoft.com/office/drawing/2014/main" id="{045365FB-26A3-FFD8-A6B4-145A0C13D01C}"/>
                </a:ext>
              </a:extLst>
            </p:cNvPr>
            <p:cNvSpPr/>
            <p:nvPr/>
          </p:nvSpPr>
          <p:spPr>
            <a:xfrm>
              <a:off x="2742774" y="-1"/>
              <a:ext cx="2269804" cy="369207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20" name="CaixaDeTexto 219">
            <a:extLst>
              <a:ext uri="{FF2B5EF4-FFF2-40B4-BE49-F238E27FC236}">
                <a16:creationId xmlns:a16="http://schemas.microsoft.com/office/drawing/2014/main" id="{224A1683-E070-18E5-336B-7AFFDD3AA1B0}"/>
              </a:ext>
            </a:extLst>
          </p:cNvPr>
          <p:cNvSpPr txBox="1"/>
          <p:nvPr/>
        </p:nvSpPr>
        <p:spPr>
          <a:xfrm>
            <a:off x="9508192" y="4851540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35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pic>
        <p:nvPicPr>
          <p:cNvPr id="221" name="Imagem 220" descr="Imagem digital fictícia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EC6872D1-65F4-7F3D-290D-A68A02B675B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75737" y="5270727"/>
            <a:ext cx="1580679" cy="1447724"/>
          </a:xfrm>
          <a:prstGeom prst="rect">
            <a:avLst/>
          </a:prstGeom>
          <a:effectLst>
            <a:outerShdw blurRad="262652" dist="38100" dir="2700000" sx="102000" sy="102000" algn="tl" rotWithShape="0">
              <a:prstClr val="black">
                <a:alpha val="43448"/>
              </a:prstClr>
            </a:outerShdw>
          </a:effectLst>
        </p:spPr>
      </p:pic>
      <p:pic>
        <p:nvPicPr>
          <p:cNvPr id="222" name="Imagem 221" descr="Ícone&#10;&#10;Descrição gerada automaticamente">
            <a:extLst>
              <a:ext uri="{FF2B5EF4-FFF2-40B4-BE49-F238E27FC236}">
                <a16:creationId xmlns:a16="http://schemas.microsoft.com/office/drawing/2014/main" id="{1DF8189C-260A-3A67-529D-5061D1CE2B7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8433" y="5211185"/>
            <a:ext cx="2049363" cy="1558622"/>
          </a:xfrm>
          <a:prstGeom prst="rect">
            <a:avLst/>
          </a:prstGeom>
          <a:effectLst>
            <a:outerShdw blurRad="262652" dist="38100" dir="2700000" sx="102000" sy="102000" algn="tl" rotWithShape="0">
              <a:prstClr val="black">
                <a:alpha val="43448"/>
              </a:prstClr>
            </a:outerShdw>
          </a:effectLst>
        </p:spPr>
      </p:pic>
      <p:sp>
        <p:nvSpPr>
          <p:cNvPr id="223" name="CaixaDeTexto 222">
            <a:extLst>
              <a:ext uri="{FF2B5EF4-FFF2-40B4-BE49-F238E27FC236}">
                <a16:creationId xmlns:a16="http://schemas.microsoft.com/office/drawing/2014/main" id="{EA859999-1D7F-30B9-0C08-546753E0E71C}"/>
              </a:ext>
            </a:extLst>
          </p:cNvPr>
          <p:cNvSpPr txBox="1"/>
          <p:nvPr/>
        </p:nvSpPr>
        <p:spPr>
          <a:xfrm>
            <a:off x="153874" y="4807998"/>
            <a:ext cx="123095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49,6%</a:t>
            </a:r>
          </a:p>
        </p:txBody>
      </p:sp>
      <p:sp>
        <p:nvSpPr>
          <p:cNvPr id="224" name="CaixaDeTexto 223">
            <a:extLst>
              <a:ext uri="{FF2B5EF4-FFF2-40B4-BE49-F238E27FC236}">
                <a16:creationId xmlns:a16="http://schemas.microsoft.com/office/drawing/2014/main" id="{5B424A21-5946-923D-9BD9-3D813060193C}"/>
              </a:ext>
            </a:extLst>
          </p:cNvPr>
          <p:cNvSpPr txBox="1"/>
          <p:nvPr/>
        </p:nvSpPr>
        <p:spPr>
          <a:xfrm>
            <a:off x="1549980" y="4807998"/>
            <a:ext cx="94027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42,7%</a:t>
            </a:r>
          </a:p>
        </p:txBody>
      </p:sp>
      <p:sp>
        <p:nvSpPr>
          <p:cNvPr id="225" name="CaixaDeTexto 224">
            <a:extLst>
              <a:ext uri="{FF2B5EF4-FFF2-40B4-BE49-F238E27FC236}">
                <a16:creationId xmlns:a16="http://schemas.microsoft.com/office/drawing/2014/main" id="{69413177-026C-3420-4D5B-6F10CF3AB916}"/>
              </a:ext>
            </a:extLst>
          </p:cNvPr>
          <p:cNvSpPr txBox="1"/>
          <p:nvPr/>
        </p:nvSpPr>
        <p:spPr>
          <a:xfrm>
            <a:off x="2846370" y="4851540"/>
            <a:ext cx="9605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18%</a:t>
            </a:r>
          </a:p>
        </p:txBody>
      </p:sp>
      <p:sp>
        <p:nvSpPr>
          <p:cNvPr id="226" name="CaixaDeTexto 225">
            <a:extLst>
              <a:ext uri="{FF2B5EF4-FFF2-40B4-BE49-F238E27FC236}">
                <a16:creationId xmlns:a16="http://schemas.microsoft.com/office/drawing/2014/main" id="{60E73094-7B47-F84A-351A-19AC18DBDD1C}"/>
              </a:ext>
            </a:extLst>
          </p:cNvPr>
          <p:cNvSpPr txBox="1"/>
          <p:nvPr/>
        </p:nvSpPr>
        <p:spPr>
          <a:xfrm>
            <a:off x="3995735" y="4851540"/>
            <a:ext cx="8488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17,8%</a:t>
            </a:r>
          </a:p>
        </p:txBody>
      </p:sp>
      <p:sp>
        <p:nvSpPr>
          <p:cNvPr id="227" name="CaixaDeTexto 226">
            <a:extLst>
              <a:ext uri="{FF2B5EF4-FFF2-40B4-BE49-F238E27FC236}">
                <a16:creationId xmlns:a16="http://schemas.microsoft.com/office/drawing/2014/main" id="{D7FCE554-1F2E-D40E-0AFF-E7922F1C56C1}"/>
              </a:ext>
            </a:extLst>
          </p:cNvPr>
          <p:cNvSpPr txBox="1"/>
          <p:nvPr/>
        </p:nvSpPr>
        <p:spPr>
          <a:xfrm>
            <a:off x="5144118" y="4851540"/>
            <a:ext cx="9605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12,5%</a:t>
            </a:r>
          </a:p>
        </p:txBody>
      </p:sp>
      <p:sp>
        <p:nvSpPr>
          <p:cNvPr id="228" name="CaixaDeTexto 227">
            <a:extLst>
              <a:ext uri="{FF2B5EF4-FFF2-40B4-BE49-F238E27FC236}">
                <a16:creationId xmlns:a16="http://schemas.microsoft.com/office/drawing/2014/main" id="{B2D9F39B-3272-A3F0-C259-46857D2FFA34}"/>
              </a:ext>
            </a:extLst>
          </p:cNvPr>
          <p:cNvSpPr txBox="1"/>
          <p:nvPr/>
        </p:nvSpPr>
        <p:spPr>
          <a:xfrm>
            <a:off x="6090284" y="4851540"/>
            <a:ext cx="8488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70AD47">
                    <a:lumMod val="20000"/>
                    <a:lumOff val="8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16,7%</a:t>
            </a:r>
          </a:p>
        </p:txBody>
      </p:sp>
      <p:sp>
        <p:nvSpPr>
          <p:cNvPr id="229" name="CaixaDeTexto 228">
            <a:extLst>
              <a:ext uri="{FF2B5EF4-FFF2-40B4-BE49-F238E27FC236}">
                <a16:creationId xmlns:a16="http://schemas.microsoft.com/office/drawing/2014/main" id="{588EBFE7-001A-4C04-92B8-B9BC2C5ECEB3}"/>
              </a:ext>
            </a:extLst>
          </p:cNvPr>
          <p:cNvSpPr txBox="1"/>
          <p:nvPr/>
        </p:nvSpPr>
        <p:spPr>
          <a:xfrm>
            <a:off x="7106583" y="4851540"/>
            <a:ext cx="9605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13,5%</a:t>
            </a:r>
          </a:p>
        </p:txBody>
      </p:sp>
      <p:sp>
        <p:nvSpPr>
          <p:cNvPr id="230" name="CaixaDeTexto 229">
            <a:extLst>
              <a:ext uri="{FF2B5EF4-FFF2-40B4-BE49-F238E27FC236}">
                <a16:creationId xmlns:a16="http://schemas.microsoft.com/office/drawing/2014/main" id="{CED17B32-9636-95C2-015F-5B03EE3EA0D3}"/>
              </a:ext>
            </a:extLst>
          </p:cNvPr>
          <p:cNvSpPr txBox="1"/>
          <p:nvPr/>
        </p:nvSpPr>
        <p:spPr>
          <a:xfrm>
            <a:off x="8154347" y="4851540"/>
            <a:ext cx="8488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13,8%</a:t>
            </a:r>
          </a:p>
        </p:txBody>
      </p:sp>
      <p:sp>
        <p:nvSpPr>
          <p:cNvPr id="231" name="CaixaDeTexto 230">
            <a:extLst>
              <a:ext uri="{FF2B5EF4-FFF2-40B4-BE49-F238E27FC236}">
                <a16:creationId xmlns:a16="http://schemas.microsoft.com/office/drawing/2014/main" id="{BFF5C8FC-024A-68A4-6EDE-3AC6DEDA9B57}"/>
              </a:ext>
            </a:extLst>
          </p:cNvPr>
          <p:cNvSpPr txBox="1"/>
          <p:nvPr/>
        </p:nvSpPr>
        <p:spPr>
          <a:xfrm>
            <a:off x="9243554" y="4851540"/>
            <a:ext cx="7715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5,5%</a:t>
            </a:r>
          </a:p>
        </p:txBody>
      </p:sp>
      <p:sp>
        <p:nvSpPr>
          <p:cNvPr id="232" name="CaixaDeTexto 231">
            <a:extLst>
              <a:ext uri="{FF2B5EF4-FFF2-40B4-BE49-F238E27FC236}">
                <a16:creationId xmlns:a16="http://schemas.microsoft.com/office/drawing/2014/main" id="{D2053330-1703-C373-7713-3A3F78643756}"/>
              </a:ext>
            </a:extLst>
          </p:cNvPr>
          <p:cNvSpPr txBox="1"/>
          <p:nvPr/>
        </p:nvSpPr>
        <p:spPr>
          <a:xfrm>
            <a:off x="9957154" y="4851540"/>
            <a:ext cx="8488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 dirty="0">
                <a:ln>
                  <a:noFill/>
                </a:ln>
                <a:solidFill>
                  <a:srgbClr val="ED7D31">
                    <a:lumMod val="50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8,2%</a:t>
            </a:r>
          </a:p>
        </p:txBody>
      </p:sp>
      <p:sp>
        <p:nvSpPr>
          <p:cNvPr id="233" name="CaixaDeTexto 232">
            <a:extLst>
              <a:ext uri="{FF2B5EF4-FFF2-40B4-BE49-F238E27FC236}">
                <a16:creationId xmlns:a16="http://schemas.microsoft.com/office/drawing/2014/main" id="{D39CBB7D-C2B7-C07B-C89F-F5CD3E888A7B}"/>
              </a:ext>
            </a:extLst>
          </p:cNvPr>
          <p:cNvSpPr txBox="1"/>
          <p:nvPr/>
        </p:nvSpPr>
        <p:spPr>
          <a:xfrm>
            <a:off x="10711148" y="4851540"/>
            <a:ext cx="9605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>
                <a:ln>
                  <a:noFill/>
                </a:ln>
                <a:solidFill>
                  <a:srgbClr val="EBD7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0,9%</a:t>
            </a:r>
          </a:p>
        </p:txBody>
      </p:sp>
      <p:sp>
        <p:nvSpPr>
          <p:cNvPr id="234" name="CaixaDeTexto 233">
            <a:extLst>
              <a:ext uri="{FF2B5EF4-FFF2-40B4-BE49-F238E27FC236}">
                <a16:creationId xmlns:a16="http://schemas.microsoft.com/office/drawing/2014/main" id="{78EAA815-2B27-812E-54EA-42837A499CE2}"/>
              </a:ext>
            </a:extLst>
          </p:cNvPr>
          <p:cNvSpPr txBox="1"/>
          <p:nvPr/>
        </p:nvSpPr>
        <p:spPr>
          <a:xfrm>
            <a:off x="11453642" y="4851540"/>
            <a:ext cx="8488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>
                <a:ln>
                  <a:noFill/>
                </a:ln>
                <a:solidFill>
                  <a:srgbClr val="EBD7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0,8%</a:t>
            </a:r>
          </a:p>
        </p:txBody>
      </p:sp>
      <p:sp>
        <p:nvSpPr>
          <p:cNvPr id="235" name="CaixaDeTexto 234">
            <a:extLst>
              <a:ext uri="{FF2B5EF4-FFF2-40B4-BE49-F238E27FC236}">
                <a16:creationId xmlns:a16="http://schemas.microsoft.com/office/drawing/2014/main" id="{872F8BBB-E694-AD9C-A07D-3578E2C393EF}"/>
              </a:ext>
            </a:extLst>
          </p:cNvPr>
          <p:cNvSpPr txBox="1"/>
          <p:nvPr/>
        </p:nvSpPr>
        <p:spPr>
          <a:xfrm>
            <a:off x="-65477" y="6548524"/>
            <a:ext cx="1032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>
                <a:ln>
                  <a:noFill/>
                </a:ln>
                <a:solidFill>
                  <a:srgbClr val="0085B0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HIDRO</a:t>
            </a:r>
          </a:p>
        </p:txBody>
      </p:sp>
      <p:sp>
        <p:nvSpPr>
          <p:cNvPr id="236" name="CaixaDeTexto 235">
            <a:extLst>
              <a:ext uri="{FF2B5EF4-FFF2-40B4-BE49-F238E27FC236}">
                <a16:creationId xmlns:a16="http://schemas.microsoft.com/office/drawing/2014/main" id="{EC746EB3-16C8-4A65-A222-DBCF795E15A7}"/>
              </a:ext>
            </a:extLst>
          </p:cNvPr>
          <p:cNvSpPr txBox="1"/>
          <p:nvPr/>
        </p:nvSpPr>
        <p:spPr>
          <a:xfrm>
            <a:off x="2660462" y="6548524"/>
            <a:ext cx="124934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>
                <a:ln>
                  <a:noFill/>
                </a:ln>
                <a:solidFill>
                  <a:srgbClr val="ED7D31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TÉRMICA</a:t>
            </a:r>
          </a:p>
        </p:txBody>
      </p:sp>
      <p:pic>
        <p:nvPicPr>
          <p:cNvPr id="237" name="Imagem 236" descr="Uma imagem contendo Ícone&#10;&#10;Descrição gerada automaticamente">
            <a:extLst>
              <a:ext uri="{FF2B5EF4-FFF2-40B4-BE49-F238E27FC236}">
                <a16:creationId xmlns:a16="http://schemas.microsoft.com/office/drawing/2014/main" id="{20B2BD80-E6EA-605A-5A9E-0DE9AF2B3B7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1226" y="5352771"/>
            <a:ext cx="1424285" cy="1379611"/>
          </a:xfrm>
          <a:prstGeom prst="rect">
            <a:avLst/>
          </a:prstGeom>
          <a:effectLst>
            <a:outerShdw blurRad="262652" dist="38100" dir="2700000" sx="102000" sy="102000" algn="tl" rotWithShape="0">
              <a:prstClr val="black">
                <a:alpha val="43448"/>
              </a:prstClr>
            </a:outerShdw>
          </a:effectLst>
        </p:spPr>
      </p:pic>
      <p:pic>
        <p:nvPicPr>
          <p:cNvPr id="238" name="Imagem 237" descr="Desenho de uma casa&#10;&#10;Descrição gerada automaticamente com confiança média">
            <a:extLst>
              <a:ext uri="{FF2B5EF4-FFF2-40B4-BE49-F238E27FC236}">
                <a16:creationId xmlns:a16="http://schemas.microsoft.com/office/drawing/2014/main" id="{44E54A4F-D198-2CDD-1B06-DF6AD10B62D9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02941" y="5961399"/>
            <a:ext cx="1937816" cy="700563"/>
          </a:xfrm>
          <a:prstGeom prst="rect">
            <a:avLst/>
          </a:prstGeom>
          <a:effectLst>
            <a:outerShdw blurRad="262652" dist="38100" dir="2700000" sx="102000" sy="102000" algn="tl" rotWithShape="0">
              <a:prstClr val="black">
                <a:alpha val="43448"/>
              </a:prstClr>
            </a:outerShdw>
          </a:effectLst>
        </p:spPr>
      </p:pic>
      <p:pic>
        <p:nvPicPr>
          <p:cNvPr id="239" name="Imagem 238" descr="Imagem digital fictícia de personagem de desenho animado&#10;&#10;Descrição gerada automaticamente com confiança média">
            <a:extLst>
              <a:ext uri="{FF2B5EF4-FFF2-40B4-BE49-F238E27FC236}">
                <a16:creationId xmlns:a16="http://schemas.microsoft.com/office/drawing/2014/main" id="{8D435B6B-DFCE-C5F5-6392-0AB10C69C496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36545" y="5272372"/>
            <a:ext cx="1571443" cy="1376983"/>
          </a:xfrm>
          <a:prstGeom prst="rect">
            <a:avLst/>
          </a:prstGeom>
          <a:effectLst>
            <a:outerShdw blurRad="262652" dist="38100" dir="2700000" sx="102000" sy="102000" algn="tl" rotWithShape="0">
              <a:prstClr val="black">
                <a:alpha val="43448"/>
              </a:prstClr>
            </a:outerShdw>
          </a:effectLst>
        </p:spPr>
      </p:pic>
      <p:pic>
        <p:nvPicPr>
          <p:cNvPr id="240" name="Imagem 239" descr="Uma imagem contendo Gráfico&#10;&#10;Descrição gerada automaticamente">
            <a:extLst>
              <a:ext uri="{FF2B5EF4-FFF2-40B4-BE49-F238E27FC236}">
                <a16:creationId xmlns:a16="http://schemas.microsoft.com/office/drawing/2014/main" id="{FDE73196-A89B-1F80-2F71-4162A8A9C2D8}"/>
              </a:ext>
            </a:extLst>
          </p:cNvPr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65201" y="5631330"/>
            <a:ext cx="1348833" cy="1009859"/>
          </a:xfrm>
          <a:prstGeom prst="rect">
            <a:avLst/>
          </a:prstGeom>
          <a:effectLst>
            <a:outerShdw blurRad="262652" dist="38100" dir="2700000" sx="102000" sy="102000" algn="tl" rotWithShape="0">
              <a:prstClr val="black">
                <a:alpha val="43448"/>
              </a:prstClr>
            </a:outerShdw>
          </a:effectLst>
        </p:spPr>
      </p:pic>
      <p:sp>
        <p:nvSpPr>
          <p:cNvPr id="241" name="CaixaDeTexto 240">
            <a:extLst>
              <a:ext uri="{FF2B5EF4-FFF2-40B4-BE49-F238E27FC236}">
                <a16:creationId xmlns:a16="http://schemas.microsoft.com/office/drawing/2014/main" id="{1B3EEC9C-6C2E-CBB9-CF8F-B5C20BB70EFD}"/>
              </a:ext>
            </a:extLst>
          </p:cNvPr>
          <p:cNvSpPr txBox="1"/>
          <p:nvPr/>
        </p:nvSpPr>
        <p:spPr>
          <a:xfrm>
            <a:off x="4965763" y="6548524"/>
            <a:ext cx="1032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>
                <a:ln>
                  <a:noFill/>
                </a:ln>
                <a:solidFill>
                  <a:srgbClr val="70AD47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MMGD</a:t>
            </a:r>
          </a:p>
        </p:txBody>
      </p:sp>
      <p:sp>
        <p:nvSpPr>
          <p:cNvPr id="242" name="CaixaDeTexto 241">
            <a:extLst>
              <a:ext uri="{FF2B5EF4-FFF2-40B4-BE49-F238E27FC236}">
                <a16:creationId xmlns:a16="http://schemas.microsoft.com/office/drawing/2014/main" id="{3B0D47C9-6BC6-4826-E00C-1A90D5C11226}"/>
              </a:ext>
            </a:extLst>
          </p:cNvPr>
          <p:cNvSpPr txBox="1"/>
          <p:nvPr/>
        </p:nvSpPr>
        <p:spPr>
          <a:xfrm>
            <a:off x="6981003" y="6548524"/>
            <a:ext cx="1127513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>
                <a:ln>
                  <a:noFill/>
                </a:ln>
                <a:solidFill>
                  <a:prstClr val="white">
                    <a:lumMod val="50000"/>
                  </a:prstClr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EÓLICA</a:t>
            </a:r>
          </a:p>
        </p:txBody>
      </p:sp>
      <p:sp>
        <p:nvSpPr>
          <p:cNvPr id="243" name="CaixaDeTexto 242">
            <a:extLst>
              <a:ext uri="{FF2B5EF4-FFF2-40B4-BE49-F238E27FC236}">
                <a16:creationId xmlns:a16="http://schemas.microsoft.com/office/drawing/2014/main" id="{90930081-645B-A957-0015-12A3F4ABF90F}"/>
              </a:ext>
            </a:extLst>
          </p:cNvPr>
          <p:cNvSpPr txBox="1"/>
          <p:nvPr/>
        </p:nvSpPr>
        <p:spPr>
          <a:xfrm>
            <a:off x="9069683" y="6548524"/>
            <a:ext cx="1032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>
                <a:ln>
                  <a:noFill/>
                </a:ln>
                <a:solidFill>
                  <a:srgbClr val="FFC000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SOLAR</a:t>
            </a:r>
          </a:p>
        </p:txBody>
      </p:sp>
      <p:sp>
        <p:nvSpPr>
          <p:cNvPr id="244" name="CaixaDeTexto 243">
            <a:extLst>
              <a:ext uri="{FF2B5EF4-FFF2-40B4-BE49-F238E27FC236}">
                <a16:creationId xmlns:a16="http://schemas.microsoft.com/office/drawing/2014/main" id="{71FC39D3-A4ED-8CB5-4E59-071386C8F39F}"/>
              </a:ext>
            </a:extLst>
          </p:cNvPr>
          <p:cNvSpPr txBox="1"/>
          <p:nvPr/>
        </p:nvSpPr>
        <p:spPr>
          <a:xfrm>
            <a:off x="10725397" y="6548524"/>
            <a:ext cx="138470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1200" cap="none" spc="0" normalizeH="0" baseline="0" noProof="0">
                <a:ln>
                  <a:noFill/>
                </a:ln>
                <a:solidFill>
                  <a:srgbClr val="9265B4"/>
                </a:solidFill>
                <a:effectLst/>
                <a:highlight>
                  <a:srgbClr val="000000"/>
                </a:highligh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NUCLEAR</a:t>
            </a:r>
          </a:p>
        </p:txBody>
      </p:sp>
      <p:grpSp>
        <p:nvGrpSpPr>
          <p:cNvPr id="253" name="Agrupar 252">
            <a:extLst>
              <a:ext uri="{FF2B5EF4-FFF2-40B4-BE49-F238E27FC236}">
                <a16:creationId xmlns:a16="http://schemas.microsoft.com/office/drawing/2014/main" id="{CB581828-9635-4736-D77E-670E539D62F5}"/>
              </a:ext>
            </a:extLst>
          </p:cNvPr>
          <p:cNvGrpSpPr/>
          <p:nvPr/>
        </p:nvGrpSpPr>
        <p:grpSpPr>
          <a:xfrm>
            <a:off x="1597603" y="715"/>
            <a:ext cx="5022587" cy="4697931"/>
            <a:chOff x="0" y="0"/>
            <a:chExt cx="4926733" cy="4713434"/>
          </a:xfrm>
        </p:grpSpPr>
        <p:pic>
          <p:nvPicPr>
            <p:cNvPr id="3" name="Imagem 2" descr="Mapa&#10;&#10;Descrição gerada automaticamente">
              <a:extLst>
                <a:ext uri="{FF2B5EF4-FFF2-40B4-BE49-F238E27FC236}">
                  <a16:creationId xmlns:a16="http://schemas.microsoft.com/office/drawing/2014/main" id="{B669F5C7-2927-47EE-8966-CCB66846740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8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108"/>
            <a:stretch/>
          </p:blipFill>
          <p:spPr>
            <a:xfrm>
              <a:off x="0" y="0"/>
              <a:ext cx="4799042" cy="4713434"/>
            </a:xfrm>
            <a:prstGeom prst="rect">
              <a:avLst/>
            </a:prstGeom>
            <a:ln>
              <a:solidFill>
                <a:schemeClr val="bg1"/>
              </a:solidFill>
            </a:ln>
          </p:spPr>
        </p:pic>
        <p:sp>
          <p:nvSpPr>
            <p:cNvPr id="251" name="Retângulo 250">
              <a:extLst>
                <a:ext uri="{FF2B5EF4-FFF2-40B4-BE49-F238E27FC236}">
                  <a16:creationId xmlns:a16="http://schemas.microsoft.com/office/drawing/2014/main" id="{19EB3E21-651C-98CE-5C71-A0073C106C44}"/>
                </a:ext>
              </a:extLst>
            </p:cNvPr>
            <p:cNvSpPr/>
            <p:nvPr/>
          </p:nvSpPr>
          <p:spPr>
            <a:xfrm>
              <a:off x="3414341" y="0"/>
              <a:ext cx="1342075" cy="374754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52" name="Retângulo 251">
              <a:extLst>
                <a:ext uri="{FF2B5EF4-FFF2-40B4-BE49-F238E27FC236}">
                  <a16:creationId xmlns:a16="http://schemas.microsoft.com/office/drawing/2014/main" id="{D26230DB-A028-E934-2693-F361E43DB8B1}"/>
                </a:ext>
              </a:extLst>
            </p:cNvPr>
            <p:cNvSpPr/>
            <p:nvPr/>
          </p:nvSpPr>
          <p:spPr>
            <a:xfrm>
              <a:off x="3375619" y="3597865"/>
              <a:ext cx="1551114" cy="1104337"/>
            </a:xfrm>
            <a:prstGeom prst="rect">
              <a:avLst/>
            </a:prstGeom>
            <a:solidFill>
              <a:srgbClr val="FEFEFE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255" name="CaixaDeTexto 254">
            <a:extLst>
              <a:ext uri="{FF2B5EF4-FFF2-40B4-BE49-F238E27FC236}">
                <a16:creationId xmlns:a16="http://schemas.microsoft.com/office/drawing/2014/main" id="{482F0437-0DCF-377A-28C4-A573EFAA43D3}"/>
              </a:ext>
            </a:extLst>
          </p:cNvPr>
          <p:cNvSpPr txBox="1"/>
          <p:nvPr/>
        </p:nvSpPr>
        <p:spPr>
          <a:xfrm>
            <a:off x="6154219" y="803098"/>
            <a:ext cx="5785161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Extensão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das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linhas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de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transmissão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 ≥ 230 kV (km):</a:t>
            </a: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2023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172.019,858 km</a:t>
            </a: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2F504D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2028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pt-BR" sz="2000" b="0" i="0" u="none" strike="noStrike" kern="1200" cap="none" spc="0" normalizeH="0" baseline="0" noProof="0" dirty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200.918,858  Km (expectativa)</a:t>
            </a: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2F50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2F50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2F50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Pico: 102.478 MW           </a:t>
            </a:r>
            <a:r>
              <a:rPr lang="pt-BR" sz="2000" b="1" dirty="0">
                <a:solidFill>
                  <a:srgbClr val="2F504D"/>
                </a:solidFill>
                <a:latin typeface="Calibri" panose="020F0502020204030204"/>
              </a:rPr>
              <a:t>15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/03/24 às 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656266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14h37</a:t>
            </a:r>
          </a:p>
          <a:p>
            <a:pPr marL="457200" marR="0" lvl="1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noProof="0" dirty="0">
              <a:ln>
                <a:noFill/>
              </a:ln>
              <a:solidFill>
                <a:srgbClr val="2F504D"/>
              </a:solidFill>
              <a:effectLst/>
              <a:uLnTx/>
              <a:uFillTx/>
              <a:latin typeface="Calibri" panose="020F0502020204030204"/>
              <a:ea typeface="+mn-ea"/>
              <a:cs typeface="Calibri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400" b="1" i="0" u="none" strike="noStrike" kern="1200" cap="none" spc="0" normalizeH="0" baseline="0" noProof="0" dirty="0">
              <a:ln>
                <a:noFill/>
              </a:ln>
              <a:solidFill>
                <a:srgbClr val="6562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656266"/>
                </a:solidFill>
                <a:effectLst/>
                <a:uLnTx/>
                <a:uFillTx/>
                <a:latin typeface="Roboto" panose="02000000000000000000" pitchFamily="2" charset="0"/>
                <a:ea typeface="+mn-ea"/>
                <a:cs typeface="+mn-cs"/>
              </a:rPr>
              <a:t> </a:t>
            </a:r>
            <a:endParaRPr kumimoji="0" lang="pt-BR" sz="2000" b="1" i="0" u="none" strike="noStrike" kern="1200" cap="none" spc="0" normalizeH="0" baseline="0" noProof="0" dirty="0">
              <a:ln>
                <a:noFill/>
              </a:ln>
              <a:solidFill>
                <a:srgbClr val="1B2D4F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pic>
        <p:nvPicPr>
          <p:cNvPr id="9" name="Imagem 8" descr="Imagem em preto e branco&#10;&#10;Descrição gerada automaticamente">
            <a:extLst>
              <a:ext uri="{FF2B5EF4-FFF2-40B4-BE49-F238E27FC236}">
                <a16:creationId xmlns:a16="http://schemas.microsoft.com/office/drawing/2014/main" id="{1CB558B3-823B-165B-59C5-3B2FE9253FEE}"/>
              </a:ext>
            </a:extLst>
          </p:cNvPr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65477" y="-16548"/>
            <a:ext cx="3241214" cy="470040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5D3DD452-4857-C4D4-CC8D-2BB235C1C9B5}"/>
              </a:ext>
            </a:extLst>
          </p:cNvPr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2277" y="187475"/>
            <a:ext cx="2481628" cy="64798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id="{A99D8798-1427-4A5E-8DBA-B416CCBCC57B}"/>
              </a:ext>
            </a:extLst>
          </p:cNvPr>
          <p:cNvSpPr/>
          <p:nvPr/>
        </p:nvSpPr>
        <p:spPr>
          <a:xfrm>
            <a:off x="5050428" y="202042"/>
            <a:ext cx="701171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1015797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Sistema Interligado Nacional (SIN)</a:t>
            </a:r>
            <a:endParaRPr kumimoji="0" lang="pt-BR" sz="2400" b="1" i="0" u="none" strike="noStrike" kern="1200" cap="none" spc="0" normalizeH="0" baseline="0" noProof="0">
              <a:ln>
                <a:noFill/>
              </a:ln>
              <a:solidFill>
                <a:srgbClr val="92BA98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12" name="CaixaDeTexto 11">
            <a:extLst>
              <a:ext uri="{FF2B5EF4-FFF2-40B4-BE49-F238E27FC236}">
                <a16:creationId xmlns:a16="http://schemas.microsoft.com/office/drawing/2014/main" id="{8272D713-F39E-966A-F845-E1959C389AF5}"/>
              </a:ext>
            </a:extLst>
          </p:cNvPr>
          <p:cNvSpPr txBox="1"/>
          <p:nvPr/>
        </p:nvSpPr>
        <p:spPr>
          <a:xfrm>
            <a:off x="8151774" y="3071096"/>
            <a:ext cx="3787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Recorde de renováveis </a:t>
            </a:r>
            <a:r>
              <a:rPr lang="pt-BR" sz="2000" b="1" dirty="0">
                <a:solidFill>
                  <a:srgbClr val="2F504D"/>
                </a:solidFill>
                <a:latin typeface="Calibri" panose="020F0502020204030204"/>
                <a:cs typeface="Arial"/>
                <a:sym typeface="Arial"/>
              </a:rPr>
              <a:t>15</a:t>
            </a:r>
            <a:r>
              <a:rPr kumimoji="0" lang="pt-BR" sz="2000" b="1" i="0" u="none" strike="noStrike" kern="1200" cap="none" spc="0" normalizeH="0" baseline="0" noProof="0" dirty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/03/24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3B2F38F-5085-0301-04D7-6E4265174FBA}"/>
              </a:ext>
            </a:extLst>
          </p:cNvPr>
          <p:cNvSpPr txBox="1"/>
          <p:nvPr/>
        </p:nvSpPr>
        <p:spPr>
          <a:xfrm>
            <a:off x="9861981" y="3484327"/>
            <a:ext cx="201208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Carga atendida por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71C40909-3530-68C4-F20E-3CA145A5C6C7}"/>
              </a:ext>
            </a:extLst>
          </p:cNvPr>
          <p:cNvSpPr txBox="1"/>
          <p:nvPr/>
        </p:nvSpPr>
        <p:spPr>
          <a:xfrm>
            <a:off x="9105361" y="4253695"/>
            <a:ext cx="27850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0" i="0" u="none" strike="noStrike" kern="1200" cap="none" spc="0" normalizeH="0" baseline="0" noProof="0">
                <a:ln>
                  <a:noFill/>
                </a:ln>
                <a:solidFill>
                  <a:srgbClr val="2F504D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 energia renovável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id="{39CCFD83-1D04-8AC8-7D9E-371C3D495E16}"/>
              </a:ext>
            </a:extLst>
          </p:cNvPr>
          <p:cNvSpPr txBox="1"/>
          <p:nvPr/>
        </p:nvSpPr>
        <p:spPr>
          <a:xfrm>
            <a:off x="9861979" y="3634268"/>
            <a:ext cx="2012085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800" b="1" i="0" u="none" strike="noStrike" kern="1200" cap="none" spc="0" normalizeH="0" baseline="0" noProof="0">
                <a:ln>
                  <a:noFill/>
                </a:ln>
                <a:solidFill>
                  <a:srgbClr val="70AD47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92,5%</a:t>
            </a:r>
            <a:endParaRPr kumimoji="0" lang="pt-BR" sz="4800" b="1" i="0" u="none" strike="noStrike" kern="1200" cap="none" spc="0" normalizeH="0" baseline="0" noProof="0" dirty="0">
              <a:ln>
                <a:noFill/>
              </a:ln>
              <a:solidFill>
                <a:srgbClr val="70AD47">
                  <a:lumMod val="75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pic>
        <p:nvPicPr>
          <p:cNvPr id="21" name="Gráfico 20" descr="Energia renovável estrutura de tópicos">
            <a:extLst>
              <a:ext uri="{FF2B5EF4-FFF2-40B4-BE49-F238E27FC236}">
                <a16:creationId xmlns:a16="http://schemas.microsoft.com/office/drawing/2014/main" id="{E5055179-C172-7338-F6E5-7BA28D62614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81250" y="3519702"/>
            <a:ext cx="1032720" cy="1032720"/>
          </a:xfrm>
          <a:prstGeom prst="rect">
            <a:avLst/>
          </a:prstGeom>
        </p:spPr>
      </p:pic>
      <p:sp>
        <p:nvSpPr>
          <p:cNvPr id="22" name="Retângulo Arredondado 21">
            <a:extLst>
              <a:ext uri="{FF2B5EF4-FFF2-40B4-BE49-F238E27FC236}">
                <a16:creationId xmlns:a16="http://schemas.microsoft.com/office/drawing/2014/main" id="{F8FEDF40-5FAB-6786-6786-ACF243F4CCF6}"/>
              </a:ext>
            </a:extLst>
          </p:cNvPr>
          <p:cNvSpPr/>
          <p:nvPr/>
        </p:nvSpPr>
        <p:spPr>
          <a:xfrm>
            <a:off x="8437842" y="3464678"/>
            <a:ext cx="3524868" cy="1158349"/>
          </a:xfrm>
          <a:prstGeom prst="roundRect">
            <a:avLst/>
          </a:prstGeom>
          <a:noFill/>
          <a:ln>
            <a:solidFill>
              <a:srgbClr val="2F504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1800" b="0" i="0" u="none" strike="noStrike" kern="1200" cap="none" spc="0" normalizeH="0" baseline="0" noProof="0">
              <a:ln>
                <a:noFill/>
              </a:ln>
              <a:solidFill>
                <a:srgbClr val="2F504D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CaixaDeTexto 25">
            <a:extLst>
              <a:ext uri="{FF2B5EF4-FFF2-40B4-BE49-F238E27FC236}">
                <a16:creationId xmlns:a16="http://schemas.microsoft.com/office/drawing/2014/main" id="{B9766769-CE4F-2C44-EE8B-3948679AAE76}"/>
              </a:ext>
            </a:extLst>
          </p:cNvPr>
          <p:cNvSpPr txBox="1"/>
          <p:nvPr/>
        </p:nvSpPr>
        <p:spPr>
          <a:xfrm>
            <a:off x="8966913" y="2082671"/>
            <a:ext cx="2994489" cy="4784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1200" cap="none" spc="0" normalizeH="0" baseline="0" noProof="0">
                <a:ln>
                  <a:noFill/>
                </a:ln>
                <a:solidFill>
                  <a:srgbClr val="2F504D"/>
                </a:solidFill>
                <a:effectLst/>
                <a:highlight>
                  <a:srgbClr val="BFF3CA"/>
                </a:highlight>
                <a:uLnTx/>
                <a:uFillTx/>
                <a:latin typeface="Calibri" panose="020F0502020204030204"/>
                <a:ea typeface="+mn-ea"/>
                <a:cs typeface="+mn-cs"/>
              </a:rPr>
              <a:t>Carga de energia</a:t>
            </a:r>
          </a:p>
        </p:txBody>
      </p:sp>
      <p:pic>
        <p:nvPicPr>
          <p:cNvPr id="2" name="Gráfico 1" descr="Relógio com preenchimento sólido">
            <a:extLst>
              <a:ext uri="{FF2B5EF4-FFF2-40B4-BE49-F238E27FC236}">
                <a16:creationId xmlns:a16="http://schemas.microsoft.com/office/drawing/2014/main" id="{47D57DD6-296A-DDD1-B1AD-5495B42E1ECB}"/>
              </a:ext>
            </a:extLst>
          </p:cNvPr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348866" y="2609164"/>
            <a:ext cx="472570" cy="472570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3488129C-4497-D6A7-6D9F-FC4DA0D1C353}"/>
              </a:ext>
            </a:extLst>
          </p:cNvPr>
          <p:cNvSpPr txBox="1"/>
          <p:nvPr/>
        </p:nvSpPr>
        <p:spPr>
          <a:xfrm>
            <a:off x="-81806" y="4465265"/>
            <a:ext cx="165179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Arial"/>
              </a:rPr>
              <a:t>Mar/24 – Dez/28  </a:t>
            </a:r>
            <a:endParaRPr kumimoji="0" lang="pt-B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9154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90</Words>
  <Application>Microsoft Office PowerPoint</Application>
  <PresentationFormat>Widescreen</PresentationFormat>
  <Paragraphs>36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Theme 2013 - 2022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Aline Abreu Eleterio</dc:creator>
  <cp:lastModifiedBy>Aline Abreu Eleterio</cp:lastModifiedBy>
  <cp:revision>2</cp:revision>
  <dcterms:created xsi:type="dcterms:W3CDTF">2024-03-11T13:13:09Z</dcterms:created>
  <dcterms:modified xsi:type="dcterms:W3CDTF">2024-03-18T16:19:23Z</dcterms:modified>
</cp:coreProperties>
</file>