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69" r:id="rId4"/>
    <p:sldId id="1105" r:id="rId5"/>
    <p:sldId id="264" r:id="rId6"/>
    <p:sldId id="1088" r:id="rId7"/>
    <p:sldId id="1108" r:id="rId8"/>
    <p:sldId id="1089" r:id="rId9"/>
    <p:sldId id="1109" r:id="rId10"/>
    <p:sldId id="309" r:id="rId11"/>
    <p:sldId id="262" r:id="rId12"/>
  </p:sldIdLst>
  <p:sldSz cx="12192000" cy="6858000"/>
  <p:notesSz cx="6858000" cy="9144000"/>
  <p:embeddedFontLst>
    <p:embeddedFont>
      <p:font typeface="Aharoni" panose="02010803020104030203" pitchFamily="2" charset="-79"/>
      <p:bold r:id="rId14"/>
    </p:embeddedFont>
    <p:embeddedFont>
      <p:font typeface="Rawline Black" panose="020B0604020202020204" charset="0"/>
      <p:bold r:id="rId15"/>
      <p:boldItalic r:id="rId16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FFFFFF"/>
    <a:srgbClr val="00CC00"/>
    <a:srgbClr val="00CD00"/>
    <a:srgbClr val="183EFF"/>
    <a:srgbClr val="00CF00"/>
    <a:srgbClr val="FD0000"/>
    <a:srgbClr val="FBC700"/>
    <a:srgbClr val="FFC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AF49F6-E0AE-4D9E-835D-4FCD7F958B8E}" v="1" dt="2024-03-14T12:47:42.8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4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8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ilson Campello dos Santos" userId="3314d0e9-daf4-49c8-8603-6de70af815dc" providerId="ADAL" clId="{565734AF-F21E-4F20-BAFD-41BFDE050D8E}"/>
    <pc:docChg chg="modSld">
      <pc:chgData name="Denilson Campello dos Santos" userId="3314d0e9-daf4-49c8-8603-6de70af815dc" providerId="ADAL" clId="{565734AF-F21E-4F20-BAFD-41BFDE050D8E}" dt="2024-03-14T12:52:14.396" v="78" actId="20577"/>
      <pc:docMkLst>
        <pc:docMk/>
      </pc:docMkLst>
      <pc:sldChg chg="modSp mod">
        <pc:chgData name="Denilson Campello dos Santos" userId="3314d0e9-daf4-49c8-8603-6de70af815dc" providerId="ADAL" clId="{565734AF-F21E-4F20-BAFD-41BFDE050D8E}" dt="2024-03-14T12:52:14.396" v="78" actId="20577"/>
        <pc:sldMkLst>
          <pc:docMk/>
          <pc:sldMk cId="3150388794" sldId="309"/>
        </pc:sldMkLst>
        <pc:spChg chg="mod">
          <ac:chgData name="Denilson Campello dos Santos" userId="3314d0e9-daf4-49c8-8603-6de70af815dc" providerId="ADAL" clId="{565734AF-F21E-4F20-BAFD-41BFDE050D8E}" dt="2024-03-14T12:52:14.396" v="78" actId="20577"/>
          <ac:spMkLst>
            <pc:docMk/>
            <pc:sldMk cId="3150388794" sldId="309"/>
            <ac:spMk id="2" creationId="{873E453C-8AA7-B8A4-50CC-CC500D18E447}"/>
          </ac:spMkLst>
        </pc:spChg>
        <pc:spChg chg="mod">
          <ac:chgData name="Denilson Campello dos Santos" userId="3314d0e9-daf4-49c8-8603-6de70af815dc" providerId="ADAL" clId="{565734AF-F21E-4F20-BAFD-41BFDE050D8E}" dt="2024-03-14T12:50:51.356" v="1" actId="113"/>
          <ac:spMkLst>
            <pc:docMk/>
            <pc:sldMk cId="3150388794" sldId="309"/>
            <ac:spMk id="7" creationId="{F8EF1B19-ECAC-495E-0D69-D302569EF4D1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3A6320-9073-4365-9EE7-4C405295D8C2}" type="doc">
      <dgm:prSet loTypeId="urn:microsoft.com/office/officeart/2008/layout/VerticalCurvedList" loCatId="list" qsTypeId="urn:microsoft.com/office/officeart/2005/8/quickstyle/simple5" qsCatId="simple" csTypeId="urn:microsoft.com/office/officeart/2005/8/colors/accent3_4" csCatId="accent3" phldr="1"/>
      <dgm:spPr/>
      <dgm:t>
        <a:bodyPr/>
        <a:lstStyle/>
        <a:p>
          <a:endParaRPr lang="pt-BR"/>
        </a:p>
      </dgm:t>
    </dgm:pt>
    <dgm:pt modelId="{9C63590C-E698-45FA-897D-CFE2643AD289}">
      <dgm:prSet phldrT="[Texto]"/>
      <dgm:spPr>
        <a:xfrm>
          <a:off x="409147" y="292492"/>
          <a:ext cx="2215603" cy="584985"/>
        </a:xfrm>
        <a:prstGeom prst="rect">
          <a:avLst/>
        </a:prstGeom>
        <a:gradFill rotWithShape="0">
          <a:gsLst>
            <a:gs pos="0">
              <a:srgbClr val="1B87F9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1B87F9">
                <a:shade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>
            <a:buNone/>
          </a:pPr>
          <a:r>
            <a:rPr lang="pt-BR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Garantia para financiamento</a:t>
          </a:r>
        </a:p>
      </dgm:t>
    </dgm:pt>
    <dgm:pt modelId="{5BB8929E-5FFA-41AF-B26F-0E83361238E0}" type="parTrans" cxnId="{883AAD0E-57D6-402E-8CEA-A4A335970D01}">
      <dgm:prSet/>
      <dgm:spPr/>
      <dgm:t>
        <a:bodyPr/>
        <a:lstStyle/>
        <a:p>
          <a:endParaRPr lang="pt-BR"/>
        </a:p>
      </dgm:t>
    </dgm:pt>
    <dgm:pt modelId="{CB148DBE-C819-4C47-B9F0-D32D0BA6900B}" type="sibTrans" cxnId="{883AAD0E-57D6-402E-8CEA-A4A335970D01}">
      <dgm:prSet/>
      <dgm:spPr/>
      <dgm:t>
        <a:bodyPr/>
        <a:lstStyle/>
        <a:p>
          <a:endParaRPr lang="pt-BR"/>
        </a:p>
      </dgm:t>
    </dgm:pt>
    <dgm:pt modelId="{9A568E3D-7BE3-4E0D-BF84-8A9CBF74A331}">
      <dgm:prSet phldrT="[Texto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xfrm>
          <a:off x="621790" y="1169971"/>
          <a:ext cx="2002961" cy="584985"/>
        </a:xfrm>
        <a:prstGeom prst="rect">
          <a:avLst/>
        </a:prstGeom>
        <a:gradFill flip="none" rotWithShape="1">
          <a:gsLst>
            <a:gs pos="0">
              <a:srgbClr val="8DE823">
                <a:lumMod val="67000"/>
              </a:srgbClr>
            </a:gs>
            <a:gs pos="48000">
              <a:srgbClr val="8DE823">
                <a:lumMod val="97000"/>
                <a:lumOff val="3000"/>
              </a:srgbClr>
            </a:gs>
            <a:gs pos="100000">
              <a:srgbClr val="8DE823">
                <a:lumMod val="60000"/>
                <a:lumOff val="40000"/>
              </a:srgbClr>
            </a:gs>
          </a:gsLst>
          <a:lin ang="16200000" scaled="1"/>
          <a:tileRect/>
        </a:gradFill>
        <a:ln>
          <a:noFill/>
        </a:ln>
        <a:effectLst/>
      </dgm:spPr>
      <dgm:t>
        <a:bodyPr/>
        <a:lstStyle/>
        <a:p>
          <a:pPr>
            <a:buNone/>
          </a:pPr>
          <a:r>
            <a:rPr lang="pt-BR" b="1" dirty="0">
              <a:solidFill>
                <a:sysClr val="windowText" lastClr="000000"/>
              </a:solidFill>
              <a:effectLst/>
              <a:latin typeface="Arial"/>
              <a:ea typeface="+mn-ea"/>
              <a:cs typeface="+mn-cs"/>
            </a:rPr>
            <a:t>Flexibilização contábil despesas com PPP</a:t>
          </a:r>
        </a:p>
      </dgm:t>
    </dgm:pt>
    <dgm:pt modelId="{2B3A950D-A6C4-4D57-B306-56E6E31FE729}" type="parTrans" cxnId="{87AF6923-7FC7-4EDE-9CE7-587B20EA1A7C}">
      <dgm:prSet/>
      <dgm:spPr/>
      <dgm:t>
        <a:bodyPr/>
        <a:lstStyle/>
        <a:p>
          <a:endParaRPr lang="pt-BR"/>
        </a:p>
      </dgm:t>
    </dgm:pt>
    <dgm:pt modelId="{433FCD2E-F22E-4707-BD47-09F47375B48A}" type="sibTrans" cxnId="{87AF6923-7FC7-4EDE-9CE7-587B20EA1A7C}">
      <dgm:prSet/>
      <dgm:spPr/>
      <dgm:t>
        <a:bodyPr/>
        <a:lstStyle/>
        <a:p>
          <a:endParaRPr lang="pt-BR"/>
        </a:p>
      </dgm:t>
    </dgm:pt>
    <dgm:pt modelId="{A5C686C3-AF50-4089-B991-119C056E8E84}">
      <dgm:prSet phldrT="[Texto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xfrm>
          <a:off x="409147" y="2047449"/>
          <a:ext cx="2215603" cy="584985"/>
        </a:xfrm>
        <a:prstGeom prst="rect">
          <a:avLst/>
        </a:prstGeom>
        <a:gradFill flip="none" rotWithShape="1">
          <a:gsLst>
            <a:gs pos="0">
              <a:srgbClr val="F08F1E">
                <a:lumMod val="67000"/>
              </a:srgbClr>
            </a:gs>
            <a:gs pos="48000">
              <a:srgbClr val="F08F1E">
                <a:lumMod val="97000"/>
                <a:lumOff val="3000"/>
              </a:srgbClr>
            </a:gs>
            <a:gs pos="100000">
              <a:srgbClr val="F08F1E">
                <a:lumMod val="60000"/>
                <a:lumOff val="40000"/>
              </a:srgbClr>
            </a:gs>
          </a:gsLst>
          <a:lin ang="16200000" scaled="1"/>
          <a:tileRect/>
        </a:gradFill>
        <a:ln>
          <a:noFill/>
        </a:ln>
        <a:effectLst/>
      </dgm:spPr>
      <dgm:t>
        <a:bodyPr/>
        <a:lstStyle/>
        <a:p>
          <a:pPr>
            <a:buNone/>
          </a:pPr>
          <a:r>
            <a:rPr lang="pt-BR" b="1" dirty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Debêntures incentivadas</a:t>
          </a:r>
        </a:p>
      </dgm:t>
    </dgm:pt>
    <dgm:pt modelId="{FB8C9D07-5C12-4AB8-91F5-DF78A7AAC5F7}" type="parTrans" cxnId="{88E20B9F-A614-47DD-B7BF-CEF9F6D3A189}">
      <dgm:prSet/>
      <dgm:spPr/>
      <dgm:t>
        <a:bodyPr/>
        <a:lstStyle/>
        <a:p>
          <a:endParaRPr lang="pt-BR"/>
        </a:p>
      </dgm:t>
    </dgm:pt>
    <dgm:pt modelId="{C4E78BF9-BFE4-4F62-8597-F3AF7C171481}" type="sibTrans" cxnId="{88E20B9F-A614-47DD-B7BF-CEF9F6D3A189}">
      <dgm:prSet/>
      <dgm:spPr/>
      <dgm:t>
        <a:bodyPr/>
        <a:lstStyle/>
        <a:p>
          <a:endParaRPr lang="pt-BR"/>
        </a:p>
      </dgm:t>
    </dgm:pt>
    <dgm:pt modelId="{E675E7EF-509A-40EC-83D5-F080EF344585}">
      <dgm:prSet phldrT="[Texto]"/>
      <dgm:spPr>
        <a:xfrm>
          <a:off x="409147" y="292492"/>
          <a:ext cx="2215603" cy="584985"/>
        </a:xfrm>
        <a:prstGeom prst="rect">
          <a:avLst/>
        </a:prstGeom>
        <a:gradFill rotWithShape="0">
          <a:gsLst>
            <a:gs pos="0">
              <a:srgbClr val="1B87F9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1B87F9">
                <a:shade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>
            <a:buChar char="•"/>
          </a:pPr>
          <a:r>
            <a:rPr lang="pt-BR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Aportes</a:t>
          </a:r>
        </a:p>
      </dgm:t>
    </dgm:pt>
    <dgm:pt modelId="{3891D1C3-B117-4362-9F2A-BF868B34C36A}" type="parTrans" cxnId="{63AA2CE5-5908-4116-B30F-0BD91AC7EB44}">
      <dgm:prSet/>
      <dgm:spPr/>
      <dgm:t>
        <a:bodyPr/>
        <a:lstStyle/>
        <a:p>
          <a:endParaRPr lang="pt-BR"/>
        </a:p>
      </dgm:t>
    </dgm:pt>
    <dgm:pt modelId="{25537A00-91DD-4FBF-B6A0-BF929B956A16}" type="sibTrans" cxnId="{63AA2CE5-5908-4116-B30F-0BD91AC7EB44}">
      <dgm:prSet/>
      <dgm:spPr>
        <a:xfrm>
          <a:off x="-3305610" y="-508487"/>
          <a:ext cx="3941903" cy="3941903"/>
        </a:xfrm>
        <a:prstGeom prst="blockArc">
          <a:avLst>
            <a:gd name="adj1" fmla="val 18900000"/>
            <a:gd name="adj2" fmla="val 2700000"/>
            <a:gd name="adj3" fmla="val 548"/>
          </a:avLst>
        </a:prstGeom>
        <a:noFill/>
        <a:ln w="25400" cap="flat" cmpd="sng" algn="ctr">
          <a:solidFill>
            <a:srgbClr val="FFC000"/>
          </a:solidFill>
          <a:prstDash val="solid"/>
        </a:ln>
        <a:effectLst/>
      </dgm:spPr>
      <dgm:t>
        <a:bodyPr/>
        <a:lstStyle/>
        <a:p>
          <a:endParaRPr lang="pt-BR"/>
        </a:p>
      </dgm:t>
    </dgm:pt>
    <dgm:pt modelId="{0441946E-E330-414B-A847-D64BDDB890B6}">
      <dgm:prSet phldrT="[Texto]"/>
      <dgm:spPr>
        <a:xfrm>
          <a:off x="409147" y="292492"/>
          <a:ext cx="2215603" cy="584985"/>
        </a:xfrm>
        <a:prstGeom prst="rect">
          <a:avLst/>
        </a:prstGeom>
        <a:gradFill rotWithShape="0">
          <a:gsLst>
            <a:gs pos="0">
              <a:srgbClr val="1B87F9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1B87F9">
                <a:shade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>
            <a:buChar char="•"/>
          </a:pPr>
          <a:r>
            <a:rPr lang="pt-BR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contraprestações</a:t>
          </a:r>
        </a:p>
      </dgm:t>
    </dgm:pt>
    <dgm:pt modelId="{8F27C391-756F-4558-84A0-385808D875FE}" type="parTrans" cxnId="{D73B57C1-E456-41F5-95FB-CE1DC3C1BD65}">
      <dgm:prSet/>
      <dgm:spPr/>
      <dgm:t>
        <a:bodyPr/>
        <a:lstStyle/>
        <a:p>
          <a:endParaRPr lang="pt-BR"/>
        </a:p>
      </dgm:t>
    </dgm:pt>
    <dgm:pt modelId="{638B4D84-D75E-41FD-9CE0-FA36C497DCF7}" type="sibTrans" cxnId="{D73B57C1-E456-41F5-95FB-CE1DC3C1BD65}">
      <dgm:prSet/>
      <dgm:spPr/>
      <dgm:t>
        <a:bodyPr/>
        <a:lstStyle/>
        <a:p>
          <a:endParaRPr lang="pt-BR"/>
        </a:p>
      </dgm:t>
    </dgm:pt>
    <dgm:pt modelId="{C0858F49-9297-4388-9D18-8401465474A8}" type="pres">
      <dgm:prSet presAssocID="{D73A6320-9073-4365-9EE7-4C405295D8C2}" presName="Name0" presStyleCnt="0">
        <dgm:presLayoutVars>
          <dgm:chMax val="7"/>
          <dgm:chPref val="7"/>
          <dgm:dir/>
        </dgm:presLayoutVars>
      </dgm:prSet>
      <dgm:spPr/>
    </dgm:pt>
    <dgm:pt modelId="{781B7A19-2702-4FF6-BA72-C13E800B5C41}" type="pres">
      <dgm:prSet presAssocID="{D73A6320-9073-4365-9EE7-4C405295D8C2}" presName="Name1" presStyleCnt="0"/>
      <dgm:spPr/>
    </dgm:pt>
    <dgm:pt modelId="{FB6DF18C-BA20-4FE1-99C3-BC22EB93011D}" type="pres">
      <dgm:prSet presAssocID="{D73A6320-9073-4365-9EE7-4C405295D8C2}" presName="cycle" presStyleCnt="0"/>
      <dgm:spPr/>
    </dgm:pt>
    <dgm:pt modelId="{E32A9959-F679-4A5A-857D-68C0293857F8}" type="pres">
      <dgm:prSet presAssocID="{D73A6320-9073-4365-9EE7-4C405295D8C2}" presName="srcNode" presStyleLbl="node1" presStyleIdx="0" presStyleCnt="3"/>
      <dgm:spPr/>
    </dgm:pt>
    <dgm:pt modelId="{1478A588-5B70-4764-B09B-AF8EBC5808D5}" type="pres">
      <dgm:prSet presAssocID="{D73A6320-9073-4365-9EE7-4C405295D8C2}" presName="conn" presStyleLbl="parChTrans1D2" presStyleIdx="0" presStyleCnt="1"/>
      <dgm:spPr/>
    </dgm:pt>
    <dgm:pt modelId="{3723B706-D75B-4A29-A7AD-90EC6B8BD471}" type="pres">
      <dgm:prSet presAssocID="{D73A6320-9073-4365-9EE7-4C405295D8C2}" presName="extraNode" presStyleLbl="node1" presStyleIdx="0" presStyleCnt="3"/>
      <dgm:spPr/>
    </dgm:pt>
    <dgm:pt modelId="{611EB403-9BE4-4009-A702-437F326E7744}" type="pres">
      <dgm:prSet presAssocID="{D73A6320-9073-4365-9EE7-4C405295D8C2}" presName="dstNode" presStyleLbl="node1" presStyleIdx="0" presStyleCnt="3"/>
      <dgm:spPr/>
    </dgm:pt>
    <dgm:pt modelId="{AA229110-6757-49A3-AE72-B36F503F3A06}" type="pres">
      <dgm:prSet presAssocID="{9C63590C-E698-45FA-897D-CFE2643AD289}" presName="text_1" presStyleLbl="node1" presStyleIdx="0" presStyleCnt="3">
        <dgm:presLayoutVars>
          <dgm:bulletEnabled val="1"/>
        </dgm:presLayoutVars>
      </dgm:prSet>
      <dgm:spPr/>
    </dgm:pt>
    <dgm:pt modelId="{E40B7391-EB7D-4D70-9292-8EF5E3409177}" type="pres">
      <dgm:prSet presAssocID="{9C63590C-E698-45FA-897D-CFE2643AD289}" presName="accent_1" presStyleCnt="0"/>
      <dgm:spPr/>
    </dgm:pt>
    <dgm:pt modelId="{CA3F7A1B-2EFD-4BE4-A7A3-286AF0915501}" type="pres">
      <dgm:prSet presAssocID="{9C63590C-E698-45FA-897D-CFE2643AD289}" presName="accentRepeatNode" presStyleLbl="solidFgAcc1" presStyleIdx="0" presStyleCnt="3"/>
      <dgm:spPr>
        <a:xfrm>
          <a:off x="43531" y="219369"/>
          <a:ext cx="731232" cy="731232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1B87F9">
              <a:shade val="5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5A835716-D11E-486C-B3C8-D7EADFD301EC}" type="pres">
      <dgm:prSet presAssocID="{9A568E3D-7BE3-4E0D-BF84-8A9CBF74A331}" presName="text_2" presStyleLbl="node1" presStyleIdx="1" presStyleCnt="3">
        <dgm:presLayoutVars>
          <dgm:bulletEnabled val="1"/>
        </dgm:presLayoutVars>
      </dgm:prSet>
      <dgm:spPr/>
    </dgm:pt>
    <dgm:pt modelId="{FA85D681-C2BF-420F-B345-2C64BDE2E77A}" type="pres">
      <dgm:prSet presAssocID="{9A568E3D-7BE3-4E0D-BF84-8A9CBF74A331}" presName="accent_2" presStyleCnt="0"/>
      <dgm:spPr/>
    </dgm:pt>
    <dgm:pt modelId="{D7C302DA-FEC4-499E-877E-4694D8899BA0}" type="pres">
      <dgm:prSet presAssocID="{9A568E3D-7BE3-4E0D-BF84-8A9CBF74A331}" presName="accentRepeatNode" presStyleLbl="solidFgAcc1" presStyleIdx="1" presStyleCnt="3"/>
      <dgm:spPr>
        <a:xfrm>
          <a:off x="256174" y="1096848"/>
          <a:ext cx="731232" cy="731232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1B87F9">
              <a:shade val="50000"/>
              <a:hueOff val="467526"/>
              <a:satOff val="5579"/>
              <a:lumOff val="30317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98C42963-CFA1-4415-810B-C2AAC3323917}" type="pres">
      <dgm:prSet presAssocID="{A5C686C3-AF50-4089-B991-119C056E8E84}" presName="text_3" presStyleLbl="node1" presStyleIdx="2" presStyleCnt="3">
        <dgm:presLayoutVars>
          <dgm:bulletEnabled val="1"/>
        </dgm:presLayoutVars>
      </dgm:prSet>
      <dgm:spPr/>
    </dgm:pt>
    <dgm:pt modelId="{63B9B24E-43B0-47F1-ACB9-8159B84E71CC}" type="pres">
      <dgm:prSet presAssocID="{A5C686C3-AF50-4089-B991-119C056E8E84}" presName="accent_3" presStyleCnt="0"/>
      <dgm:spPr/>
    </dgm:pt>
    <dgm:pt modelId="{059780E5-7A6C-49B6-8209-BD5638AF844B}" type="pres">
      <dgm:prSet presAssocID="{A5C686C3-AF50-4089-B991-119C056E8E84}" presName="accentRepeatNode" presStyleLbl="solidFgAcc1" presStyleIdx="2" presStyleCnt="3"/>
      <dgm:spPr>
        <a:xfrm>
          <a:off x="43531" y="1974326"/>
          <a:ext cx="731232" cy="731232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1B87F9">
              <a:shade val="50000"/>
              <a:hueOff val="467526"/>
              <a:satOff val="5579"/>
              <a:lumOff val="30317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</dgm:ptLst>
  <dgm:cxnLst>
    <dgm:cxn modelId="{7D866800-B368-4A31-A0BA-FCCC38BC6567}" type="presOf" srcId="{0441946E-E330-414B-A847-D64BDDB890B6}" destId="{AA229110-6757-49A3-AE72-B36F503F3A06}" srcOrd="0" destOrd="2" presId="urn:microsoft.com/office/officeart/2008/layout/VerticalCurvedList"/>
    <dgm:cxn modelId="{883AAD0E-57D6-402E-8CEA-A4A335970D01}" srcId="{D73A6320-9073-4365-9EE7-4C405295D8C2}" destId="{9C63590C-E698-45FA-897D-CFE2643AD289}" srcOrd="0" destOrd="0" parTransId="{5BB8929E-5FFA-41AF-B26F-0E83361238E0}" sibTransId="{CB148DBE-C819-4C47-B9F0-D32D0BA6900B}"/>
    <dgm:cxn modelId="{106D0C1F-8F20-42E0-8DA0-EE7D1A28FFE1}" type="presOf" srcId="{9C63590C-E698-45FA-897D-CFE2643AD289}" destId="{AA229110-6757-49A3-AE72-B36F503F3A06}" srcOrd="0" destOrd="0" presId="urn:microsoft.com/office/officeart/2008/layout/VerticalCurvedList"/>
    <dgm:cxn modelId="{B83D2623-6CAF-4200-BF88-D51524A264D7}" type="presOf" srcId="{25537A00-91DD-4FBF-B6A0-BF929B956A16}" destId="{1478A588-5B70-4764-B09B-AF8EBC5808D5}" srcOrd="0" destOrd="0" presId="urn:microsoft.com/office/officeart/2008/layout/VerticalCurvedList"/>
    <dgm:cxn modelId="{87AF6923-7FC7-4EDE-9CE7-587B20EA1A7C}" srcId="{D73A6320-9073-4365-9EE7-4C405295D8C2}" destId="{9A568E3D-7BE3-4E0D-BF84-8A9CBF74A331}" srcOrd="1" destOrd="0" parTransId="{2B3A950D-A6C4-4D57-B306-56E6E31FE729}" sibTransId="{433FCD2E-F22E-4707-BD47-09F47375B48A}"/>
    <dgm:cxn modelId="{CF076230-9CD1-4E49-AD34-235BDF813798}" type="presOf" srcId="{E675E7EF-509A-40EC-83D5-F080EF344585}" destId="{AA229110-6757-49A3-AE72-B36F503F3A06}" srcOrd="0" destOrd="1" presId="urn:microsoft.com/office/officeart/2008/layout/VerticalCurvedList"/>
    <dgm:cxn modelId="{195B2C8C-087A-41C9-B187-304F91B00A3B}" type="presOf" srcId="{D73A6320-9073-4365-9EE7-4C405295D8C2}" destId="{C0858F49-9297-4388-9D18-8401465474A8}" srcOrd="0" destOrd="0" presId="urn:microsoft.com/office/officeart/2008/layout/VerticalCurvedList"/>
    <dgm:cxn modelId="{88E20B9F-A614-47DD-B7BF-CEF9F6D3A189}" srcId="{D73A6320-9073-4365-9EE7-4C405295D8C2}" destId="{A5C686C3-AF50-4089-B991-119C056E8E84}" srcOrd="2" destOrd="0" parTransId="{FB8C9D07-5C12-4AB8-91F5-DF78A7AAC5F7}" sibTransId="{C4E78BF9-BFE4-4F62-8597-F3AF7C171481}"/>
    <dgm:cxn modelId="{B7A01CAD-CD2A-4C73-8BD8-62187DD71563}" type="presOf" srcId="{A5C686C3-AF50-4089-B991-119C056E8E84}" destId="{98C42963-CFA1-4415-810B-C2AAC3323917}" srcOrd="0" destOrd="0" presId="urn:microsoft.com/office/officeart/2008/layout/VerticalCurvedList"/>
    <dgm:cxn modelId="{D73B57C1-E456-41F5-95FB-CE1DC3C1BD65}" srcId="{9C63590C-E698-45FA-897D-CFE2643AD289}" destId="{0441946E-E330-414B-A847-D64BDDB890B6}" srcOrd="1" destOrd="0" parTransId="{8F27C391-756F-4558-84A0-385808D875FE}" sibTransId="{638B4D84-D75E-41FD-9CE0-FA36C497DCF7}"/>
    <dgm:cxn modelId="{1B913DCC-DB45-4A6F-AD3F-0477E3E42CE5}" type="presOf" srcId="{9A568E3D-7BE3-4E0D-BF84-8A9CBF74A331}" destId="{5A835716-D11E-486C-B3C8-D7EADFD301EC}" srcOrd="0" destOrd="0" presId="urn:microsoft.com/office/officeart/2008/layout/VerticalCurvedList"/>
    <dgm:cxn modelId="{63AA2CE5-5908-4116-B30F-0BD91AC7EB44}" srcId="{9C63590C-E698-45FA-897D-CFE2643AD289}" destId="{E675E7EF-509A-40EC-83D5-F080EF344585}" srcOrd="0" destOrd="0" parTransId="{3891D1C3-B117-4362-9F2A-BF868B34C36A}" sibTransId="{25537A00-91DD-4FBF-B6A0-BF929B956A16}"/>
    <dgm:cxn modelId="{13F16121-3FE2-4FD3-9664-BB4E276B81FB}" type="presParOf" srcId="{C0858F49-9297-4388-9D18-8401465474A8}" destId="{781B7A19-2702-4FF6-BA72-C13E800B5C41}" srcOrd="0" destOrd="0" presId="urn:microsoft.com/office/officeart/2008/layout/VerticalCurvedList"/>
    <dgm:cxn modelId="{057A04F7-F1CC-44FD-814E-5BCF4BCAE27E}" type="presParOf" srcId="{781B7A19-2702-4FF6-BA72-C13E800B5C41}" destId="{FB6DF18C-BA20-4FE1-99C3-BC22EB93011D}" srcOrd="0" destOrd="0" presId="urn:microsoft.com/office/officeart/2008/layout/VerticalCurvedList"/>
    <dgm:cxn modelId="{F6B1C6D0-8CD0-48F9-8679-3F6451B5922E}" type="presParOf" srcId="{FB6DF18C-BA20-4FE1-99C3-BC22EB93011D}" destId="{E32A9959-F679-4A5A-857D-68C0293857F8}" srcOrd="0" destOrd="0" presId="urn:microsoft.com/office/officeart/2008/layout/VerticalCurvedList"/>
    <dgm:cxn modelId="{05EA2330-D290-4171-AD05-25DBE48DBE8D}" type="presParOf" srcId="{FB6DF18C-BA20-4FE1-99C3-BC22EB93011D}" destId="{1478A588-5B70-4764-B09B-AF8EBC5808D5}" srcOrd="1" destOrd="0" presId="urn:microsoft.com/office/officeart/2008/layout/VerticalCurvedList"/>
    <dgm:cxn modelId="{8EDF1266-70AA-4CAE-A7CA-E21C469E7AFC}" type="presParOf" srcId="{FB6DF18C-BA20-4FE1-99C3-BC22EB93011D}" destId="{3723B706-D75B-4A29-A7AD-90EC6B8BD471}" srcOrd="2" destOrd="0" presId="urn:microsoft.com/office/officeart/2008/layout/VerticalCurvedList"/>
    <dgm:cxn modelId="{8E9E2C1E-F99E-4B49-8868-E0CA2D9614D6}" type="presParOf" srcId="{FB6DF18C-BA20-4FE1-99C3-BC22EB93011D}" destId="{611EB403-9BE4-4009-A702-437F326E7744}" srcOrd="3" destOrd="0" presId="urn:microsoft.com/office/officeart/2008/layout/VerticalCurvedList"/>
    <dgm:cxn modelId="{F697A697-E0EC-4218-AE69-B2646255278F}" type="presParOf" srcId="{781B7A19-2702-4FF6-BA72-C13E800B5C41}" destId="{AA229110-6757-49A3-AE72-B36F503F3A06}" srcOrd="1" destOrd="0" presId="urn:microsoft.com/office/officeart/2008/layout/VerticalCurvedList"/>
    <dgm:cxn modelId="{205EB099-EB59-445B-80CF-2B01AA96832D}" type="presParOf" srcId="{781B7A19-2702-4FF6-BA72-C13E800B5C41}" destId="{E40B7391-EB7D-4D70-9292-8EF5E3409177}" srcOrd="2" destOrd="0" presId="urn:microsoft.com/office/officeart/2008/layout/VerticalCurvedList"/>
    <dgm:cxn modelId="{5027B821-9D2C-4413-A9C3-5ACD28D93A6D}" type="presParOf" srcId="{E40B7391-EB7D-4D70-9292-8EF5E3409177}" destId="{CA3F7A1B-2EFD-4BE4-A7A3-286AF0915501}" srcOrd="0" destOrd="0" presId="urn:microsoft.com/office/officeart/2008/layout/VerticalCurvedList"/>
    <dgm:cxn modelId="{5C4FA4BD-F88D-4352-9AA6-749D1C32C9CB}" type="presParOf" srcId="{781B7A19-2702-4FF6-BA72-C13E800B5C41}" destId="{5A835716-D11E-486C-B3C8-D7EADFD301EC}" srcOrd="3" destOrd="0" presId="urn:microsoft.com/office/officeart/2008/layout/VerticalCurvedList"/>
    <dgm:cxn modelId="{392EA7E2-31F3-4E5B-BFCD-52FAAE1D4E77}" type="presParOf" srcId="{781B7A19-2702-4FF6-BA72-C13E800B5C41}" destId="{FA85D681-C2BF-420F-B345-2C64BDE2E77A}" srcOrd="4" destOrd="0" presId="urn:microsoft.com/office/officeart/2008/layout/VerticalCurvedList"/>
    <dgm:cxn modelId="{FA2FC6BF-34C9-4F2E-973A-5C1EFAAB2F76}" type="presParOf" srcId="{FA85D681-C2BF-420F-B345-2C64BDE2E77A}" destId="{D7C302DA-FEC4-499E-877E-4694D8899BA0}" srcOrd="0" destOrd="0" presId="urn:microsoft.com/office/officeart/2008/layout/VerticalCurvedList"/>
    <dgm:cxn modelId="{BDCD489A-D8E1-40F1-A971-F94D96756626}" type="presParOf" srcId="{781B7A19-2702-4FF6-BA72-C13E800B5C41}" destId="{98C42963-CFA1-4415-810B-C2AAC3323917}" srcOrd="5" destOrd="0" presId="urn:microsoft.com/office/officeart/2008/layout/VerticalCurvedList"/>
    <dgm:cxn modelId="{6DA881B2-BC94-4B6E-AB5A-F527799F0517}" type="presParOf" srcId="{781B7A19-2702-4FF6-BA72-C13E800B5C41}" destId="{63B9B24E-43B0-47F1-ACB9-8159B84E71CC}" srcOrd="6" destOrd="0" presId="urn:microsoft.com/office/officeart/2008/layout/VerticalCurvedList"/>
    <dgm:cxn modelId="{DEA1EDB0-099E-44AA-A126-B82FC4CA40A6}" type="presParOf" srcId="{63B9B24E-43B0-47F1-ACB9-8159B84E71CC}" destId="{059780E5-7A6C-49B6-8209-BD5638AF844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78A588-5B70-4764-B09B-AF8EBC5808D5}">
      <dsp:nvSpPr>
        <dsp:cNvPr id="0" name=""/>
        <dsp:cNvSpPr/>
      </dsp:nvSpPr>
      <dsp:spPr>
        <a:xfrm>
          <a:off x="-4688347" y="-718700"/>
          <a:ext cx="5584495" cy="5584495"/>
        </a:xfrm>
        <a:prstGeom prst="blockArc">
          <a:avLst>
            <a:gd name="adj1" fmla="val 18900000"/>
            <a:gd name="adj2" fmla="val 2700000"/>
            <a:gd name="adj3" fmla="val 548"/>
          </a:avLst>
        </a:prstGeom>
        <a:noFill/>
        <a:ln w="254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229110-6757-49A3-AE72-B36F503F3A06}">
      <dsp:nvSpPr>
        <dsp:cNvPr id="0" name=""/>
        <dsp:cNvSpPr/>
      </dsp:nvSpPr>
      <dsp:spPr>
        <a:xfrm>
          <a:off x="576347" y="414709"/>
          <a:ext cx="3405843" cy="829419"/>
        </a:xfrm>
        <a:prstGeom prst="rect">
          <a:avLst/>
        </a:prstGeom>
        <a:gradFill rotWithShape="0">
          <a:gsLst>
            <a:gs pos="0">
              <a:srgbClr val="1B87F9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1B87F9">
                <a:shade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58351" tIns="38100" rIns="38100" bIns="381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Garantia para financiamento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Aportes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contraprestações</a:t>
          </a:r>
        </a:p>
      </dsp:txBody>
      <dsp:txXfrm>
        <a:off x="576347" y="414709"/>
        <a:ext cx="3405843" cy="829419"/>
      </dsp:txXfrm>
    </dsp:sp>
    <dsp:sp modelId="{CA3F7A1B-2EFD-4BE4-A7A3-286AF0915501}">
      <dsp:nvSpPr>
        <dsp:cNvPr id="0" name=""/>
        <dsp:cNvSpPr/>
      </dsp:nvSpPr>
      <dsp:spPr>
        <a:xfrm>
          <a:off x="57960" y="311032"/>
          <a:ext cx="1036773" cy="1036773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1B87F9">
              <a:shade val="5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A835716-D11E-486C-B3C8-D7EADFD301EC}">
      <dsp:nvSpPr>
        <dsp:cNvPr id="0" name=""/>
        <dsp:cNvSpPr/>
      </dsp:nvSpPr>
      <dsp:spPr>
        <a:xfrm>
          <a:off x="877841" y="1658838"/>
          <a:ext cx="3104349" cy="829419"/>
        </a:xfrm>
        <a:prstGeom prst="rect">
          <a:avLst/>
        </a:prstGeom>
        <a:gradFill flip="none" rotWithShape="1">
          <a:gsLst>
            <a:gs pos="0">
              <a:srgbClr val="8DE823">
                <a:lumMod val="67000"/>
              </a:srgbClr>
            </a:gs>
            <a:gs pos="48000">
              <a:srgbClr val="8DE823">
                <a:lumMod val="97000"/>
                <a:lumOff val="3000"/>
              </a:srgbClr>
            </a:gs>
            <a:gs pos="100000">
              <a:srgbClr val="8DE823">
                <a:lumMod val="60000"/>
                <a:lumOff val="40000"/>
              </a:srgb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8351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solidFill>
                <a:sysClr val="windowText" lastClr="000000"/>
              </a:solidFill>
              <a:effectLst/>
              <a:latin typeface="Arial"/>
              <a:ea typeface="+mn-ea"/>
              <a:cs typeface="+mn-cs"/>
            </a:rPr>
            <a:t>Flexibilização contábil despesas com PPP</a:t>
          </a:r>
        </a:p>
      </dsp:txBody>
      <dsp:txXfrm>
        <a:off x="877841" y="1658838"/>
        <a:ext cx="3104349" cy="829419"/>
      </dsp:txXfrm>
    </dsp:sp>
    <dsp:sp modelId="{D7C302DA-FEC4-499E-877E-4694D8899BA0}">
      <dsp:nvSpPr>
        <dsp:cNvPr id="0" name=""/>
        <dsp:cNvSpPr/>
      </dsp:nvSpPr>
      <dsp:spPr>
        <a:xfrm>
          <a:off x="359454" y="1555160"/>
          <a:ext cx="1036773" cy="1036773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1B87F9">
              <a:shade val="50000"/>
              <a:hueOff val="467526"/>
              <a:satOff val="5579"/>
              <a:lumOff val="30317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C42963-CFA1-4415-810B-C2AAC3323917}">
      <dsp:nvSpPr>
        <dsp:cNvPr id="0" name=""/>
        <dsp:cNvSpPr/>
      </dsp:nvSpPr>
      <dsp:spPr>
        <a:xfrm>
          <a:off x="576347" y="2902966"/>
          <a:ext cx="3405843" cy="829419"/>
        </a:xfrm>
        <a:prstGeom prst="rect">
          <a:avLst/>
        </a:prstGeom>
        <a:gradFill flip="none" rotWithShape="1">
          <a:gsLst>
            <a:gs pos="0">
              <a:srgbClr val="F08F1E">
                <a:lumMod val="67000"/>
              </a:srgbClr>
            </a:gs>
            <a:gs pos="48000">
              <a:srgbClr val="F08F1E">
                <a:lumMod val="97000"/>
                <a:lumOff val="3000"/>
              </a:srgbClr>
            </a:gs>
            <a:gs pos="100000">
              <a:srgbClr val="F08F1E">
                <a:lumMod val="60000"/>
                <a:lumOff val="40000"/>
              </a:srgb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8351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Debêntures incentivadas</a:t>
          </a:r>
        </a:p>
      </dsp:txBody>
      <dsp:txXfrm>
        <a:off x="576347" y="2902966"/>
        <a:ext cx="3405843" cy="829419"/>
      </dsp:txXfrm>
    </dsp:sp>
    <dsp:sp modelId="{059780E5-7A6C-49B6-8209-BD5638AF844B}">
      <dsp:nvSpPr>
        <dsp:cNvPr id="0" name=""/>
        <dsp:cNvSpPr/>
      </dsp:nvSpPr>
      <dsp:spPr>
        <a:xfrm>
          <a:off x="57960" y="2799289"/>
          <a:ext cx="1036773" cy="1036773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1B87F9">
              <a:shade val="50000"/>
              <a:hueOff val="467526"/>
              <a:satOff val="5579"/>
              <a:lumOff val="30317"/>
              <a:alphaOff val="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006ADC-A542-45C1-B56C-CDAAC8D2B96C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A71CF-756C-44D4-95BD-2E38EEF4A9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921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16C3B-1261-4236-B6D7-2B1AAF237144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875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613632-9ADC-ED10-8353-AA7069369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953F09-3FB6-6C15-7DA3-C9D3EB24D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902E4A-4578-E6ED-9115-412B81FD9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907689-1CC9-583A-AD4D-AECDC2648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A102CF-038D-D285-160F-7CB25D337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8956E92-BC80-A540-EF4D-200097A1A5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9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538E4-A847-77BB-FCBB-E72922EFD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23AD7F5-6E2B-6FA4-68CE-56A1AE5EFD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A7F9B5-F432-8663-B8F8-303598AB9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0DB246-A9B7-3603-2524-84F3C8A37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3D5B4A-BE2C-6FA0-6863-565340C90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887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786BAAE-EC58-4692-ABD0-BEE82210F2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DB6B1FC-A4EF-523E-855E-94EC9F8B9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A8AB21D-B2CA-70AD-4A39-5B9094807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005A60-57E8-3D90-DF04-19FEED48D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53D51E-FF4B-EC51-3099-70B344E79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3280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22AC1A-EC4F-573A-9923-CD665141C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E24A9B-582E-1488-7F9A-22D128F41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12CEA0-779A-6202-EFAB-4B109914D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A1A1B8C-2538-1E26-E14A-972CB411C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0D9607-9333-E4C8-CFCB-028BD4FC1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43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5DEA96-867C-6450-7355-2D8C7C52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925A1D-2865-5054-24C7-FFC465D04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9269C4-AA2B-DE7A-00BC-DD302E8C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C929549-440E-4708-917A-FF794F48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3C7CCE-DB97-AF8E-D0CA-9CE3012B1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66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CBA0B0-8642-2FBE-0925-F83E27EEF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CDCCCF-9956-0A03-BA49-AFD36ACFE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F73C82-8C03-FDA7-07E2-ABC534913D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DBCFDA5-D07F-B477-C684-AB574C2B1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466803A-4960-9296-82A6-9F27D0C01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A028ED6-58A2-1E46-8D00-B0E8F4ACA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4570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26B322-2512-9DF1-17C2-F3174F96A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165AE7-43FB-5097-B6F6-E80DCFE23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D634386-D62E-4788-8C35-83275469C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679154F-D094-220D-C9E1-AC4C0932F0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9D05B92-505D-CA2F-1E34-85B06C2694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FD2F37E-5865-3951-5352-3563DC641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5980719-1644-9E07-458D-72F0FDB68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8C592E8-D426-1F92-8AA2-EBE18FAFF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4391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15FD74-DD2B-B2B1-F167-5A2C57AC4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C4B3726-8164-FA37-395D-948BF67C2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466B2B5-1807-D8F5-E1F1-22E5FE062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24C456C-4012-31EC-A2D4-E36C8F4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3990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97F582F-0444-D1F9-E879-2DFCB589B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4182353-6618-9FA6-61CF-3B4839543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986376C-BE79-3688-F967-A75764B2A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5081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203E80-50B0-CB0C-328F-5E037AD66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1DE81A-F82A-5792-D32C-8349000E8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89F6618-BF20-A058-27E1-37B948E3C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BB1EDE-9B08-AD8E-C99D-8ACA1979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6C8A08D-B2AB-9FAE-8618-D9B1FAD64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FE65811-71F7-33A2-A42B-1834110AD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558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3D92CA-BED0-A3B6-657D-A1065D61C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B9C1CF8-2637-151B-3DFB-CF14F224C3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D181B9B-3A56-CFDB-4FEA-8EAAE09CB2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FC6FDEA-F0BE-018F-079C-ECAAD5342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CF847B4-C327-0636-9955-E6B1947B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C240EAE-3204-5B5C-2C49-D8693A8CF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268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E83FD23-1A8E-E50F-B9B3-5A192CE16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0883A69-7168-99FC-1924-F70E37153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214067D-A814-4C90-9043-7D7652AF6D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2AC2B-1138-4FFD-9A8B-5B819F772C48}" type="datetimeFigureOut">
              <a:rPr lang="pt-BR" smtClean="0"/>
              <a:t>14/03/2024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47A243-DA40-A776-D651-F7219814F1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3B7506-FC93-B25B-5F04-C8B59876F1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FDA59EC-ACE4-2092-F8D6-A2433901AD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DE464CE-DD33-339C-362A-5B345A4676F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48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denilson.santos@mdr.gov.br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diagramQuickStyle" Target="../diagrams/quickStyle1.xml"/><Relationship Id="rId18" Type="http://schemas.openxmlformats.org/officeDocument/2006/relationships/image" Target="../media/image25.png"/><Relationship Id="rId3" Type="http://schemas.openxmlformats.org/officeDocument/2006/relationships/image" Target="../media/image17.svg"/><Relationship Id="rId21" Type="http://schemas.openxmlformats.org/officeDocument/2006/relationships/image" Target="../media/image28.svg"/><Relationship Id="rId7" Type="http://schemas.openxmlformats.org/officeDocument/2006/relationships/image" Target="../media/image19.png"/><Relationship Id="rId12" Type="http://schemas.openxmlformats.org/officeDocument/2006/relationships/diagramLayout" Target="../diagrams/layout1.xml"/><Relationship Id="rId17" Type="http://schemas.openxmlformats.org/officeDocument/2006/relationships/image" Target="../media/image24.svg"/><Relationship Id="rId2" Type="http://schemas.openxmlformats.org/officeDocument/2006/relationships/image" Target="../media/image16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diagramData" Target="../diagrams/data1.xml"/><Relationship Id="rId5" Type="http://schemas.openxmlformats.org/officeDocument/2006/relationships/image" Target="../media/image10.svg"/><Relationship Id="rId15" Type="http://schemas.microsoft.com/office/2007/relationships/diagramDrawing" Target="../diagrams/drawing1.xml"/><Relationship Id="rId10" Type="http://schemas.openxmlformats.org/officeDocument/2006/relationships/image" Target="../media/image22.png"/><Relationship Id="rId19" Type="http://schemas.openxmlformats.org/officeDocument/2006/relationships/image" Target="../media/image26.svg"/><Relationship Id="rId4" Type="http://schemas.openxmlformats.org/officeDocument/2006/relationships/image" Target="../media/image9.png"/><Relationship Id="rId9" Type="http://schemas.openxmlformats.org/officeDocument/2006/relationships/image" Target="../media/image21.jpeg"/><Relationship Id="rId14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18" Type="http://schemas.openxmlformats.org/officeDocument/2006/relationships/image" Target="../media/image44.svg"/><Relationship Id="rId3" Type="http://schemas.openxmlformats.org/officeDocument/2006/relationships/image" Target="../media/image17.svg"/><Relationship Id="rId21" Type="http://schemas.openxmlformats.org/officeDocument/2006/relationships/image" Target="../media/image10.sv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17" Type="http://schemas.openxmlformats.org/officeDocument/2006/relationships/image" Target="../media/image43.png"/><Relationship Id="rId2" Type="http://schemas.openxmlformats.org/officeDocument/2006/relationships/image" Target="../media/image16.png"/><Relationship Id="rId16" Type="http://schemas.openxmlformats.org/officeDocument/2006/relationships/image" Target="../media/image42.sv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svg"/><Relationship Id="rId15" Type="http://schemas.openxmlformats.org/officeDocument/2006/relationships/image" Target="../media/image41.png"/><Relationship Id="rId10" Type="http://schemas.openxmlformats.org/officeDocument/2006/relationships/image" Target="../media/image36.sv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15.emf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2C47158A-812B-55CB-8DA5-25DACA797D75}"/>
              </a:ext>
            </a:extLst>
          </p:cNvPr>
          <p:cNvSpPr txBox="1"/>
          <p:nvPr/>
        </p:nvSpPr>
        <p:spPr>
          <a:xfrm>
            <a:off x="1870746" y="902595"/>
            <a:ext cx="68789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pt-BR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MIDR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B440C53-7DD2-E4D5-4F50-7349FAE740B6}"/>
              </a:ext>
            </a:extLst>
          </p:cNvPr>
          <p:cNvSpPr txBox="1"/>
          <p:nvPr/>
        </p:nvSpPr>
        <p:spPr>
          <a:xfrm>
            <a:off x="1082179" y="1103823"/>
            <a:ext cx="4884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ABRAPCH - 2024        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19.03.2024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21AC4D3-7879-73FA-30ED-A0C1D56CCC42}"/>
              </a:ext>
            </a:extLst>
          </p:cNvPr>
          <p:cNvSpPr txBox="1"/>
          <p:nvPr/>
        </p:nvSpPr>
        <p:spPr>
          <a:xfrm>
            <a:off x="1954636" y="4449133"/>
            <a:ext cx="58639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wline Medium" panose="00000600000000000000" pitchFamily="2" charset="0"/>
              </a:rPr>
              <a:t>Secretaria Nacional de </a:t>
            </a:r>
          </a:p>
          <a:p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wline Medium" panose="00000600000000000000" pitchFamily="2" charset="0"/>
              </a:rPr>
              <a:t>Fundos e Instrumentos Financeiros – SNFI</a:t>
            </a:r>
          </a:p>
          <a:p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wline Medium" panose="00000600000000000000" pitchFamily="2" charset="0"/>
            </a:endParaRPr>
          </a:p>
          <a:p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wline Medium" panose="00000600000000000000" pitchFamily="2" charset="0"/>
              </a:rPr>
              <a:t>Departamento de Parcerias com o Setor Privado - DPP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435F8BA-1F82-1F28-B796-FC870F99A4B5}"/>
              </a:ext>
            </a:extLst>
          </p:cNvPr>
          <p:cNvSpPr/>
          <p:nvPr/>
        </p:nvSpPr>
        <p:spPr>
          <a:xfrm>
            <a:off x="8296712" y="5587067"/>
            <a:ext cx="3615654" cy="105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Espaço Reservado para Imagem 33" descr="Logotipo">
            <a:extLst>
              <a:ext uri="{FF2B5EF4-FFF2-40B4-BE49-F238E27FC236}">
                <a16:creationId xmlns:a16="http://schemas.microsoft.com/office/drawing/2014/main" id="{EC2AC461-DF0B-F1D0-654C-CD3DA3EFA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4" b="9344"/>
          <a:stretch>
            <a:fillRect/>
          </a:stretch>
        </p:blipFill>
        <p:spPr>
          <a:xfrm>
            <a:off x="9964587" y="5724955"/>
            <a:ext cx="1931820" cy="775547"/>
          </a:xfrm>
          <a:prstGeom prst="rect">
            <a:avLst/>
          </a:prstGeom>
        </p:spPr>
      </p:pic>
      <p:pic>
        <p:nvPicPr>
          <p:cNvPr id="4" name="Imagem 3" descr="Interface gráfica do usuário, Texto&#10;&#10;Descrição gerada automaticamente com confiança média">
            <a:extLst>
              <a:ext uri="{FF2B5EF4-FFF2-40B4-BE49-F238E27FC236}">
                <a16:creationId xmlns:a16="http://schemas.microsoft.com/office/drawing/2014/main" id="{9EBC382F-B686-F098-F1D5-11F4298FCD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712" y="5587067"/>
            <a:ext cx="1715752" cy="105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51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8EF1B19-ECAC-495E-0D69-D302569EF4D1}"/>
              </a:ext>
            </a:extLst>
          </p:cNvPr>
          <p:cNvSpPr txBox="1"/>
          <p:nvPr/>
        </p:nvSpPr>
        <p:spPr>
          <a:xfrm>
            <a:off x="971999" y="1152000"/>
            <a:ext cx="9719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 algn="just">
              <a:spcBef>
                <a:spcPts val="60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q"/>
            </a:pP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Objetivo Geral: </a:t>
            </a:r>
            <a:r>
              <a:rPr lang="pt-B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aliar a expertise e o financiamento do setor privado à infraestrutura hídrica pública para melhorar a eficiência e a qualidade dos serviços prestados, </a:t>
            </a:r>
            <a:r>
              <a:rPr lang="pt-B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além da garantia da segurança das barragens por meio de uma operação e manutenção regular</a:t>
            </a:r>
            <a:r>
              <a:rPr lang="pt-B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sz="1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Imagem 34">
            <a:extLst>
              <a:ext uri="{FF2B5EF4-FFF2-40B4-BE49-F238E27FC236}">
                <a16:creationId xmlns:a16="http://schemas.microsoft.com/office/drawing/2014/main" id="{86DFB9F4-EA39-08C0-17D8-A65B393A1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4280" y="6184979"/>
            <a:ext cx="2209850" cy="49354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06C65E3-BE81-F381-C0B6-49A29C600520}"/>
              </a:ext>
            </a:extLst>
          </p:cNvPr>
          <p:cNvSpPr txBox="1"/>
          <p:nvPr/>
        </p:nvSpPr>
        <p:spPr>
          <a:xfrm>
            <a:off x="1344594" y="324947"/>
            <a:ext cx="983232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06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wline Black" panose="00000A00000000000000" pitchFamily="2" charset="0"/>
              </a:rPr>
              <a:t>Proposta de Programa de Concessão de Barragens Federais</a:t>
            </a:r>
            <a:endParaRPr lang="pt-B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wline Black" panose="00000A00000000000000" pitchFamily="2" charset="0"/>
            </a:endParaRPr>
          </a:p>
        </p:txBody>
      </p:sp>
      <p:pic>
        <p:nvPicPr>
          <p:cNvPr id="7170" name="Picture 2" descr="Usina Solar Flutuante: Tecnologia e Projetos no Brasil">
            <a:extLst>
              <a:ext uri="{FF2B5EF4-FFF2-40B4-BE49-F238E27FC236}">
                <a16:creationId xmlns:a16="http://schemas.microsoft.com/office/drawing/2014/main" id="{00B4A844-EA8B-1E8E-52F8-BB854C724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948" y="2501676"/>
            <a:ext cx="4852182" cy="335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73E453C-8AA7-B8A4-50CC-CC500D18E447}"/>
              </a:ext>
            </a:extLst>
          </p:cNvPr>
          <p:cNvSpPr txBox="1"/>
          <p:nvPr/>
        </p:nvSpPr>
        <p:spPr>
          <a:xfrm>
            <a:off x="755758" y="2147821"/>
            <a:ext cx="634842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Para viabilizar a administração dessas barragens pelo setor privado, são alternativas as </a:t>
            </a: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concessões e parcerias público-privadas (PPPs). 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</a:rPr>
              <a:t>A concessionária assume a OMM e recuperação das barragens como contrapartida da exploração econômica das barragens.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</a:rPr>
              <a:t>Deve-se levar em consideração como possibilidades de exploração, no mínimo:</a:t>
            </a:r>
          </a:p>
          <a:p>
            <a:pPr marL="1200150" lvl="2" indent="-285750" algn="just">
              <a:spcBef>
                <a:spcPts val="60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ü"/>
            </a:pPr>
            <a:r>
              <a:rPr lang="pt-B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pt-BR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obrança</a:t>
            </a:r>
            <a:r>
              <a:rPr lang="pt-B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pela adução de água bruta (abastecimento público, irrigação, indústria...);</a:t>
            </a:r>
          </a:p>
          <a:p>
            <a:pPr marL="1200150" lvl="2" indent="-285750" algn="just">
              <a:spcBef>
                <a:spcPts val="60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ü"/>
            </a:pPr>
            <a:r>
              <a:rPr lang="pt-BR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Geração de energia fotovoltaica flutuante;</a:t>
            </a:r>
          </a:p>
          <a:p>
            <a:pPr marL="1200150" lvl="2" indent="-285750" algn="just">
              <a:spcBef>
                <a:spcPts val="60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ü"/>
            </a:pPr>
            <a:r>
              <a:rPr lang="pt-BR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Outras receitas acessórias (</a:t>
            </a:r>
            <a:r>
              <a:rPr lang="pt-BR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energia hidrelétrica</a:t>
            </a:r>
            <a:r>
              <a:rPr lang="pt-BR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lazer, turismo, perímetros irrigados*...)</a:t>
            </a:r>
            <a:endParaRPr lang="pt-BR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endParaRPr lang="pt-BR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388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200B667-5EEE-0767-B785-3B08E5F8B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967" y="3825380"/>
            <a:ext cx="6233952" cy="248104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5E6784B-C815-0BBD-0E5B-9757B6E543DC}"/>
              </a:ext>
            </a:extLst>
          </p:cNvPr>
          <p:cNvSpPr txBox="1"/>
          <p:nvPr/>
        </p:nvSpPr>
        <p:spPr>
          <a:xfrm>
            <a:off x="2491530" y="1993142"/>
            <a:ext cx="69071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b="1" dirty="0">
                <a:solidFill>
                  <a:srgbClr val="183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Denilson Campello  </a:t>
            </a:r>
            <a:r>
              <a:rPr lang="pt-BR" sz="1600" dirty="0">
                <a:solidFill>
                  <a:srgbClr val="183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Diretor de Parcerias com o Setor Privado - DPP</a:t>
            </a:r>
          </a:p>
          <a:p>
            <a:pPr algn="ctr">
              <a:defRPr/>
            </a:pPr>
            <a:r>
              <a:rPr lang="pt-BR" sz="1600" dirty="0">
                <a:solidFill>
                  <a:srgbClr val="183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Secretaria Nacional de Fundos e Instrumentos Financeiros - SNFI</a:t>
            </a:r>
          </a:p>
          <a:p>
            <a:pPr algn="ctr">
              <a:defRPr/>
            </a:pPr>
            <a:r>
              <a:rPr lang="pt-BR" sz="1600" dirty="0">
                <a:solidFill>
                  <a:srgbClr val="183E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denilson.santos@mdr.gov.br</a:t>
            </a:r>
            <a:endParaRPr lang="pt-BR" sz="1600" dirty="0">
              <a:solidFill>
                <a:srgbClr val="183E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pt-BR" sz="1600" dirty="0">
                <a:solidFill>
                  <a:srgbClr val="183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61. 2034 5566</a:t>
            </a:r>
          </a:p>
          <a:p>
            <a:pPr algn="ctr">
              <a:defRPr/>
            </a:pPr>
            <a:r>
              <a:rPr lang="pt-BR" sz="1600" dirty="0">
                <a:solidFill>
                  <a:srgbClr val="183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61. 99359 9139</a:t>
            </a:r>
          </a:p>
          <a:p>
            <a:pPr>
              <a:defRPr/>
            </a:pPr>
            <a:endParaRPr lang="pt-BR" sz="1600" dirty="0">
              <a:solidFill>
                <a:srgbClr val="183E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53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459BBA-4C25-356C-5B1D-9E5280B80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469FBF31-2ACA-DCCF-087F-8C02705B9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92D4F9CC-0653-C9BC-B845-0B01C91DCFF0}"/>
              </a:ext>
            </a:extLst>
          </p:cNvPr>
          <p:cNvSpPr/>
          <p:nvPr/>
        </p:nvSpPr>
        <p:spPr>
          <a:xfrm>
            <a:off x="1" y="0"/>
            <a:ext cx="484044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28BCACE-04DF-AB9F-1AA7-E7CFEEE5B338}"/>
              </a:ext>
            </a:extLst>
          </p:cNvPr>
          <p:cNvSpPr txBox="1"/>
          <p:nvPr/>
        </p:nvSpPr>
        <p:spPr>
          <a:xfrm>
            <a:off x="616589" y="1573274"/>
            <a:ext cx="3783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0C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Missão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9E79EEC-439A-8BF4-91F8-6AED6EE73FAC}"/>
              </a:ext>
            </a:extLst>
          </p:cNvPr>
          <p:cNvSpPr txBox="1"/>
          <p:nvPr/>
        </p:nvSpPr>
        <p:spPr>
          <a:xfrm>
            <a:off x="616589" y="2421049"/>
            <a:ext cx="3783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rgbClr val="183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Reduzir desigualdades regionais, proporcionando o desenvolvimento de infraestrutura e promovendo a melhoria na prestação de serviços públicos.</a:t>
            </a:r>
            <a:endParaRPr lang="pt-BR" dirty="0">
              <a:solidFill>
                <a:srgbClr val="183EFF"/>
              </a:solidFill>
              <a:latin typeface="Rawline Medium" panose="00000600000000000000" pitchFamily="2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7706581-A58D-16D0-983A-2DC2A9AA0226}"/>
              </a:ext>
            </a:extLst>
          </p:cNvPr>
          <p:cNvSpPr/>
          <p:nvPr/>
        </p:nvSpPr>
        <p:spPr>
          <a:xfrm>
            <a:off x="4834183" y="-11987"/>
            <a:ext cx="7351551" cy="6874778"/>
          </a:xfrm>
          <a:prstGeom prst="rect">
            <a:avLst/>
          </a:prstGeom>
          <a:solidFill>
            <a:srgbClr val="183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pt-BR" sz="1800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F733B7C-3003-02D3-F875-ED2F44BD9796}"/>
              </a:ext>
            </a:extLst>
          </p:cNvPr>
          <p:cNvSpPr txBox="1"/>
          <p:nvPr/>
        </p:nvSpPr>
        <p:spPr>
          <a:xfrm>
            <a:off x="5503779" y="350415"/>
            <a:ext cx="57555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4800">
                <a:solidFill>
                  <a:srgbClr val="00C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pt-BR" dirty="0">
                <a:solidFill>
                  <a:srgbClr val="FFFF00"/>
                </a:solidFill>
              </a:rPr>
              <a:t>Principais Áreas de Atuação</a:t>
            </a: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9459343C-88B7-C172-6BF4-C8F63C712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503178"/>
            <a:ext cx="1807415" cy="1354822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593DD667-1670-988C-F275-FE8C012B1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6531" y="-16778"/>
            <a:ext cx="1807415" cy="1354822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E512E5B3-02FB-BAAD-AF3E-DC4E11D71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30187" y="5472418"/>
            <a:ext cx="1247512" cy="1247512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D7787E11-323B-3E7D-0570-CEF2A04A7B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36334" y="99471"/>
            <a:ext cx="695325" cy="695325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7061263A-769E-CDA4-2D58-EDA769B9815D}"/>
              </a:ext>
            </a:extLst>
          </p:cNvPr>
          <p:cNvSpPr/>
          <p:nvPr/>
        </p:nvSpPr>
        <p:spPr>
          <a:xfrm>
            <a:off x="5543173" y="4070596"/>
            <a:ext cx="544223" cy="629172"/>
          </a:xfrm>
          <a:prstGeom prst="rect">
            <a:avLst/>
          </a:prstGeom>
          <a:solidFill>
            <a:srgbClr val="FF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708FA03A-2A7B-AD60-E9DE-AB8C328A0CC2}"/>
              </a:ext>
            </a:extLst>
          </p:cNvPr>
          <p:cNvSpPr txBox="1">
            <a:spLocks/>
          </p:cNvSpPr>
          <p:nvPr/>
        </p:nvSpPr>
        <p:spPr>
          <a:xfrm>
            <a:off x="6095999" y="4144147"/>
            <a:ext cx="3042210" cy="265112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Bebas Neue" panose="020B0606020202050201" pitchFamily="34" charset="0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9pPr>
          </a:lstStyle>
          <a:p>
            <a:pPr>
              <a:defRPr/>
            </a:pPr>
            <a:r>
              <a:rPr lang="pt-BR" sz="2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CONCESSÕES DE BARRAGENS</a:t>
            </a:r>
          </a:p>
          <a:p>
            <a:pPr>
              <a:defRPr/>
            </a:pPr>
            <a:endParaRPr lang="pt-BR" sz="2000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eaLnBrk="1" hangingPunct="1">
              <a:defRPr/>
            </a:pPr>
            <a:endParaRPr lang="pt-BR" sz="2000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A8AD4073-91B0-4DEE-F33B-4CF612664269}"/>
              </a:ext>
            </a:extLst>
          </p:cNvPr>
          <p:cNvSpPr txBox="1">
            <a:spLocks/>
          </p:cNvSpPr>
          <p:nvPr/>
        </p:nvSpPr>
        <p:spPr>
          <a:xfrm>
            <a:off x="5560751" y="4157456"/>
            <a:ext cx="614363" cy="739775"/>
          </a:xfrm>
          <a:prstGeom prst="rect">
            <a:avLst/>
          </a:prstGeom>
        </p:spPr>
        <p:txBody>
          <a:bodyPr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Bebas Neue" panose="020B0606020202050201" pitchFamily="34" charset="0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9pPr>
          </a:lstStyle>
          <a:p>
            <a:pPr eaLnBrk="1" hangingPunct="1">
              <a:defRPr/>
            </a:pPr>
            <a:r>
              <a:rPr lang="pt-BR" sz="32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03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6BBB76C7-A4C8-17D8-D64E-FF3351084608}"/>
              </a:ext>
            </a:extLst>
          </p:cNvPr>
          <p:cNvSpPr txBox="1">
            <a:spLocks/>
          </p:cNvSpPr>
          <p:nvPr/>
        </p:nvSpPr>
        <p:spPr>
          <a:xfrm>
            <a:off x="6056386" y="4396743"/>
            <a:ext cx="2647204" cy="354837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Bebas Neue" panose="020B0606020202050201" pitchFamily="34" charset="0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9pPr>
          </a:lstStyle>
          <a:p>
            <a:pPr eaLnBrk="1" hangingPunct="1">
              <a:defRPr/>
            </a:pPr>
            <a:endParaRPr lang="pt-BR" sz="2000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D7D4E640-5162-F4AB-E69D-8EDD65BC19CE}"/>
              </a:ext>
            </a:extLst>
          </p:cNvPr>
          <p:cNvSpPr txBox="1">
            <a:spLocks/>
          </p:cNvSpPr>
          <p:nvPr/>
        </p:nvSpPr>
        <p:spPr>
          <a:xfrm>
            <a:off x="5572577" y="4401242"/>
            <a:ext cx="1052429" cy="739775"/>
          </a:xfrm>
          <a:prstGeom prst="rect">
            <a:avLst/>
          </a:prstGeom>
        </p:spPr>
        <p:txBody>
          <a:bodyPr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Bebas Neue" panose="020B0606020202050201" pitchFamily="34" charset="0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9pPr>
          </a:lstStyle>
          <a:p>
            <a:pPr eaLnBrk="1" hangingPunct="1">
              <a:defRPr/>
            </a:pPr>
            <a:endParaRPr lang="pt-BR" sz="3200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144AEAAC-42ED-DC3A-956A-61884F1D95F6}"/>
              </a:ext>
            </a:extLst>
          </p:cNvPr>
          <p:cNvSpPr txBox="1">
            <a:spLocks/>
          </p:cNvSpPr>
          <p:nvPr/>
        </p:nvSpPr>
        <p:spPr>
          <a:xfrm>
            <a:off x="6131023" y="5477515"/>
            <a:ext cx="3314050" cy="265112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Bebas Neue" panose="020B0606020202050201" pitchFamily="34" charset="0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9pPr>
          </a:lstStyle>
          <a:p>
            <a:pPr eaLnBrk="1" hangingPunct="1">
              <a:defRPr/>
            </a:pPr>
            <a:endParaRPr lang="pt-BR" sz="2000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A81FBD5F-1411-716A-F67B-E24A3108C104}"/>
              </a:ext>
            </a:extLst>
          </p:cNvPr>
          <p:cNvSpPr txBox="1">
            <a:spLocks/>
          </p:cNvSpPr>
          <p:nvPr/>
        </p:nvSpPr>
        <p:spPr>
          <a:xfrm>
            <a:off x="5575283" y="5537186"/>
            <a:ext cx="1052429" cy="739775"/>
          </a:xfrm>
          <a:prstGeom prst="rect">
            <a:avLst/>
          </a:prstGeom>
        </p:spPr>
        <p:txBody>
          <a:bodyPr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Bebas Neue" panose="020B0606020202050201" pitchFamily="34" charset="0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9pPr>
          </a:lstStyle>
          <a:p>
            <a:pPr eaLnBrk="1" hangingPunct="1">
              <a:defRPr/>
            </a:pPr>
            <a:endParaRPr lang="pt-BR" sz="3200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5F022819-3D0A-2772-E2F9-FA3815BC1CC7}"/>
              </a:ext>
            </a:extLst>
          </p:cNvPr>
          <p:cNvSpPr/>
          <p:nvPr/>
        </p:nvSpPr>
        <p:spPr>
          <a:xfrm>
            <a:off x="5561899" y="2024269"/>
            <a:ext cx="518407" cy="659990"/>
          </a:xfrm>
          <a:prstGeom prst="rect">
            <a:avLst/>
          </a:prstGeom>
          <a:solidFill>
            <a:srgbClr val="FF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ítulo 1">
            <a:extLst>
              <a:ext uri="{FF2B5EF4-FFF2-40B4-BE49-F238E27FC236}">
                <a16:creationId xmlns:a16="http://schemas.microsoft.com/office/drawing/2014/main" id="{C082FF60-9FC0-BA69-5C56-6115189FC21C}"/>
              </a:ext>
            </a:extLst>
          </p:cNvPr>
          <p:cNvSpPr txBox="1">
            <a:spLocks/>
          </p:cNvSpPr>
          <p:nvPr/>
        </p:nvSpPr>
        <p:spPr>
          <a:xfrm>
            <a:off x="6131021" y="2086857"/>
            <a:ext cx="2853588" cy="364904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Bebas Neue" panose="020B0606020202050201" pitchFamily="34" charset="0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9pPr>
          </a:lstStyle>
          <a:p>
            <a:pPr>
              <a:defRPr/>
            </a:pPr>
            <a:r>
              <a:rPr lang="pt-BR" sz="20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Parcerias Com</a:t>
            </a:r>
          </a:p>
          <a:p>
            <a:pPr>
              <a:defRPr/>
            </a:pPr>
            <a:r>
              <a:rPr lang="pt-BR" sz="20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 setor privado</a:t>
            </a:r>
          </a:p>
        </p:txBody>
      </p:sp>
      <p:sp>
        <p:nvSpPr>
          <p:cNvPr id="35" name="Título 1">
            <a:extLst>
              <a:ext uri="{FF2B5EF4-FFF2-40B4-BE49-F238E27FC236}">
                <a16:creationId xmlns:a16="http://schemas.microsoft.com/office/drawing/2014/main" id="{4091705E-8B1B-2663-7B72-9809A0DE5584}"/>
              </a:ext>
            </a:extLst>
          </p:cNvPr>
          <p:cNvSpPr txBox="1">
            <a:spLocks/>
          </p:cNvSpPr>
          <p:nvPr/>
        </p:nvSpPr>
        <p:spPr>
          <a:xfrm>
            <a:off x="5570019" y="2132258"/>
            <a:ext cx="600141" cy="554006"/>
          </a:xfrm>
          <a:prstGeom prst="rect">
            <a:avLst/>
          </a:prstGeom>
        </p:spPr>
        <p:txBody>
          <a:bodyPr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Bebas Neue" panose="020B0606020202050201" pitchFamily="34" charset="0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9pPr>
          </a:lstStyle>
          <a:p>
            <a:pPr eaLnBrk="1" hangingPunct="1">
              <a:defRPr/>
            </a:pPr>
            <a:r>
              <a:rPr lang="pt-BR" sz="32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01</a:t>
            </a:r>
          </a:p>
        </p:txBody>
      </p:sp>
      <p:pic>
        <p:nvPicPr>
          <p:cNvPr id="39" name="Picture 10">
            <a:extLst>
              <a:ext uri="{FF2B5EF4-FFF2-40B4-BE49-F238E27FC236}">
                <a16:creationId xmlns:a16="http://schemas.microsoft.com/office/drawing/2014/main" id="{9F60BBD5-DC82-BDB4-B069-AE4339F76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574" y="1829081"/>
            <a:ext cx="1040966" cy="1040966"/>
          </a:xfrm>
          <a:prstGeom prst="rect">
            <a:avLst/>
          </a:prstGeom>
          <a:noFill/>
          <a:effectLst>
            <a:glow rad="12700">
              <a:srgbClr val="03356D">
                <a:alpha val="26667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 descr="Desenho de uma placa&#10;&#10;Descrição gerada automaticamente com confiança média">
            <a:extLst>
              <a:ext uri="{FF2B5EF4-FFF2-40B4-BE49-F238E27FC236}">
                <a16:creationId xmlns:a16="http://schemas.microsoft.com/office/drawing/2014/main" id="{7CE195D5-67D7-EEAC-CE5D-5BAD284D70E3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6474" y="3787986"/>
            <a:ext cx="1155195" cy="1155195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8390FCF3-A300-8C56-C98C-D792676A4A88}"/>
              </a:ext>
            </a:extLst>
          </p:cNvPr>
          <p:cNvSpPr/>
          <p:nvPr/>
        </p:nvSpPr>
        <p:spPr>
          <a:xfrm>
            <a:off x="5543973" y="3070422"/>
            <a:ext cx="544223" cy="629172"/>
          </a:xfrm>
          <a:prstGeom prst="rect">
            <a:avLst/>
          </a:prstGeom>
          <a:solidFill>
            <a:srgbClr val="FF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9FE8E9F5-FBA6-159C-23D0-9795FDFF5F99}"/>
              </a:ext>
            </a:extLst>
          </p:cNvPr>
          <p:cNvSpPr txBox="1">
            <a:spLocks/>
          </p:cNvSpPr>
          <p:nvPr/>
        </p:nvSpPr>
        <p:spPr>
          <a:xfrm>
            <a:off x="5561900" y="3161960"/>
            <a:ext cx="600142" cy="738401"/>
          </a:xfrm>
          <a:prstGeom prst="rect">
            <a:avLst/>
          </a:prstGeom>
        </p:spPr>
        <p:txBody>
          <a:bodyPr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Bebas Neue" panose="020B0606020202050201" pitchFamily="34" charset="0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9pPr>
          </a:lstStyle>
          <a:p>
            <a:pPr eaLnBrk="1" hangingPunct="1">
              <a:defRPr/>
            </a:pPr>
            <a:r>
              <a:rPr lang="pt-BR" sz="32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02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401A00C4-E390-6FD3-9634-06D9DBA86404}"/>
              </a:ext>
            </a:extLst>
          </p:cNvPr>
          <p:cNvSpPr txBox="1">
            <a:spLocks/>
          </p:cNvSpPr>
          <p:nvPr/>
        </p:nvSpPr>
        <p:spPr>
          <a:xfrm>
            <a:off x="6103806" y="3123022"/>
            <a:ext cx="3241530" cy="265112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Bebas Neue" panose="020B0606020202050201" pitchFamily="34" charset="0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9pPr>
          </a:lstStyle>
          <a:p>
            <a:pPr>
              <a:defRPr/>
            </a:pPr>
            <a:r>
              <a:rPr lang="pt-BR" sz="2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CONCESSÕES DE PERÍMETROS IRRIGADOS</a:t>
            </a:r>
          </a:p>
          <a:p>
            <a:pPr>
              <a:defRPr/>
            </a:pPr>
            <a:endParaRPr lang="pt-BR" sz="2000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eaLnBrk="1" hangingPunct="1">
              <a:defRPr/>
            </a:pPr>
            <a:endParaRPr lang="pt-BR" sz="2000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E92C6760-B2B9-69C7-FD1A-ED3272C4E5DD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  <a:lum bright="84000" contrast="-70000"/>
          </a:blip>
          <a:stretch>
            <a:fillRect/>
          </a:stretch>
        </p:blipFill>
        <p:spPr>
          <a:xfrm>
            <a:off x="9447265" y="3025663"/>
            <a:ext cx="860439" cy="86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51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2C47158A-812B-55CB-8DA5-25DACA797D75}"/>
              </a:ext>
            </a:extLst>
          </p:cNvPr>
          <p:cNvSpPr txBox="1"/>
          <p:nvPr/>
        </p:nvSpPr>
        <p:spPr>
          <a:xfrm>
            <a:off x="1669152" y="1851645"/>
            <a:ext cx="153124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99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wline Black" panose="00000A00000000000000" pitchFamily="2" charset="0"/>
              </a:defRPr>
            </a:lvl1pPr>
          </a:lstStyle>
          <a:p>
            <a:r>
              <a:rPr lang="pt-BR" dirty="0"/>
              <a:t>1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21AC4D3-7879-73FA-30ED-A0C1D56CCC42}"/>
              </a:ext>
            </a:extLst>
          </p:cNvPr>
          <p:cNvSpPr txBox="1"/>
          <p:nvPr/>
        </p:nvSpPr>
        <p:spPr>
          <a:xfrm>
            <a:off x="3057644" y="3782200"/>
            <a:ext cx="385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wline Medium" panose="00000600000000000000" pitchFamily="2" charset="0"/>
              </a:rPr>
              <a:t>PPPs e Concessões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435F8BA-1F82-1F28-B796-FC870F99A4B5}"/>
              </a:ext>
            </a:extLst>
          </p:cNvPr>
          <p:cNvSpPr/>
          <p:nvPr/>
        </p:nvSpPr>
        <p:spPr>
          <a:xfrm>
            <a:off x="8296712" y="5587067"/>
            <a:ext cx="3615654" cy="105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Espaço Reservado para Imagem 33" descr="Logotipo">
            <a:extLst>
              <a:ext uri="{FF2B5EF4-FFF2-40B4-BE49-F238E27FC236}">
                <a16:creationId xmlns:a16="http://schemas.microsoft.com/office/drawing/2014/main" id="{EC2AC461-DF0B-F1D0-654C-CD3DA3EFA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4" b="9344"/>
          <a:stretch>
            <a:fillRect/>
          </a:stretch>
        </p:blipFill>
        <p:spPr>
          <a:xfrm>
            <a:off x="9964587" y="5724955"/>
            <a:ext cx="1931820" cy="775547"/>
          </a:xfrm>
          <a:prstGeom prst="rect">
            <a:avLst/>
          </a:prstGeom>
        </p:spPr>
      </p:pic>
      <p:pic>
        <p:nvPicPr>
          <p:cNvPr id="4" name="Imagem 3" descr="Interface gráfica do usuário, Texto&#10;&#10;Descrição gerada automaticamente com confiança média">
            <a:extLst>
              <a:ext uri="{FF2B5EF4-FFF2-40B4-BE49-F238E27FC236}">
                <a16:creationId xmlns:a16="http://schemas.microsoft.com/office/drawing/2014/main" id="{9EBC382F-B686-F098-F1D5-11F4298FC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712" y="5587067"/>
            <a:ext cx="1715752" cy="105132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EB729D5-06F5-ADF8-AC93-EA25AC32AD25}"/>
              </a:ext>
            </a:extLst>
          </p:cNvPr>
          <p:cNvSpPr txBox="1"/>
          <p:nvPr/>
        </p:nvSpPr>
        <p:spPr>
          <a:xfrm>
            <a:off x="3057644" y="2681157"/>
            <a:ext cx="3850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pt-BR" dirty="0"/>
              <a:t>PARCERIAS COM O SETOR PRIVADO</a:t>
            </a:r>
          </a:p>
        </p:txBody>
      </p:sp>
    </p:spTree>
    <p:extLst>
      <p:ext uri="{BB962C8B-B14F-4D97-AF65-F5344CB8AC3E}">
        <p14:creationId xmlns:p14="http://schemas.microsoft.com/office/powerpoint/2010/main" val="4277245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C8B2DF5B-6426-DFE5-7D2C-3C9A17339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636464" y="513024"/>
            <a:ext cx="504957" cy="504957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97F4CEC0-4CB9-4DA8-63FC-4D986FAF0539}"/>
              </a:ext>
            </a:extLst>
          </p:cNvPr>
          <p:cNvSpPr/>
          <p:nvPr/>
        </p:nvSpPr>
        <p:spPr>
          <a:xfrm>
            <a:off x="488918" y="3064933"/>
            <a:ext cx="11703082" cy="3793067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8EF1B19-ECAC-495E-0D69-D302569EF4D1}"/>
              </a:ext>
            </a:extLst>
          </p:cNvPr>
          <p:cNvSpPr txBox="1"/>
          <p:nvPr/>
        </p:nvSpPr>
        <p:spPr>
          <a:xfrm>
            <a:off x="856802" y="101929"/>
            <a:ext cx="8522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4800">
                <a:solidFill>
                  <a:srgbClr val="183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pt-BR" dirty="0"/>
              <a:t>AGENDA TRANSVERSAL</a:t>
            </a:r>
          </a:p>
          <a:p>
            <a:r>
              <a:rPr lang="pt-BR" dirty="0"/>
              <a:t>exemplo: RSU</a:t>
            </a:r>
          </a:p>
        </p:txBody>
      </p:sp>
      <p:pic>
        <p:nvPicPr>
          <p:cNvPr id="40" name="Gráfico 39">
            <a:extLst>
              <a:ext uri="{FF2B5EF4-FFF2-40B4-BE49-F238E27FC236}">
                <a16:creationId xmlns:a16="http://schemas.microsoft.com/office/drawing/2014/main" id="{43507E48-1606-882F-20CE-E0B10B4A8C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78261" y="4915877"/>
            <a:ext cx="1744042" cy="17440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E29350-3D38-154B-B7E4-6D805DE77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77" y="2003409"/>
            <a:ext cx="1677521" cy="46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45808D6-7AF9-5FE1-9811-1A017ACB55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158" y="2729804"/>
            <a:ext cx="2931713" cy="379306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B0AE3D0-0735-EEDF-A4CC-4C0B31D246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653" b="11482"/>
          <a:stretch/>
        </p:blipFill>
        <p:spPr>
          <a:xfrm>
            <a:off x="7966322" y="1343035"/>
            <a:ext cx="3955981" cy="623979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DA7CBCB3-E82A-3D74-3D26-A0468A386712}"/>
              </a:ext>
            </a:extLst>
          </p:cNvPr>
          <p:cNvSpPr txBox="1"/>
          <p:nvPr/>
        </p:nvSpPr>
        <p:spPr>
          <a:xfrm>
            <a:off x="8141421" y="2091457"/>
            <a:ext cx="3561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EDITAL DE CHAMAMENTO PÚBLICO PARA RSU - FEP</a:t>
            </a:r>
          </a:p>
        </p:txBody>
      </p:sp>
      <p:pic>
        <p:nvPicPr>
          <p:cNvPr id="42" name="Picture 4" descr="Tesouro Nacional (@TesouroNacional) / Twitter">
            <a:extLst>
              <a:ext uri="{FF2B5EF4-FFF2-40B4-BE49-F238E27FC236}">
                <a16:creationId xmlns:a16="http://schemas.microsoft.com/office/drawing/2014/main" id="{9FB117E1-1199-68B9-BF31-415F3BCA4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23815" r="10156" b="25372"/>
          <a:stretch/>
        </p:blipFill>
        <p:spPr bwMode="auto">
          <a:xfrm>
            <a:off x="4707722" y="1810810"/>
            <a:ext cx="1625074" cy="105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81356E27-0F7E-DB83-0748-184A69ACF228}"/>
              </a:ext>
            </a:extLst>
          </p:cNvPr>
          <p:cNvCxnSpPr>
            <a:cxnSpLocks/>
          </p:cNvCxnSpPr>
          <p:nvPr/>
        </p:nvCxnSpPr>
        <p:spPr>
          <a:xfrm>
            <a:off x="3345035" y="1671589"/>
            <a:ext cx="0" cy="498833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>
            <a:extLst>
              <a:ext uri="{FF2B5EF4-FFF2-40B4-BE49-F238E27FC236}">
                <a16:creationId xmlns:a16="http://schemas.microsoft.com/office/drawing/2014/main" id="{E00CD5A4-C772-14D6-F5D3-073F8EADAB54}"/>
              </a:ext>
            </a:extLst>
          </p:cNvPr>
          <p:cNvCxnSpPr>
            <a:cxnSpLocks/>
          </p:cNvCxnSpPr>
          <p:nvPr/>
        </p:nvCxnSpPr>
        <p:spPr>
          <a:xfrm>
            <a:off x="7771619" y="1307561"/>
            <a:ext cx="0" cy="535235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82C4A2BC-7643-051B-945C-A3061AAE3062}"/>
              </a:ext>
            </a:extLst>
          </p:cNvPr>
          <p:cNvCxnSpPr>
            <a:cxnSpLocks/>
          </p:cNvCxnSpPr>
          <p:nvPr/>
        </p:nvCxnSpPr>
        <p:spPr>
          <a:xfrm flipH="1">
            <a:off x="7785065" y="3080760"/>
            <a:ext cx="440693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0" name="Imagem 49">
            <a:extLst>
              <a:ext uri="{FF2B5EF4-FFF2-40B4-BE49-F238E27FC236}">
                <a16:creationId xmlns:a16="http://schemas.microsoft.com/office/drawing/2014/main" id="{469CA9F5-7C4C-6E2C-20DA-94F10C5C939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" r="2991"/>
          <a:stretch/>
        </p:blipFill>
        <p:spPr bwMode="auto">
          <a:xfrm>
            <a:off x="8414287" y="5707713"/>
            <a:ext cx="3527665" cy="9988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3" name="Retângulo: Cantos Arredondados 4">
            <a:extLst>
              <a:ext uri="{FF2B5EF4-FFF2-40B4-BE49-F238E27FC236}">
                <a16:creationId xmlns:a16="http://schemas.microsoft.com/office/drawing/2014/main" id="{C171E7B5-8F3F-24A3-3B18-158CAE1D13BB}"/>
              </a:ext>
            </a:extLst>
          </p:cNvPr>
          <p:cNvSpPr txBox="1"/>
          <p:nvPr/>
        </p:nvSpPr>
        <p:spPr>
          <a:xfrm>
            <a:off x="8135346" y="3640831"/>
            <a:ext cx="1935341" cy="1533262"/>
          </a:xfrm>
          <a:prstGeom prst="rect">
            <a:avLst/>
          </a:prstGeom>
          <a:solidFill>
            <a:srgbClr val="00B0F0"/>
          </a:solidFill>
          <a:ln w="762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sz="32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FDIRS</a:t>
            </a:r>
            <a:endParaRPr lang="pt-BR" sz="24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9" name="Diagrama 58">
            <a:extLst>
              <a:ext uri="{FF2B5EF4-FFF2-40B4-BE49-F238E27FC236}">
                <a16:creationId xmlns:a16="http://schemas.microsoft.com/office/drawing/2014/main" id="{29A1E405-6D60-E7B0-919A-715AE95E2C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608937"/>
              </p:ext>
            </p:extLst>
          </p:nvPr>
        </p:nvGraphicFramePr>
        <p:xfrm>
          <a:off x="3476678" y="2608976"/>
          <a:ext cx="4038690" cy="4147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60" name="Gráfico 59" descr="Selo de Área de Transferência com preenchimento sólido">
            <a:extLst>
              <a:ext uri="{FF2B5EF4-FFF2-40B4-BE49-F238E27FC236}">
                <a16:creationId xmlns:a16="http://schemas.microsoft.com/office/drawing/2014/main" id="{FC8E1E82-D4CD-C146-01B4-78637DF2BD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00391" y="3088415"/>
            <a:ext cx="681169" cy="681169"/>
          </a:xfrm>
          <a:prstGeom prst="rect">
            <a:avLst/>
          </a:prstGeom>
        </p:spPr>
      </p:pic>
      <p:pic>
        <p:nvPicPr>
          <p:cNvPr id="61" name="Gráfico 60" descr="Gráfico de barras com tendência descendente com preenchimento sólido">
            <a:extLst>
              <a:ext uri="{FF2B5EF4-FFF2-40B4-BE49-F238E27FC236}">
                <a16:creationId xmlns:a16="http://schemas.microsoft.com/office/drawing/2014/main" id="{6D450F16-CCD6-42A7-C43B-2569198579D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096656" y="4377245"/>
            <a:ext cx="579826" cy="579826"/>
          </a:xfrm>
          <a:prstGeom prst="rect">
            <a:avLst/>
          </a:prstGeom>
        </p:spPr>
      </p:pic>
      <p:pic>
        <p:nvPicPr>
          <p:cNvPr id="62" name="Gráfico 61" descr="Verificação bancária com preenchimento sólido">
            <a:extLst>
              <a:ext uri="{FF2B5EF4-FFF2-40B4-BE49-F238E27FC236}">
                <a16:creationId xmlns:a16="http://schemas.microsoft.com/office/drawing/2014/main" id="{91D50FA9-2CE0-CF15-8C5B-82260BE2AB0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724524" y="5595600"/>
            <a:ext cx="635771" cy="63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27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E5F7E2D-3378-2AD9-37CF-4BBE11E230E3}"/>
              </a:ext>
            </a:extLst>
          </p:cNvPr>
          <p:cNvSpPr/>
          <p:nvPr/>
        </p:nvSpPr>
        <p:spPr>
          <a:xfrm>
            <a:off x="484959" y="5041783"/>
            <a:ext cx="5805486" cy="1816217"/>
          </a:xfrm>
          <a:prstGeom prst="rect">
            <a:avLst/>
          </a:prstGeom>
          <a:solidFill>
            <a:srgbClr val="FD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A8426345-B6F6-6840-7D16-0B22B2030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262" y="5620943"/>
            <a:ext cx="1104259" cy="1104259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C8B2DF5B-6426-DFE5-7D2C-3C9A17339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11104398" y="979298"/>
            <a:ext cx="504957" cy="504957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97F4CEC0-4CB9-4DA8-63FC-4D986FAF0539}"/>
              </a:ext>
            </a:extLst>
          </p:cNvPr>
          <p:cNvSpPr/>
          <p:nvPr/>
        </p:nvSpPr>
        <p:spPr>
          <a:xfrm>
            <a:off x="1504918" y="422344"/>
            <a:ext cx="4261607" cy="4619439"/>
          </a:xfrm>
          <a:prstGeom prst="rect">
            <a:avLst/>
          </a:prstGeom>
          <a:solidFill>
            <a:srgbClr val="FC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8EF1B19-ECAC-495E-0D69-D302569EF4D1}"/>
              </a:ext>
            </a:extLst>
          </p:cNvPr>
          <p:cNvSpPr txBox="1"/>
          <p:nvPr/>
        </p:nvSpPr>
        <p:spPr>
          <a:xfrm>
            <a:off x="6160940" y="133128"/>
            <a:ext cx="55767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4800">
                <a:solidFill>
                  <a:srgbClr val="183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pt-BR" sz="3200" dirty="0"/>
              <a:t>Fundo de Desenvolvimento da Infraestrutura Regional Sustentável - FDIRS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CD79CB92-A424-72D5-9304-914E19AC7C06}"/>
              </a:ext>
            </a:extLst>
          </p:cNvPr>
          <p:cNvSpPr txBox="1">
            <a:spLocks/>
          </p:cNvSpPr>
          <p:nvPr/>
        </p:nvSpPr>
        <p:spPr>
          <a:xfrm>
            <a:off x="1937823" y="5485578"/>
            <a:ext cx="3828702" cy="149961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para viabilização de projetos ( R$ 1 Bi ) e investimentos.</a:t>
            </a:r>
          </a:p>
          <a:p>
            <a:pPr algn="just">
              <a:defRPr/>
            </a:pPr>
            <a:endParaRPr lang="pt-B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Ministro discute desafios do saneamento básico para o estado do Rio de  Janeiro — Ministério da Integração e do Desenvolvimento Regional">
            <a:extLst>
              <a:ext uri="{FF2B5EF4-FFF2-40B4-BE49-F238E27FC236}">
                <a16:creationId xmlns:a16="http://schemas.microsoft.com/office/drawing/2014/main" id="{B14CD6E6-B37F-DD12-5FAE-45FB5F7F2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r="6142"/>
          <a:stretch/>
        </p:blipFill>
        <p:spPr bwMode="auto">
          <a:xfrm>
            <a:off x="745711" y="868707"/>
            <a:ext cx="4656022" cy="461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D9A3425D-1DFD-6B20-4B8C-93A706341848}"/>
              </a:ext>
            </a:extLst>
          </p:cNvPr>
          <p:cNvSpPr txBox="1"/>
          <p:nvPr/>
        </p:nvSpPr>
        <p:spPr>
          <a:xfrm>
            <a:off x="6425477" y="1702788"/>
            <a:ext cx="524951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t-BR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Ampliação das finalidades do Fundo Garantidor de Infraestrutura (FGIE), permitindo a uma maior gama de possibilidades de utilização dos recursos.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endParaRPr lang="pt-BR" sz="16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t-BR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Regiões prioritárias: Norte, Nordeste e Centro-Oeste.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endParaRPr lang="pt-BR" sz="16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t-BR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Destravamento do potencial de desenvolvimento de projetos de infraestrutura nos estados e municípios que resultarão em mais investimentos para o setor.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endParaRPr lang="pt-BR" sz="16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t-BR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Fomento ao setor de estruturação de projetos, em complementação ao BNDES e à CAIXA, trazendo reforço para agenda de desenvolvimento regional.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endParaRPr lang="pt-BR" sz="16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t-BR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Incentivo ao aprimoramento de múltiplos setores chaves para o desenvolvimento de infraestrutura, como o de estruturação de estudos e projetos; de garantias e de investimentos</a:t>
            </a:r>
          </a:p>
        </p:txBody>
      </p:sp>
      <p:sp>
        <p:nvSpPr>
          <p:cNvPr id="12" name="Cruz 11">
            <a:extLst>
              <a:ext uri="{FF2B5EF4-FFF2-40B4-BE49-F238E27FC236}">
                <a16:creationId xmlns:a16="http://schemas.microsoft.com/office/drawing/2014/main" id="{884C0CFC-9488-8EA9-8384-FD5CB795C44E}"/>
              </a:ext>
            </a:extLst>
          </p:cNvPr>
          <p:cNvSpPr/>
          <p:nvPr/>
        </p:nvSpPr>
        <p:spPr>
          <a:xfrm>
            <a:off x="880431" y="5836938"/>
            <a:ext cx="576751" cy="576751"/>
          </a:xfrm>
          <a:prstGeom prst="plus">
            <a:avLst>
              <a:gd name="adj" fmla="val 37196"/>
            </a:avLst>
          </a:prstGeom>
          <a:solidFill>
            <a:srgbClr val="FBC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</p:spTree>
    <p:extLst>
      <p:ext uri="{BB962C8B-B14F-4D97-AF65-F5344CB8AC3E}">
        <p14:creationId xmlns:p14="http://schemas.microsoft.com/office/powerpoint/2010/main" val="491022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C8B2DF5B-6426-DFE5-7D2C-3C9A17339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947846" y="544396"/>
            <a:ext cx="504957" cy="504957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97F4CEC0-4CB9-4DA8-63FC-4D986FAF0539}"/>
              </a:ext>
            </a:extLst>
          </p:cNvPr>
          <p:cNvSpPr/>
          <p:nvPr/>
        </p:nvSpPr>
        <p:spPr>
          <a:xfrm>
            <a:off x="488918" y="3064933"/>
            <a:ext cx="11703082" cy="3793067"/>
          </a:xfrm>
          <a:prstGeom prst="rect">
            <a:avLst/>
          </a:prstGeom>
          <a:solidFill>
            <a:srgbClr val="FC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8EF1B19-ECAC-495E-0D69-D302569EF4D1}"/>
              </a:ext>
            </a:extLst>
          </p:cNvPr>
          <p:cNvSpPr txBox="1"/>
          <p:nvPr/>
        </p:nvSpPr>
        <p:spPr>
          <a:xfrm>
            <a:off x="856802" y="101929"/>
            <a:ext cx="8522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4800">
                <a:solidFill>
                  <a:srgbClr val="183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pt-BR" dirty="0"/>
              <a:t>Parcerias com  setor privado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9A3425D-1DFD-6B20-4B8C-93A706341848}"/>
              </a:ext>
            </a:extLst>
          </p:cNvPr>
          <p:cNvSpPr txBox="1"/>
          <p:nvPr/>
        </p:nvSpPr>
        <p:spPr>
          <a:xfrm>
            <a:off x="948267" y="1049353"/>
            <a:ext cx="67159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Estruturação de projetos em que entes públicos e privados podem encontrar soluções inovadoras e sustentáveis para a prestação de um serviço público de qualidade, apoiando a implementação de políticas públicas.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F7BF900E-570A-862D-C526-252897495450}"/>
              </a:ext>
            </a:extLst>
          </p:cNvPr>
          <p:cNvGrpSpPr/>
          <p:nvPr/>
        </p:nvGrpSpPr>
        <p:grpSpPr>
          <a:xfrm>
            <a:off x="856802" y="2412264"/>
            <a:ext cx="8902496" cy="3854223"/>
            <a:chOff x="125506" y="1904431"/>
            <a:chExt cx="11848833" cy="4863920"/>
          </a:xfrm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D906FC90-268E-2D60-FDD1-8940486A2D44}"/>
                </a:ext>
              </a:extLst>
            </p:cNvPr>
            <p:cNvSpPr/>
            <p:nvPr/>
          </p:nvSpPr>
          <p:spPr>
            <a:xfrm>
              <a:off x="125506" y="1904431"/>
              <a:ext cx="11848833" cy="48639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017DAF33-5509-3C8F-B632-A72AAB30684B}"/>
                </a:ext>
              </a:extLst>
            </p:cNvPr>
            <p:cNvGrpSpPr/>
            <p:nvPr/>
          </p:nvGrpSpPr>
          <p:grpSpPr>
            <a:xfrm>
              <a:off x="311228" y="2649493"/>
              <a:ext cx="11628629" cy="3971931"/>
              <a:chOff x="252294" y="1942594"/>
              <a:chExt cx="11966960" cy="4111875"/>
            </a:xfrm>
          </p:grpSpPr>
          <p:sp>
            <p:nvSpPr>
              <p:cNvPr id="15" name="Seta: Divisa 14">
                <a:extLst>
                  <a:ext uri="{FF2B5EF4-FFF2-40B4-BE49-F238E27FC236}">
                    <a16:creationId xmlns:a16="http://schemas.microsoft.com/office/drawing/2014/main" id="{DD6A9DF3-3515-6796-4ABC-B7A1D3E42580}"/>
                  </a:ext>
                </a:extLst>
              </p:cNvPr>
              <p:cNvSpPr/>
              <p:nvPr/>
            </p:nvSpPr>
            <p:spPr>
              <a:xfrm rot="10800000">
                <a:off x="336683" y="4269310"/>
                <a:ext cx="1296215" cy="1672333"/>
              </a:xfrm>
              <a:prstGeom prst="chevron">
                <a:avLst>
                  <a:gd name="adj" fmla="val 0"/>
                </a:avLst>
              </a:prstGeom>
              <a:solidFill>
                <a:srgbClr val="E2E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Seta: Divisa 15">
                <a:extLst>
                  <a:ext uri="{FF2B5EF4-FFF2-40B4-BE49-F238E27FC236}">
                    <a16:creationId xmlns:a16="http://schemas.microsoft.com/office/drawing/2014/main" id="{D154BB8B-FAD5-626C-0106-A3CA8E8AEC7B}"/>
                  </a:ext>
                </a:extLst>
              </p:cNvPr>
              <p:cNvSpPr/>
              <p:nvPr/>
            </p:nvSpPr>
            <p:spPr>
              <a:xfrm rot="10800000">
                <a:off x="327720" y="4268676"/>
                <a:ext cx="2611279" cy="1672333"/>
              </a:xfrm>
              <a:prstGeom prst="chevron">
                <a:avLst>
                  <a:gd name="adj" fmla="val 79873"/>
                </a:avLst>
              </a:prstGeom>
              <a:solidFill>
                <a:srgbClr val="E2E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Seta: Divisa 16">
                <a:extLst>
                  <a:ext uri="{FF2B5EF4-FFF2-40B4-BE49-F238E27FC236}">
                    <a16:creationId xmlns:a16="http://schemas.microsoft.com/office/drawing/2014/main" id="{E0373A4D-57D6-7DCB-CD91-213149927BB4}"/>
                  </a:ext>
                </a:extLst>
              </p:cNvPr>
              <p:cNvSpPr/>
              <p:nvPr/>
            </p:nvSpPr>
            <p:spPr>
              <a:xfrm rot="10800000">
                <a:off x="1768168" y="4268677"/>
                <a:ext cx="4666996" cy="1672333"/>
              </a:xfrm>
              <a:prstGeom prst="chevron">
                <a:avLst>
                  <a:gd name="adj" fmla="val 79050"/>
                </a:avLst>
              </a:prstGeom>
              <a:solidFill>
                <a:srgbClr val="E2E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Seta: Divisa 17">
                <a:extLst>
                  <a:ext uri="{FF2B5EF4-FFF2-40B4-BE49-F238E27FC236}">
                    <a16:creationId xmlns:a16="http://schemas.microsoft.com/office/drawing/2014/main" id="{2A515B89-8F53-FA67-25DA-FF34295AE7A4}"/>
                  </a:ext>
                </a:extLst>
              </p:cNvPr>
              <p:cNvSpPr/>
              <p:nvPr/>
            </p:nvSpPr>
            <p:spPr>
              <a:xfrm rot="10800000">
                <a:off x="5348736" y="4261411"/>
                <a:ext cx="4623932" cy="1672333"/>
              </a:xfrm>
              <a:prstGeom prst="chevron">
                <a:avLst>
                  <a:gd name="adj" fmla="val 79050"/>
                </a:avLst>
              </a:prstGeom>
              <a:solidFill>
                <a:srgbClr val="E2E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Seta: Curva para a Esquerda 18">
                <a:extLst>
                  <a:ext uri="{FF2B5EF4-FFF2-40B4-BE49-F238E27FC236}">
                    <a16:creationId xmlns:a16="http://schemas.microsoft.com/office/drawing/2014/main" id="{03AF1050-E6B9-D45D-7917-6003A66C1D4E}"/>
                  </a:ext>
                </a:extLst>
              </p:cNvPr>
              <p:cNvSpPr/>
              <p:nvPr/>
            </p:nvSpPr>
            <p:spPr>
              <a:xfrm>
                <a:off x="8965844" y="2287978"/>
                <a:ext cx="3100806" cy="3766491"/>
              </a:xfrm>
              <a:prstGeom prst="curvedLeftArrow">
                <a:avLst>
                  <a:gd name="adj1" fmla="val 54783"/>
                  <a:gd name="adj2" fmla="val 74115"/>
                  <a:gd name="adj3" fmla="val 68748"/>
                </a:avLst>
              </a:prstGeom>
              <a:solidFill>
                <a:srgbClr val="E2E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Seta: Divisa 19">
                <a:extLst>
                  <a:ext uri="{FF2B5EF4-FFF2-40B4-BE49-F238E27FC236}">
                    <a16:creationId xmlns:a16="http://schemas.microsoft.com/office/drawing/2014/main" id="{5526E128-2211-C7FA-9091-EA772D6B3AE4}"/>
                  </a:ext>
                </a:extLst>
              </p:cNvPr>
              <p:cNvSpPr/>
              <p:nvPr/>
            </p:nvSpPr>
            <p:spPr>
              <a:xfrm>
                <a:off x="7186370" y="2022841"/>
                <a:ext cx="3858148" cy="2176070"/>
              </a:xfrm>
              <a:prstGeom prst="chevron">
                <a:avLst>
                  <a:gd name="adj" fmla="val 61058"/>
                </a:avLst>
              </a:prstGeom>
              <a:solidFill>
                <a:srgbClr val="E2E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Seta: Divisa 20">
                <a:extLst>
                  <a:ext uri="{FF2B5EF4-FFF2-40B4-BE49-F238E27FC236}">
                    <a16:creationId xmlns:a16="http://schemas.microsoft.com/office/drawing/2014/main" id="{F06DDE65-7849-D8BA-DB4B-BDD14D011CAD}"/>
                  </a:ext>
                </a:extLst>
              </p:cNvPr>
              <p:cNvSpPr/>
              <p:nvPr/>
            </p:nvSpPr>
            <p:spPr>
              <a:xfrm>
                <a:off x="3605055" y="2014158"/>
                <a:ext cx="4666996" cy="2176070"/>
              </a:xfrm>
              <a:prstGeom prst="chevron">
                <a:avLst>
                  <a:gd name="adj" fmla="val 61058"/>
                </a:avLst>
              </a:prstGeom>
              <a:solidFill>
                <a:srgbClr val="E2E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Seta: para a Direita 21">
                <a:extLst>
                  <a:ext uri="{FF2B5EF4-FFF2-40B4-BE49-F238E27FC236}">
                    <a16:creationId xmlns:a16="http://schemas.microsoft.com/office/drawing/2014/main" id="{B13E0A02-705C-7CAF-6DF9-1C02AE181064}"/>
                  </a:ext>
                </a:extLst>
              </p:cNvPr>
              <p:cNvSpPr/>
              <p:nvPr/>
            </p:nvSpPr>
            <p:spPr>
              <a:xfrm>
                <a:off x="327721" y="1942594"/>
                <a:ext cx="4372268" cy="2322167"/>
              </a:xfrm>
              <a:prstGeom prst="rightArrow">
                <a:avLst>
                  <a:gd name="adj1" fmla="val 88730"/>
                  <a:gd name="adj2" fmla="val 62280"/>
                </a:avLst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23" name="Gráfico 22" descr="Lista com preenchimento sólido">
                <a:extLst>
                  <a:ext uri="{FF2B5EF4-FFF2-40B4-BE49-F238E27FC236}">
                    <a16:creationId xmlns:a16="http://schemas.microsoft.com/office/drawing/2014/main" id="{F59236D5-97B2-36E5-83D3-F3EA2D3D2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95700" y="2172717"/>
                <a:ext cx="1292308" cy="1292308"/>
              </a:xfrm>
              <a:prstGeom prst="rect">
                <a:avLst/>
              </a:prstGeom>
            </p:spPr>
          </p:pic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107DE0F3-FC4F-72F9-1017-F4076C59E885}"/>
                  </a:ext>
                </a:extLst>
              </p:cNvPr>
              <p:cNvSpPr txBox="1"/>
              <p:nvPr/>
            </p:nvSpPr>
            <p:spPr>
              <a:xfrm>
                <a:off x="1453167" y="2195199"/>
                <a:ext cx="2151888" cy="558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b="1" dirty="0" err="1">
                    <a:solidFill>
                      <a:schemeClr val="accent6">
                        <a:lumMod val="50000"/>
                      </a:schemeClr>
                    </a:solidFill>
                  </a:rPr>
                  <a:t>Pré</a:t>
                </a:r>
                <a:r>
                  <a:rPr lang="pt-BR" sz="1200" b="1" dirty="0">
                    <a:solidFill>
                      <a:schemeClr val="accent6">
                        <a:lumMod val="50000"/>
                      </a:schemeClr>
                    </a:solidFill>
                  </a:rPr>
                  <a:t>-Viabilidade</a:t>
                </a:r>
              </a:p>
              <a:p>
                <a:pPr algn="ctr"/>
                <a:r>
                  <a:rPr lang="pt-BR" sz="1200" b="1" dirty="0">
                    <a:solidFill>
                      <a:schemeClr val="accent6">
                        <a:lumMod val="50000"/>
                      </a:schemeClr>
                    </a:solidFill>
                  </a:rPr>
                  <a:t>M5D</a:t>
                </a:r>
              </a:p>
            </p:txBody>
          </p:sp>
          <p:pic>
            <p:nvPicPr>
              <p:cNvPr id="25" name="Picture 2" descr="Value People | the Five Case Model">
                <a:extLst>
                  <a:ext uri="{FF2B5EF4-FFF2-40B4-BE49-F238E27FC236}">
                    <a16:creationId xmlns:a16="http://schemas.microsoft.com/office/drawing/2014/main" id="{2F293121-9CBC-8253-C183-C4A31D8A5F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9128" y="2823520"/>
                <a:ext cx="1826154" cy="12587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Gráfico 25" descr="Projeto com preenchimento sólido">
                <a:extLst>
                  <a:ext uri="{FF2B5EF4-FFF2-40B4-BE49-F238E27FC236}">
                    <a16:creationId xmlns:a16="http://schemas.microsoft.com/office/drawing/2014/main" id="{6C90EEAE-2083-D12D-AD7C-86A7578138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937811" y="2018075"/>
                <a:ext cx="1410925" cy="1410925"/>
              </a:xfrm>
              <a:prstGeom prst="rect">
                <a:avLst/>
              </a:prstGeom>
            </p:spPr>
          </p:pic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0957CD43-7B39-1A1F-0B5D-6E3833239348}"/>
                  </a:ext>
                </a:extLst>
              </p:cNvPr>
              <p:cNvSpPr txBox="1"/>
              <p:nvPr/>
            </p:nvSpPr>
            <p:spPr>
              <a:xfrm>
                <a:off x="5439501" y="2248794"/>
                <a:ext cx="1615723" cy="1414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b="1" dirty="0">
                    <a:solidFill>
                      <a:schemeClr val="accent6">
                        <a:lumMod val="50000"/>
                      </a:schemeClr>
                    </a:solidFill>
                  </a:rPr>
                  <a:t>Desenho do projeto e Estrutura Analítica do Projeto (EAP)</a:t>
                </a:r>
              </a:p>
            </p:txBody>
          </p:sp>
          <p:pic>
            <p:nvPicPr>
              <p:cNvPr id="28" name="Gráfico 27" descr="Crescimento Comercial com preenchimento sólido">
                <a:extLst>
                  <a:ext uri="{FF2B5EF4-FFF2-40B4-BE49-F238E27FC236}">
                    <a16:creationId xmlns:a16="http://schemas.microsoft.com/office/drawing/2014/main" id="{8D53C47F-4AA4-96E2-AC80-575A820B67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7456548" y="2145125"/>
                <a:ext cx="1319900" cy="1319900"/>
              </a:xfrm>
              <a:prstGeom prst="rect">
                <a:avLst/>
              </a:prstGeom>
            </p:spPr>
          </p:pic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1C64C46D-D318-D01D-33C4-F9EC0A9BA45B}"/>
                  </a:ext>
                </a:extLst>
              </p:cNvPr>
              <p:cNvSpPr txBox="1"/>
              <p:nvPr/>
            </p:nvSpPr>
            <p:spPr>
              <a:xfrm>
                <a:off x="8776448" y="2481909"/>
                <a:ext cx="2151888" cy="632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b="1" dirty="0">
                    <a:solidFill>
                      <a:schemeClr val="accent6">
                        <a:lumMod val="50000"/>
                      </a:schemeClr>
                    </a:solidFill>
                  </a:rPr>
                  <a:t>Engajamento dos parceiros</a:t>
                </a:r>
              </a:p>
            </p:txBody>
          </p:sp>
          <p:pic>
            <p:nvPicPr>
              <p:cNvPr id="30" name="Gráfico 29" descr="Engrenagens com preenchimento sólido">
                <a:extLst>
                  <a:ext uri="{FF2B5EF4-FFF2-40B4-BE49-F238E27FC236}">
                    <a16:creationId xmlns:a16="http://schemas.microsoft.com/office/drawing/2014/main" id="{CBB304DF-0375-2864-D4D7-2094A31AB4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9023217" y="3685091"/>
                <a:ext cx="1258741" cy="1258741"/>
              </a:xfrm>
              <a:prstGeom prst="rect">
                <a:avLst/>
              </a:prstGeom>
            </p:spPr>
          </p:pic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225971DB-1F65-B9CC-D9DE-0B16F8C50A9A}"/>
                  </a:ext>
                </a:extLst>
              </p:cNvPr>
              <p:cNvSpPr txBox="1"/>
              <p:nvPr/>
            </p:nvSpPr>
            <p:spPr>
              <a:xfrm>
                <a:off x="10067366" y="4264763"/>
                <a:ext cx="2151888" cy="1414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b="1" dirty="0">
                    <a:solidFill>
                      <a:schemeClr val="accent6">
                        <a:lumMod val="50000"/>
                      </a:schemeClr>
                    </a:solidFill>
                  </a:rPr>
                  <a:t>Estruturação do Projeto</a:t>
                </a:r>
              </a:p>
              <a:p>
                <a:r>
                  <a:rPr lang="pt-BR" sz="1400" dirty="0">
                    <a:solidFill>
                      <a:schemeClr val="accent6">
                        <a:lumMod val="50000"/>
                      </a:schemeClr>
                    </a:solidFill>
                  </a:rPr>
                  <a:t>FEP-Caixa</a:t>
                </a:r>
              </a:p>
              <a:p>
                <a:r>
                  <a:rPr lang="pt-BR" sz="1400" dirty="0">
                    <a:solidFill>
                      <a:schemeClr val="accent6">
                        <a:lumMod val="50000"/>
                      </a:schemeClr>
                    </a:solidFill>
                  </a:rPr>
                  <a:t>BNDES</a:t>
                </a:r>
              </a:p>
              <a:p>
                <a:r>
                  <a:rPr lang="pt-BR" sz="1400" dirty="0">
                    <a:solidFill>
                      <a:schemeClr val="accent6">
                        <a:lumMod val="50000"/>
                      </a:schemeClr>
                    </a:solidFill>
                  </a:rPr>
                  <a:t>FDIRS*</a:t>
                </a:r>
              </a:p>
            </p:txBody>
          </p:sp>
          <p:pic>
            <p:nvPicPr>
              <p:cNvPr id="32" name="Gráfico 31" descr="Dinheiro com preenchimento sólido">
                <a:extLst>
                  <a:ext uri="{FF2B5EF4-FFF2-40B4-BE49-F238E27FC236}">
                    <a16:creationId xmlns:a16="http://schemas.microsoft.com/office/drawing/2014/main" id="{723DDF33-B3A5-6020-85BB-074F4ABCCB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755706" y="4121878"/>
                <a:ext cx="1401041" cy="1401041"/>
              </a:xfrm>
              <a:prstGeom prst="rect">
                <a:avLst/>
              </a:prstGeom>
            </p:spPr>
          </p:pic>
          <p:sp>
            <p:nvSpPr>
              <p:cNvPr id="33" name="CaixaDeTexto 32">
                <a:extLst>
                  <a:ext uri="{FF2B5EF4-FFF2-40B4-BE49-F238E27FC236}">
                    <a16:creationId xmlns:a16="http://schemas.microsoft.com/office/drawing/2014/main" id="{F341695F-D076-C76F-980B-A2064119F9CA}"/>
                  </a:ext>
                </a:extLst>
              </p:cNvPr>
              <p:cNvSpPr txBox="1"/>
              <p:nvPr/>
            </p:nvSpPr>
            <p:spPr>
              <a:xfrm>
                <a:off x="6624560" y="5288666"/>
                <a:ext cx="2151888" cy="632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b="1" dirty="0">
                    <a:solidFill>
                      <a:schemeClr val="accent6">
                        <a:lumMod val="50000"/>
                      </a:schemeClr>
                    </a:solidFill>
                  </a:rPr>
                  <a:t>Apoio ao Financiamento</a:t>
                </a:r>
              </a:p>
            </p:txBody>
          </p:sp>
          <p:pic>
            <p:nvPicPr>
              <p:cNvPr id="34" name="Gráfico 33" descr="Foguete com preenchimento sólido">
                <a:extLst>
                  <a:ext uri="{FF2B5EF4-FFF2-40B4-BE49-F238E27FC236}">
                    <a16:creationId xmlns:a16="http://schemas.microsoft.com/office/drawing/2014/main" id="{E3058952-74F5-087D-7CEC-802641CD7A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3859107" y="4268677"/>
                <a:ext cx="1235827" cy="1235827"/>
              </a:xfrm>
              <a:prstGeom prst="rect">
                <a:avLst/>
              </a:prstGeom>
            </p:spPr>
          </p:pic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9E17E7BA-C32B-4F66-94F5-02A744983B91}"/>
                  </a:ext>
                </a:extLst>
              </p:cNvPr>
              <p:cNvSpPr txBox="1"/>
              <p:nvPr/>
            </p:nvSpPr>
            <p:spPr>
              <a:xfrm>
                <a:off x="3354069" y="5349914"/>
                <a:ext cx="2151888" cy="632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>
                    <a:solidFill>
                      <a:schemeClr val="accent6">
                        <a:lumMod val="50000"/>
                      </a:schemeClr>
                    </a:solidFill>
                  </a:rPr>
                  <a:t>Lançamento e implementação</a:t>
                </a:r>
              </a:p>
            </p:txBody>
          </p:sp>
          <p:pic>
            <p:nvPicPr>
              <p:cNvPr id="36" name="Gráfico 35" descr="Área de Transferência estrutura de tópicos">
                <a:extLst>
                  <a:ext uri="{FF2B5EF4-FFF2-40B4-BE49-F238E27FC236}">
                    <a16:creationId xmlns:a16="http://schemas.microsoft.com/office/drawing/2014/main" id="{D8B77E4F-1B1C-D1EB-18CA-BB1B7EBCE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569969" y="4453408"/>
                <a:ext cx="1156994" cy="1156994"/>
              </a:xfrm>
              <a:prstGeom prst="rect">
                <a:avLst/>
              </a:prstGeom>
            </p:spPr>
          </p:pic>
          <p:sp>
            <p:nvSpPr>
              <p:cNvPr id="37" name="CaixaDeTexto 36">
                <a:extLst>
                  <a:ext uri="{FF2B5EF4-FFF2-40B4-BE49-F238E27FC236}">
                    <a16:creationId xmlns:a16="http://schemas.microsoft.com/office/drawing/2014/main" id="{F79526FC-39A5-B0D3-6147-5C46F947F932}"/>
                  </a:ext>
                </a:extLst>
              </p:cNvPr>
              <p:cNvSpPr txBox="1"/>
              <p:nvPr/>
            </p:nvSpPr>
            <p:spPr>
              <a:xfrm>
                <a:off x="252294" y="5552316"/>
                <a:ext cx="2151888" cy="372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>
                    <a:solidFill>
                      <a:schemeClr val="accent6">
                        <a:lumMod val="50000"/>
                      </a:schemeClr>
                    </a:solidFill>
                  </a:rPr>
                  <a:t>Monitoramento</a:t>
                </a:r>
              </a:p>
            </p:txBody>
          </p:sp>
        </p:grp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27B4D99B-8D20-CFF5-7628-B8E9A7C524AC}"/>
                </a:ext>
              </a:extLst>
            </p:cNvPr>
            <p:cNvSpPr txBox="1"/>
            <p:nvPr/>
          </p:nvSpPr>
          <p:spPr>
            <a:xfrm>
              <a:off x="599712" y="1972197"/>
              <a:ext cx="10085726" cy="539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Sistema de Estruturação de Projetos - MIDR</a:t>
              </a:r>
            </a:p>
          </p:txBody>
        </p:sp>
      </p:grpSp>
      <p:pic>
        <p:nvPicPr>
          <p:cNvPr id="38" name="Imagem 37">
            <a:extLst>
              <a:ext uri="{FF2B5EF4-FFF2-40B4-BE49-F238E27FC236}">
                <a16:creationId xmlns:a16="http://schemas.microsoft.com/office/drawing/2014/main" id="{98067F57-F8B5-0EA9-06BC-6D80E7AA3BD9}"/>
              </a:ext>
            </a:extLst>
          </p:cNvPr>
          <p:cNvPicPr/>
          <p:nvPr/>
        </p:nvPicPr>
        <p:blipFill>
          <a:blip r:embed="rId19"/>
          <a:srcRect/>
          <a:stretch>
            <a:fillRect/>
          </a:stretch>
        </p:blipFill>
        <p:spPr>
          <a:xfrm>
            <a:off x="10178261" y="1057804"/>
            <a:ext cx="1835629" cy="1835629"/>
          </a:xfrm>
          <a:prstGeom prst="rect">
            <a:avLst/>
          </a:prstGeom>
          <a:ln/>
        </p:spPr>
      </p:pic>
      <p:sp>
        <p:nvSpPr>
          <p:cNvPr id="39" name="Título 1">
            <a:extLst>
              <a:ext uri="{FF2B5EF4-FFF2-40B4-BE49-F238E27FC236}">
                <a16:creationId xmlns:a16="http://schemas.microsoft.com/office/drawing/2014/main" id="{27151457-7077-6F9C-1F70-247ADB6FF2F9}"/>
              </a:ext>
            </a:extLst>
          </p:cNvPr>
          <p:cNvSpPr txBox="1">
            <a:spLocks/>
          </p:cNvSpPr>
          <p:nvPr/>
        </p:nvSpPr>
        <p:spPr>
          <a:xfrm>
            <a:off x="10158469" y="3237037"/>
            <a:ext cx="2650070" cy="739775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Bebas Neue" panose="020B0606020202050201" pitchFamily="34" charset="0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Bebas Neue" panose="020B0606020202050201" pitchFamily="34" charset="0"/>
              </a:defRPr>
            </a:lvl9pPr>
          </a:lstStyle>
          <a:p>
            <a:pPr eaLnBrk="1" hangingPunct="1">
              <a:defRPr/>
            </a:pPr>
            <a:r>
              <a:rPr lang="pt-BR" sz="4000" cap="all" dirty="0">
                <a:solidFill>
                  <a:srgbClr val="00C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Proponha um projeto</a:t>
            </a:r>
          </a:p>
        </p:txBody>
      </p:sp>
      <p:pic>
        <p:nvPicPr>
          <p:cNvPr id="40" name="Gráfico 39">
            <a:extLst>
              <a:ext uri="{FF2B5EF4-FFF2-40B4-BE49-F238E27FC236}">
                <a16:creationId xmlns:a16="http://schemas.microsoft.com/office/drawing/2014/main" id="{43507E48-1606-882F-20CE-E0B10B4A8C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178261" y="4915877"/>
            <a:ext cx="1744042" cy="174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61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2C47158A-812B-55CB-8DA5-25DACA797D75}"/>
              </a:ext>
            </a:extLst>
          </p:cNvPr>
          <p:cNvSpPr txBox="1"/>
          <p:nvPr/>
        </p:nvSpPr>
        <p:spPr>
          <a:xfrm>
            <a:off x="1669152" y="1851645"/>
            <a:ext cx="153124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99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wline Black" panose="00000A00000000000000" pitchFamily="2" charset="0"/>
              </a:defRPr>
            </a:lvl1pPr>
          </a:lstStyle>
          <a:p>
            <a:r>
              <a:rPr lang="pt-BR" dirty="0"/>
              <a:t>2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435F8BA-1F82-1F28-B796-FC870F99A4B5}"/>
              </a:ext>
            </a:extLst>
          </p:cNvPr>
          <p:cNvSpPr/>
          <p:nvPr/>
        </p:nvSpPr>
        <p:spPr>
          <a:xfrm>
            <a:off x="8296712" y="5587067"/>
            <a:ext cx="3615654" cy="105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Espaço Reservado para Imagem 33" descr="Logotipo">
            <a:extLst>
              <a:ext uri="{FF2B5EF4-FFF2-40B4-BE49-F238E27FC236}">
                <a16:creationId xmlns:a16="http://schemas.microsoft.com/office/drawing/2014/main" id="{EC2AC461-DF0B-F1D0-654C-CD3DA3EFA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4" b="9344"/>
          <a:stretch>
            <a:fillRect/>
          </a:stretch>
        </p:blipFill>
        <p:spPr>
          <a:xfrm>
            <a:off x="9964587" y="5724955"/>
            <a:ext cx="1931820" cy="775547"/>
          </a:xfrm>
          <a:prstGeom prst="rect">
            <a:avLst/>
          </a:prstGeom>
        </p:spPr>
      </p:pic>
      <p:pic>
        <p:nvPicPr>
          <p:cNvPr id="4" name="Imagem 3" descr="Interface gráfica do usuário, Texto&#10;&#10;Descrição gerada automaticamente com confiança média">
            <a:extLst>
              <a:ext uri="{FF2B5EF4-FFF2-40B4-BE49-F238E27FC236}">
                <a16:creationId xmlns:a16="http://schemas.microsoft.com/office/drawing/2014/main" id="{9EBC382F-B686-F098-F1D5-11F4298FC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712" y="5587067"/>
            <a:ext cx="1715752" cy="105132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FE483C2-A0A1-4685-C6BC-138A42C6CF0B}"/>
              </a:ext>
            </a:extLst>
          </p:cNvPr>
          <p:cNvSpPr txBox="1"/>
          <p:nvPr/>
        </p:nvSpPr>
        <p:spPr>
          <a:xfrm>
            <a:off x="3047301" y="3246431"/>
            <a:ext cx="60946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CONCESSÕES DE PERÍMETROS</a:t>
            </a:r>
          </a:p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IRRIGADOS</a:t>
            </a:r>
          </a:p>
        </p:txBody>
      </p:sp>
    </p:spTree>
    <p:extLst>
      <p:ext uri="{BB962C8B-B14F-4D97-AF65-F5344CB8AC3E}">
        <p14:creationId xmlns:p14="http://schemas.microsoft.com/office/powerpoint/2010/main" val="154737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ço Reservado para Conteúdo 8">
            <a:extLst>
              <a:ext uri="{FF2B5EF4-FFF2-40B4-BE49-F238E27FC236}">
                <a16:creationId xmlns:a16="http://schemas.microsoft.com/office/drawing/2014/main" id="{F6A8A8C0-D536-8097-FF97-0BD4828662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4397"/>
            <a:ext cx="3200399" cy="6853603"/>
          </a:xfr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910BBB0-E8D1-B7C3-91EC-967B7EA398EC}"/>
              </a:ext>
            </a:extLst>
          </p:cNvPr>
          <p:cNvSpPr txBox="1"/>
          <p:nvPr/>
        </p:nvSpPr>
        <p:spPr>
          <a:xfrm>
            <a:off x="854417" y="291076"/>
            <a:ext cx="65538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4800">
                <a:solidFill>
                  <a:srgbClr val="183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pt-BR" dirty="0"/>
              <a:t>Concessões de Perímetros irrigados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09794204-CB42-4D62-549E-18197E722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6727106" y="1364075"/>
            <a:ext cx="504957" cy="50495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8F00086-3864-15E4-E6B4-E11C67273911}"/>
              </a:ext>
            </a:extLst>
          </p:cNvPr>
          <p:cNvSpPr txBox="1"/>
          <p:nvPr/>
        </p:nvSpPr>
        <p:spPr>
          <a:xfrm>
            <a:off x="2098834" y="5006699"/>
            <a:ext cx="53490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chemeClr val="bg2">
                    <a:lumMod val="50000"/>
                  </a:schemeClr>
                </a:solidFill>
                <a:latin typeface="Rawline Medium" panose="00000600000000000000"/>
                <a:cs typeface="Arial" panose="020B0604020202020204" pitchFamily="34" charset="0"/>
              </a:rPr>
              <a:t>Ampliação da área irrigada e aumento da produtividade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chemeClr val="bg2">
                    <a:lumMod val="50000"/>
                  </a:schemeClr>
                </a:solidFill>
                <a:latin typeface="Rawline Medium" panose="00000600000000000000"/>
                <a:cs typeface="Arial" panose="020B0604020202020204" pitchFamily="34" charset="0"/>
              </a:rPr>
              <a:t>Redução dos riscos climáticos das atividades de agropecuária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chemeClr val="bg2">
                    <a:lumMod val="50000"/>
                  </a:schemeClr>
                </a:solidFill>
                <a:latin typeface="Rawline Medium" panose="00000600000000000000"/>
                <a:cs typeface="Arial" panose="020B0604020202020204" pitchFamily="34" charset="0"/>
              </a:rPr>
              <a:t>Promover o desenvolvimento local e regional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chemeClr val="bg2">
                    <a:lumMod val="50000"/>
                  </a:schemeClr>
                </a:solidFill>
                <a:latin typeface="Rawline Medium" panose="00000600000000000000"/>
                <a:cs typeface="Arial" panose="020B0604020202020204" pitchFamily="34" charset="0"/>
              </a:rPr>
              <a:t>Incentivar projetos de irrigação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444A5AA-2EB2-96AF-FBB8-632B478EBA4F}"/>
              </a:ext>
            </a:extLst>
          </p:cNvPr>
          <p:cNvSpPr/>
          <p:nvPr/>
        </p:nvSpPr>
        <p:spPr>
          <a:xfrm>
            <a:off x="854418" y="3877249"/>
            <a:ext cx="62691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183EFF"/>
                </a:solidFill>
                <a:latin typeface="Rawline Black" panose="00000A00000000000000" pitchFamily="2" charset="0"/>
              </a:rPr>
              <a:t>O MIDR é o responsável pela condução da Política Nacional de Irrigação – Lei nº 12.787/2013, que tem como objetivos: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2382E5D-D4E0-E0B9-9B4C-0DFA10227478}"/>
              </a:ext>
            </a:extLst>
          </p:cNvPr>
          <p:cNvSpPr txBox="1"/>
          <p:nvPr/>
        </p:nvSpPr>
        <p:spPr>
          <a:xfrm>
            <a:off x="2243666" y="2211421"/>
            <a:ext cx="52042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2">
                    <a:lumMod val="50000"/>
                  </a:schemeClr>
                </a:solidFill>
                <a:latin typeface="Rawline Medium" panose="00000600000000000000"/>
                <a:cs typeface="Arial" panose="020B0604020202020204" pitchFamily="34" charset="0"/>
              </a:rPr>
              <a:t>Atualmente as áreas irrigadas somam  7 milhões de hectares, mas há potencial de 30 milhões de hectares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2">
                    <a:lumMod val="50000"/>
                  </a:schemeClr>
                </a:solidFill>
                <a:latin typeface="Rawline Medium" panose="00000600000000000000"/>
                <a:cs typeface="Arial" panose="020B0604020202020204" pitchFamily="34" charset="0"/>
              </a:rPr>
              <a:t>Estudo do Banco Mundial demonstra que municípios com irrigação apresentam desempenho superior em uma série de indicadores socioeconômicos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B39F4AE3-153C-126E-B534-8F156E4FD90D}"/>
              </a:ext>
            </a:extLst>
          </p:cNvPr>
          <p:cNvSpPr/>
          <p:nvPr/>
        </p:nvSpPr>
        <p:spPr>
          <a:xfrm>
            <a:off x="854418" y="1860736"/>
            <a:ext cx="55799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183EFF"/>
                </a:solidFill>
                <a:latin typeface="Rawline Black" panose="00000A00000000000000" pitchFamily="2" charset="0"/>
              </a:rPr>
              <a:t>Potencial da agricultura irrigada no Brasil: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b="1" dirty="0">
              <a:solidFill>
                <a:srgbClr val="183EFF"/>
              </a:solidFill>
              <a:latin typeface="Rawline Black" panose="00000A00000000000000" pitchFamily="2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84736A4-E785-A69A-7B97-1A8F136DB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0125" y="2345468"/>
            <a:ext cx="823895" cy="82389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ADA9972-4F1F-B33A-9E2C-1C83584325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347" y="5290564"/>
            <a:ext cx="839376" cy="75570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638A734-E367-DB84-21F8-D94E46CE35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002" y="799033"/>
            <a:ext cx="3503580" cy="510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46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2C47158A-812B-55CB-8DA5-25DACA797D75}"/>
              </a:ext>
            </a:extLst>
          </p:cNvPr>
          <p:cNvSpPr txBox="1"/>
          <p:nvPr/>
        </p:nvSpPr>
        <p:spPr>
          <a:xfrm>
            <a:off x="1669152" y="1851645"/>
            <a:ext cx="153124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99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wline Black" panose="00000A00000000000000" pitchFamily="2" charset="0"/>
              </a:defRPr>
            </a:lvl1pPr>
          </a:lstStyle>
          <a:p>
            <a:r>
              <a:rPr lang="pt-BR" dirty="0"/>
              <a:t>3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435F8BA-1F82-1F28-B796-FC870F99A4B5}"/>
              </a:ext>
            </a:extLst>
          </p:cNvPr>
          <p:cNvSpPr/>
          <p:nvPr/>
        </p:nvSpPr>
        <p:spPr>
          <a:xfrm>
            <a:off x="8296712" y="5587067"/>
            <a:ext cx="3615654" cy="105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Espaço Reservado para Imagem 33" descr="Logotipo">
            <a:extLst>
              <a:ext uri="{FF2B5EF4-FFF2-40B4-BE49-F238E27FC236}">
                <a16:creationId xmlns:a16="http://schemas.microsoft.com/office/drawing/2014/main" id="{EC2AC461-DF0B-F1D0-654C-CD3DA3EFA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4" b="9344"/>
          <a:stretch>
            <a:fillRect/>
          </a:stretch>
        </p:blipFill>
        <p:spPr>
          <a:xfrm>
            <a:off x="9964587" y="5724955"/>
            <a:ext cx="1931820" cy="775547"/>
          </a:xfrm>
          <a:prstGeom prst="rect">
            <a:avLst/>
          </a:prstGeom>
        </p:spPr>
      </p:pic>
      <p:pic>
        <p:nvPicPr>
          <p:cNvPr id="4" name="Imagem 3" descr="Interface gráfica do usuário, Texto&#10;&#10;Descrição gerada automaticamente com confiança média">
            <a:extLst>
              <a:ext uri="{FF2B5EF4-FFF2-40B4-BE49-F238E27FC236}">
                <a16:creationId xmlns:a16="http://schemas.microsoft.com/office/drawing/2014/main" id="{9EBC382F-B686-F098-F1D5-11F4298FC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712" y="5587067"/>
            <a:ext cx="1715752" cy="105132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FE483C2-A0A1-4685-C6BC-138A42C6CF0B}"/>
              </a:ext>
            </a:extLst>
          </p:cNvPr>
          <p:cNvSpPr txBox="1"/>
          <p:nvPr/>
        </p:nvSpPr>
        <p:spPr>
          <a:xfrm>
            <a:off x="3047301" y="3246431"/>
            <a:ext cx="60946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CONCESSÕES DE BARRAGENS</a:t>
            </a:r>
          </a:p>
        </p:txBody>
      </p:sp>
    </p:spTree>
    <p:extLst>
      <p:ext uri="{BB962C8B-B14F-4D97-AF65-F5344CB8AC3E}">
        <p14:creationId xmlns:p14="http://schemas.microsoft.com/office/powerpoint/2010/main" val="29587005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3249</TotalTime>
  <Words>578</Words>
  <Application>Microsoft Office PowerPoint</Application>
  <PresentationFormat>Widescreen</PresentationFormat>
  <Paragraphs>83</Paragraphs>
  <Slides>11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20" baseType="lpstr">
      <vt:lpstr>Times New Roman</vt:lpstr>
      <vt:lpstr>Rawline Black</vt:lpstr>
      <vt:lpstr>Wingdings</vt:lpstr>
      <vt:lpstr>Arial</vt:lpstr>
      <vt:lpstr>Calibri Light</vt:lpstr>
      <vt:lpstr>Rawline Medium</vt:lpstr>
      <vt:lpstr>Aharoni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Felipe Matheus</dc:creator>
  <cp:lastModifiedBy>Denilson Campello dos Santos</cp:lastModifiedBy>
  <cp:revision>23</cp:revision>
  <dcterms:created xsi:type="dcterms:W3CDTF">2023-01-30T14:26:30Z</dcterms:created>
  <dcterms:modified xsi:type="dcterms:W3CDTF">2024-03-14T12:52:17Z</dcterms:modified>
</cp:coreProperties>
</file>