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60" r:id="rId2"/>
    <p:sldId id="291" r:id="rId3"/>
    <p:sldId id="288" r:id="rId4"/>
    <p:sldId id="287" r:id="rId5"/>
    <p:sldId id="294" r:id="rId6"/>
    <p:sldId id="268" r:id="rId7"/>
    <p:sldId id="269" r:id="rId8"/>
    <p:sldId id="299" r:id="rId9"/>
    <p:sldId id="286" r:id="rId10"/>
    <p:sldId id="296" r:id="rId11"/>
    <p:sldId id="292" r:id="rId12"/>
    <p:sldId id="293" r:id="rId13"/>
    <p:sldId id="295" r:id="rId14"/>
    <p:sldId id="300" r:id="rId15"/>
    <p:sldId id="298" r:id="rId16"/>
    <p:sldId id="301" r:id="rId17"/>
    <p:sldId id="297" r:id="rId18"/>
    <p:sldId id="266" r:id="rId19"/>
  </p:sldIdLst>
  <p:sldSz cx="12192000" cy="6858000"/>
  <p:notesSz cx="9998075" cy="6865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EAA3016-8697-4BD2-B3CC-8B3BE403BDE9}">
          <p14:sldIdLst>
            <p14:sldId id="260"/>
            <p14:sldId id="291"/>
            <p14:sldId id="288"/>
            <p14:sldId id="287"/>
            <p14:sldId id="294"/>
            <p14:sldId id="268"/>
            <p14:sldId id="269"/>
            <p14:sldId id="299"/>
            <p14:sldId id="286"/>
            <p14:sldId id="296"/>
            <p14:sldId id="292"/>
            <p14:sldId id="293"/>
            <p14:sldId id="295"/>
            <p14:sldId id="300"/>
            <p14:sldId id="298"/>
            <p14:sldId id="301"/>
            <p14:sldId id="297"/>
            <p14:sldId id="2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2">
          <p15:clr>
            <a:srgbClr val="A4A3A4"/>
          </p15:clr>
        </p15:guide>
        <p15:guide id="2" pos="314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414141"/>
    <a:srgbClr val="57736E"/>
    <a:srgbClr val="292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-1128" y="-96"/>
      </p:cViewPr>
      <p:guideLst>
        <p:guide orient="horz" pos="2162"/>
        <p:guide pos="3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63262" y="1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206B9744-B17E-4B85-A2DD-D0D67BCFCE68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21450"/>
            <a:ext cx="4332499" cy="344488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63262" y="6521450"/>
            <a:ext cx="4332499" cy="344488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14FDEA7C-C68F-48E7-A877-1EF97BF1C6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074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63262" y="1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ED85DB68-31D5-4401-AB3F-69EF2C638A08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858838"/>
            <a:ext cx="4117975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9808" y="3304232"/>
            <a:ext cx="7998460" cy="270346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21450"/>
            <a:ext cx="4332499" cy="344488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63262" y="6521450"/>
            <a:ext cx="4332499" cy="344488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F80FBE3E-C604-4AA9-9570-D9EAF0C071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96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 o mundo é VUCA, podemos desenvolver estratégias para nos defendermos desse contexto e, se possível, aproveitá-lo para fortalecer nossas atividades em relação ao mercado.</a:t>
            </a:r>
          </a:p>
          <a:p>
            <a:endParaRPr lang="pt-BR" dirty="0"/>
          </a:p>
          <a:p>
            <a:r>
              <a:rPr lang="pt-BR" dirty="0"/>
              <a:t>De um dia para o outro a legislação ambiental muda, coisas dadas como certas se vão e novas regras passam a valer, exigindo rápida adequação para nos mantermos corretos e conferirmos qualidade a nossos produtos, garantindo atendimento às expectativas dos clientes e órgãos de controle.</a:t>
            </a:r>
          </a:p>
          <a:p>
            <a:endParaRPr lang="pt-BR" dirty="0"/>
          </a:p>
          <a:p>
            <a:r>
              <a:rPr lang="pt-BR" dirty="0"/>
              <a:t>Na segurança do trabalho a mesma coisa; do dia para a noite temos novos critérios a seguir dos quais dependem a saúde e a segurança de pessoas que nos são queridas. O mesmo ocorre com as inúmeras regras contábeis, trabalhistas, financeiras, ou mesmo normas internas que permanecem em evolução. Nada mais é estático.</a:t>
            </a:r>
          </a:p>
          <a:p>
            <a:endParaRPr lang="pt-BR" dirty="0"/>
          </a:p>
          <a:p>
            <a:r>
              <a:rPr lang="pt-BR" dirty="0"/>
              <a:t>E com uma empresa formada por dezenas de pessoas diferentes, que utilizam centenas de arquivos todos os dias, produzindo informação em ritmo exponencial, como reagir a isso?</a:t>
            </a:r>
          </a:p>
          <a:p>
            <a:endParaRPr lang="pt-BR" dirty="0"/>
          </a:p>
          <a:p>
            <a:r>
              <a:rPr lang="pt-BR" dirty="0"/>
              <a:t>Entre tantas estratégias, uma delas é a disponibilização a toda a equipe de um serviço chamado intranet, que nada mais é que uma rede privada, com acesso protegido por login e senha e restrito a colaboradores e outras pessoas formalmente permitidas. É como um site, acessível pelo navegador, mas com conteúdo produzido por nós, para nós mesmos.</a:t>
            </a:r>
          </a:p>
          <a:p>
            <a:endParaRPr lang="pt-BR" dirty="0"/>
          </a:p>
          <a:p>
            <a:r>
              <a:rPr lang="pt-BR" dirty="0"/>
              <a:t>Seu objetivo? Contribuir para esse processo de reação ao mundo VUCA, compartilhar informações pertinentes à empresa e equipe, atualizadas, seguras e de forma sincronizada.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FBE3E-C604-4AA9-9570-D9EAF0C071C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69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 intranet pode ser acessada de qualquer local e por praticamente qualquer dispositivo, através de navegador web, protegido por login e senha e com diferentes níveis de permissão ao conteúdo. Com isso, facilitamos o acesso à informação pelos colaboradores em qualquer escritório ou mesmo em viagem. A informação é centralizada, removendo eventuais dificuldades que existam em função da localização e infraestrutura de informática disponível. Isso favorece, portanto, a integração das áreas e escritórios da empresa, disponibilizando as informações a todos no mesmo instante e de maneira democrática. Funciona também como hub, indicando a partir dela o acessos para todos os demais sistemas de apoio que a empresa oferece.</a:t>
            </a:r>
          </a:p>
          <a:p>
            <a:endParaRPr lang="pt-BR" dirty="0"/>
          </a:p>
          <a:p>
            <a:r>
              <a:rPr lang="pt-BR" dirty="0"/>
              <a:t>Com a ampliação do uso da ferramenta online, favorece-se o emprego de menos papel e certamente serão gerados menos arquivos. As informações circulam de forma mais dinâmica, incentivando a sua evolução e os processos de melhoria contínua mediante alterações pontuais e mais frequentes, de forma colaborativa.</a:t>
            </a:r>
          </a:p>
          <a:p>
            <a:endParaRPr lang="pt-BR" dirty="0"/>
          </a:p>
          <a:p>
            <a:r>
              <a:rPr lang="pt-BR" dirty="0"/>
              <a:t>A ferramenta propicia um melhor controle de versões de documentos e informações, pois o que estiver online e disponível será sempre versão oficial e em uso. Com isso podemos reduzir o tempo de busca e as incertezas no uso de documentos, processo facilitado ainda pela possibilidade de pesquisa em todos o conteúdo em uma simples caixa de busca.</a:t>
            </a:r>
          </a:p>
          <a:p>
            <a:endParaRPr lang="pt-BR" dirty="0"/>
          </a:p>
          <a:p>
            <a:r>
              <a:rPr lang="pt-BR" dirty="0"/>
              <a:t>Além disso, a intranet possibilita uma riqueza multimídia que os documentos tradicionais não permitem. Procedimentos ou textos orientativos podem ser sempre complementados por imagens, vídeos, áudios, links externos, entre outras possibilidades.</a:t>
            </a:r>
          </a:p>
          <a:p>
            <a:endParaRPr lang="pt-BR" dirty="0"/>
          </a:p>
          <a:p>
            <a:r>
              <a:rPr lang="pt-BR" dirty="0"/>
              <a:t>Enfim, a expectativa é que possibilite-se uma melhoria geral e continuada na comunicação corporativa, assim como um aumento gradual na eficácia e na colaboração em nossas atividades.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FBE3E-C604-4AA9-9570-D9EAF0C071C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43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265DD-0EE2-4971-9B21-98C34CF05D9A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98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10A1-74AD-4783-83F8-06BF35ECD44E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FB9-C0D6-4825-BA0F-4C7BD9A5D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97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10A1-74AD-4783-83F8-06BF35ECD44E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FB9-C0D6-4825-BA0F-4C7BD9A5D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05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10A1-74AD-4783-83F8-06BF35ECD44E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FB9-C0D6-4825-BA0F-4C7BD9A5D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443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10A1-74AD-4783-83F8-06BF35ECD44E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FB9-C0D6-4825-BA0F-4C7BD9A5DB3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816352" y="-69601"/>
            <a:ext cx="7735824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5130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10A1-74AD-4783-83F8-06BF35ECD44E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FB9-C0D6-4825-BA0F-4C7BD9A5D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9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10A1-74AD-4783-83F8-06BF35ECD44E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FB9-C0D6-4825-BA0F-4C7BD9A5D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89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10A1-74AD-4783-83F8-06BF35ECD44E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FB9-C0D6-4825-BA0F-4C7BD9A5D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37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10A1-74AD-4783-83F8-06BF35ECD44E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FB9-C0D6-4825-BA0F-4C7BD9A5D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7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10A1-74AD-4783-83F8-06BF35ECD44E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FB9-C0D6-4825-BA0F-4C7BD9A5D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4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10A1-74AD-4783-83F8-06BF35ECD44E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FB9-C0D6-4825-BA0F-4C7BD9A5D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1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10A1-74AD-4783-83F8-06BF35ECD44E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FB9-C0D6-4825-BA0F-4C7BD9A5D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52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28724"/>
            <a:ext cx="3932237" cy="828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10A1-74AD-4783-83F8-06BF35ECD44E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EFB9-C0D6-4825-BA0F-4C7BD9A5D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40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3774" y="1"/>
            <a:ext cx="8020051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10A1-74AD-4783-83F8-06BF35ECD44E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9EFB9-C0D6-4825-BA0F-4C7BD9A5DB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82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3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Fira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 descr="Resultado de imagem para mitsubishi corporat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483743" y="2691442"/>
            <a:ext cx="96098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dist="38100" sx="1000" sy="1000" algn="tl">
                    <a:srgbClr val="000000"/>
                  </a:outerShdw>
                </a:effectLst>
                <a:latin typeface="Fira Sans" panose="020B0503050000020004" pitchFamily="34" charset="0"/>
                <a:ea typeface="Fira Sans" panose="020B0503050000020004" pitchFamily="34" charset="0"/>
              </a:rPr>
              <a:t>Tecnologias e inovações na gestão ambiental de </a:t>
            </a:r>
            <a:r>
              <a:rPr lang="pt-BR" sz="4400" dirty="0" err="1">
                <a:solidFill>
                  <a:schemeClr val="bg1"/>
                </a:solidFill>
                <a:effectLst>
                  <a:outerShdw dist="38100" sx="1000" sy="1000" algn="tl">
                    <a:srgbClr val="000000"/>
                  </a:outerShdw>
                </a:effectLst>
                <a:latin typeface="Fira Sans" panose="020B0503050000020004" pitchFamily="34" charset="0"/>
                <a:ea typeface="Fira Sans" panose="020B0503050000020004" pitchFamily="34" charset="0"/>
              </a:rPr>
              <a:t>CGHs</a:t>
            </a:r>
            <a:r>
              <a:rPr lang="pt-BR" sz="4400" dirty="0">
                <a:solidFill>
                  <a:schemeClr val="bg1"/>
                </a:solidFill>
                <a:effectLst>
                  <a:outerShdw dist="38100" sx="1000" sy="1000" algn="tl">
                    <a:srgbClr val="000000"/>
                  </a:outerShdw>
                </a:effectLst>
                <a:latin typeface="Fira Sans" panose="020B0503050000020004" pitchFamily="34" charset="0"/>
                <a:ea typeface="Fira Sans" panose="020B0503050000020004" pitchFamily="34" charset="0"/>
              </a:rPr>
              <a:t> e PCHs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766494" y="6377264"/>
            <a:ext cx="3221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Brasília, 20 de março de 2024.</a:t>
            </a:r>
          </a:p>
        </p:txBody>
      </p:sp>
    </p:spTree>
    <p:extLst>
      <p:ext uri="{BB962C8B-B14F-4D97-AF65-F5344CB8AC3E}">
        <p14:creationId xmlns:p14="http://schemas.microsoft.com/office/powerpoint/2010/main" val="9177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DC9CDD18-5CE7-4DFE-7401-B9BBE4AC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C3342CE5-4164-2A15-82BE-8163DAEA1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B1E2CCD1-2F71-A883-0B1D-0A1DA9BD1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C61D6E30-22CF-7ABC-75E8-62E8F0BD6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2142"/>
            <a:ext cx="12192000" cy="812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24104"/>
            <a:ext cx="11353800" cy="4351338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Outros temas já automatizados em gestão de obras e operação:</a:t>
            </a:r>
          </a:p>
          <a:p>
            <a:pPr lvl="1"/>
            <a:r>
              <a:rPr lang="pt-BR" sz="3200" dirty="0" smtClean="0">
                <a:solidFill>
                  <a:schemeClr val="bg1"/>
                </a:solidFill>
              </a:rPr>
              <a:t>Processos erosivos</a:t>
            </a:r>
          </a:p>
          <a:p>
            <a:pPr lvl="1"/>
            <a:r>
              <a:rPr lang="pt-BR" sz="3200" dirty="0" smtClean="0">
                <a:solidFill>
                  <a:schemeClr val="bg1"/>
                </a:solidFill>
              </a:rPr>
              <a:t>Monitoramento de ruídos</a:t>
            </a:r>
          </a:p>
          <a:p>
            <a:pPr lvl="1"/>
            <a:r>
              <a:rPr lang="pt-BR" sz="3200" dirty="0" smtClean="0">
                <a:solidFill>
                  <a:schemeClr val="bg1"/>
                </a:solidFill>
              </a:rPr>
              <a:t>Pilhas de madeira e cubagem</a:t>
            </a:r>
          </a:p>
          <a:p>
            <a:pPr lvl="1"/>
            <a:r>
              <a:rPr lang="pt-BR" sz="3200" dirty="0" smtClean="0">
                <a:solidFill>
                  <a:schemeClr val="bg1"/>
                </a:solidFill>
              </a:rPr>
              <a:t>Movimentação de resíduos</a:t>
            </a:r>
          </a:p>
          <a:p>
            <a:pPr lvl="1"/>
            <a:r>
              <a:rPr lang="pt-BR" sz="3200" dirty="0" smtClean="0">
                <a:solidFill>
                  <a:schemeClr val="bg1"/>
                </a:solidFill>
              </a:rPr>
              <a:t>Atividades de educação ambiental e comunicação social</a:t>
            </a:r>
          </a:p>
          <a:p>
            <a:pPr lvl="1"/>
            <a:r>
              <a:rPr lang="pt-BR" sz="3200" dirty="0" smtClean="0">
                <a:solidFill>
                  <a:schemeClr val="bg1"/>
                </a:solidFill>
              </a:rPr>
              <a:t>Atendimento à comunidade</a:t>
            </a:r>
          </a:p>
          <a:p>
            <a:pPr lvl="1"/>
            <a:r>
              <a:rPr lang="pt-BR" sz="3200" dirty="0" smtClean="0">
                <a:solidFill>
                  <a:schemeClr val="bg1"/>
                </a:solidFill>
              </a:rPr>
              <a:t>Gestão de </a:t>
            </a:r>
            <a:r>
              <a:rPr lang="pt-BR" sz="3200" dirty="0" err="1" smtClean="0">
                <a:solidFill>
                  <a:schemeClr val="bg1"/>
                </a:solidFill>
              </a:rPr>
              <a:t>stakeholders</a:t>
            </a:r>
            <a:endParaRPr lang="pt-BR" sz="3200" dirty="0" smtClean="0">
              <a:solidFill>
                <a:schemeClr val="bg1"/>
              </a:solidFill>
            </a:endParaRPr>
          </a:p>
          <a:p>
            <a:pPr lvl="1"/>
            <a:r>
              <a:rPr lang="pt-BR" sz="3200" dirty="0" smtClean="0">
                <a:solidFill>
                  <a:schemeClr val="bg1"/>
                </a:solidFill>
              </a:rPr>
              <a:t>Acompanhamento de mídias sociais</a:t>
            </a:r>
          </a:p>
          <a:p>
            <a:pPr marL="457200" lvl="1" indent="0">
              <a:buNone/>
            </a:pP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s.ctfassets.net/cnu0m8re1exe/5jhcyvvD5BJSeEJWh5YQ8y/ee66b292dc8c6779e4242ed37816382c/Bat_Microbiome.jpg?fm=jpg&amp;fl=progressive&amp;w=660&amp;h=433&amp;fit=f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99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45" y="3025888"/>
            <a:ext cx="5362575" cy="31908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A8E99EC3-1B5C-270F-AE4B-A65731B3A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999140"/>
              </p:ext>
            </p:extLst>
          </p:nvPr>
        </p:nvGraphicFramePr>
        <p:xfrm>
          <a:off x="133114" y="90674"/>
          <a:ext cx="2286777" cy="180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777">
                  <a:extLst>
                    <a:ext uri="{9D8B030D-6E8A-4147-A177-3AD203B41FA5}">
                      <a16:colId xmlns="" xmlns:a16="http://schemas.microsoft.com/office/drawing/2014/main" val="1452587261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Equipamentos e tecnologias de campo</a:t>
                      </a:r>
                      <a:endParaRPr lang="pt-B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3181424"/>
                  </a:ext>
                </a:extLst>
              </a:tr>
            </a:tbl>
          </a:graphicData>
        </a:graphic>
      </p:graphicFrame>
      <p:sp>
        <p:nvSpPr>
          <p:cNvPr id="4" name="Seta para a direita 3"/>
          <p:cNvSpPr/>
          <p:nvPr/>
        </p:nvSpPr>
        <p:spPr>
          <a:xfrm>
            <a:off x="4430332" y="4185634"/>
            <a:ext cx="1665668" cy="6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em curva para a esquerda 4"/>
          <p:cNvSpPr/>
          <p:nvPr/>
        </p:nvSpPr>
        <p:spPr>
          <a:xfrm rot="20064286">
            <a:off x="9040968" y="1973667"/>
            <a:ext cx="618186" cy="927279"/>
          </a:xfrm>
          <a:prstGeom prst="curvedLeftArrow">
            <a:avLst>
              <a:gd name="adj1" fmla="val 25000"/>
              <a:gd name="adj2" fmla="val 39341"/>
              <a:gd name="adj3" fmla="val 41667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05842" y="1499267"/>
            <a:ext cx="146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Auto-ID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s://static.wixstatic.com/media/3de886_5b0fc033d9324fcbba2b07ea9c0741fc~mv2.png/v1/fill/w_280,h_280,al_c,usm_0.66_1.00_0.01/3de886_5b0fc033d9324fcbba2b07ea9c0741fc~mv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8" y="2462549"/>
            <a:ext cx="3492276" cy="34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0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A8E99EC3-1B5C-270F-AE4B-A65731B3A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119253"/>
              </p:ext>
            </p:extLst>
          </p:nvPr>
        </p:nvGraphicFramePr>
        <p:xfrm>
          <a:off x="133114" y="90674"/>
          <a:ext cx="2286777" cy="180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777">
                  <a:extLst>
                    <a:ext uri="{9D8B030D-6E8A-4147-A177-3AD203B41FA5}">
                      <a16:colId xmlns="" xmlns:a16="http://schemas.microsoft.com/office/drawing/2014/main" val="1452587261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Inteligência artificial</a:t>
                      </a:r>
                      <a:endParaRPr lang="pt-B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3181424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264355" y="5664930"/>
            <a:ext cx="5666704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Hoje, na tela de um celular, já podemos acessar IA! Você já testou?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828954" y="208728"/>
            <a:ext cx="716324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800" dirty="0" smtClean="0">
                <a:solidFill>
                  <a:schemeClr val="bg1"/>
                </a:solidFill>
              </a:rPr>
              <a:t>Revisão de textos</a:t>
            </a:r>
          </a:p>
          <a:p>
            <a:pPr marL="457200" indent="-457200">
              <a:buFontTx/>
              <a:buChar char="-"/>
            </a:pPr>
            <a:r>
              <a:rPr lang="pt-BR" sz="2800" dirty="0" smtClean="0">
                <a:solidFill>
                  <a:schemeClr val="bg1"/>
                </a:solidFill>
              </a:rPr>
              <a:t>Síntese de textos</a:t>
            </a:r>
          </a:p>
          <a:p>
            <a:pPr marL="457200" indent="-457200">
              <a:buFontTx/>
              <a:buChar char="-"/>
            </a:pPr>
            <a:r>
              <a:rPr lang="pt-BR" sz="2800" dirty="0" smtClean="0">
                <a:solidFill>
                  <a:schemeClr val="bg1"/>
                </a:solidFill>
              </a:rPr>
              <a:t>Cálculos e apoio em fórmulas</a:t>
            </a:r>
          </a:p>
          <a:p>
            <a:pPr marL="457200" indent="-457200">
              <a:buFontTx/>
              <a:buChar char="-"/>
            </a:pPr>
            <a:r>
              <a:rPr lang="pt-BR" sz="2800" dirty="0" smtClean="0">
                <a:solidFill>
                  <a:schemeClr val="bg1"/>
                </a:solidFill>
              </a:rPr>
              <a:t>Busca de informação em normas e legislação</a:t>
            </a:r>
          </a:p>
          <a:p>
            <a:pPr marL="457200" indent="-457200">
              <a:buFontTx/>
              <a:buChar char="-"/>
            </a:pPr>
            <a:r>
              <a:rPr lang="pt-BR" sz="2800" dirty="0" smtClean="0">
                <a:solidFill>
                  <a:schemeClr val="bg1"/>
                </a:solidFill>
              </a:rPr>
              <a:t>Conversar com os seus documentos</a:t>
            </a:r>
          </a:p>
          <a:p>
            <a:pPr marL="457200" indent="-457200">
              <a:buFontTx/>
              <a:buChar char="-"/>
            </a:pPr>
            <a:r>
              <a:rPr lang="pt-BR" sz="2800" dirty="0" smtClean="0">
                <a:solidFill>
                  <a:schemeClr val="bg1"/>
                </a:solidFill>
              </a:rPr>
              <a:t>Criação de imagens e apresentações</a:t>
            </a:r>
          </a:p>
          <a:p>
            <a:pPr marL="457200" indent="-457200">
              <a:buFontTx/>
              <a:buChar char="-"/>
            </a:pPr>
            <a:r>
              <a:rPr lang="pt-BR" sz="2800" dirty="0" smtClean="0">
                <a:solidFill>
                  <a:schemeClr val="bg1"/>
                </a:solidFill>
              </a:rPr>
              <a:t>Organização de dados em tabelas</a:t>
            </a:r>
          </a:p>
          <a:p>
            <a:pPr marL="457200" indent="-457200">
              <a:buFontTx/>
              <a:buChar char="-"/>
            </a:pPr>
            <a:r>
              <a:rPr lang="pt-BR" sz="2800" dirty="0" smtClean="0">
                <a:solidFill>
                  <a:schemeClr val="bg1"/>
                </a:solidFill>
              </a:rPr>
              <a:t>Criação de scripts de programação</a:t>
            </a:r>
          </a:p>
          <a:p>
            <a:pPr marL="457200" indent="-457200">
              <a:buFontTx/>
              <a:buChar char="-"/>
            </a:pPr>
            <a:r>
              <a:rPr lang="pt-BR" sz="2800" dirty="0" smtClean="0">
                <a:solidFill>
                  <a:schemeClr val="bg1"/>
                </a:solidFill>
              </a:rPr>
              <a:t>Simulação de conversas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00033" y="154546"/>
            <a:ext cx="4863608" cy="155834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pt-BR" sz="3200" b="1" dirty="0" smtClean="0"/>
              <a:t>No final das contas, essencial para o progresso e inovação é a cultura.</a:t>
            </a:r>
          </a:p>
          <a:p>
            <a:pPr marL="0" indent="0" algn="r">
              <a:buNone/>
            </a:pPr>
            <a:endParaRPr lang="pt-BR" sz="3200" b="1" dirty="0" smtClean="0"/>
          </a:p>
        </p:txBody>
      </p:sp>
      <p:sp>
        <p:nvSpPr>
          <p:cNvPr id="5" name="Retângulo 4"/>
          <p:cNvSpPr/>
          <p:nvPr/>
        </p:nvSpPr>
        <p:spPr>
          <a:xfrm>
            <a:off x="3717387" y="5886219"/>
            <a:ext cx="6598591" cy="535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sz="3200" b="1" dirty="0">
                <a:latin typeface="+mj-lt"/>
              </a:rPr>
              <a:t>Agilidade, gestão de dados e informações, foco no cliente</a:t>
            </a:r>
          </a:p>
        </p:txBody>
      </p:sp>
    </p:spTree>
    <p:extLst>
      <p:ext uri="{BB962C8B-B14F-4D97-AF65-F5344CB8AC3E}">
        <p14:creationId xmlns:p14="http://schemas.microsoft.com/office/powerpoint/2010/main" val="37119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991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fld id="{2119D8CF-8DEC-4D9F-84EE-ADF04DFF3391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FAE7EE39-ACC3-1D92-CA57-2E92C79FF021}"/>
              </a:ext>
            </a:extLst>
          </p:cNvPr>
          <p:cNvSpPr txBox="1"/>
          <p:nvPr/>
        </p:nvSpPr>
        <p:spPr>
          <a:xfrm>
            <a:off x="2900218" y="4205982"/>
            <a:ext cx="644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Fira Sans" panose="020B0503050000020004" pitchFamily="34" charset="0"/>
                <a:ea typeface="Fira Sans" panose="020B0503050000020004" pitchFamily="34" charset="0"/>
              </a:rPr>
              <a:t>Rua </a:t>
            </a:r>
            <a:r>
              <a:rPr lang="pt-BR" sz="1600" dirty="0" err="1">
                <a:latin typeface="Fira Sans" panose="020B0503050000020004" pitchFamily="34" charset="0"/>
                <a:ea typeface="Fira Sans" panose="020B0503050000020004" pitchFamily="34" charset="0"/>
              </a:rPr>
              <a:t>Lysimaco</a:t>
            </a:r>
            <a:r>
              <a:rPr lang="pt-BR" sz="1600" dirty="0">
                <a:latin typeface="Fira Sans" panose="020B0503050000020004" pitchFamily="34" charset="0"/>
                <a:ea typeface="Fira Sans" panose="020B0503050000020004" pitchFamily="34" charset="0"/>
              </a:rPr>
              <a:t> Ferreira da Costa, 101</a:t>
            </a:r>
          </a:p>
          <a:p>
            <a:pPr algn="ctr"/>
            <a:r>
              <a:rPr lang="pt-BR" sz="1600" dirty="0">
                <a:latin typeface="Fira Sans" panose="020B0503050000020004" pitchFamily="34" charset="0"/>
                <a:ea typeface="Fira Sans" panose="020B0503050000020004" pitchFamily="34" charset="0"/>
              </a:rPr>
              <a:t>Curitiba/PR</a:t>
            </a:r>
          </a:p>
          <a:p>
            <a:pPr algn="ctr"/>
            <a:r>
              <a:rPr lang="pt-BR" sz="1600" dirty="0">
                <a:latin typeface="Fira Sans" panose="020B0503050000020004" pitchFamily="34" charset="0"/>
                <a:ea typeface="Fira Sans" panose="020B0503050000020004" pitchFamily="34" charset="0"/>
              </a:rPr>
              <a:t>(41) 3336-0888		(41) 99239-0015</a:t>
            </a:r>
          </a:p>
          <a:p>
            <a:pPr algn="ctr"/>
            <a:r>
              <a:rPr lang="pt-BR" sz="1600" b="1" dirty="0" err="1">
                <a:solidFill>
                  <a:srgbClr val="57736E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www.ciaambiental.com.br</a:t>
            </a:r>
            <a:endParaRPr lang="pt-BR" sz="1600" b="1" dirty="0">
              <a:solidFill>
                <a:srgbClr val="57736E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algn="ctr"/>
            <a:r>
              <a:rPr lang="pt-BR" sz="1600" dirty="0" err="1">
                <a:latin typeface="Fira Sans" panose="020B0503050000020004" pitchFamily="34" charset="0"/>
                <a:ea typeface="Fira Sans" panose="020B0503050000020004" pitchFamily="34" charset="0"/>
              </a:rPr>
              <a:t>ciaambiental@ciaambiental.com.br</a:t>
            </a:r>
            <a:endParaRPr lang="pt-BR" sz="16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3A8BEA69-4F04-91A7-38CE-45459C1272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7" t="35075" r="49833" b="34572"/>
          <a:stretch/>
        </p:blipFill>
        <p:spPr>
          <a:xfrm>
            <a:off x="4498848" y="4892039"/>
            <a:ext cx="329184" cy="39319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3EE2064-F679-E013-0DE9-322DB0067B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7" t="40118" r="50000" b="41529"/>
          <a:stretch/>
        </p:blipFill>
        <p:spPr>
          <a:xfrm>
            <a:off x="4046196" y="5242810"/>
            <a:ext cx="362712" cy="23774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B21EB334-F98C-E793-F523-2BB20C903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768101"/>
            <a:ext cx="195705" cy="1992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868A9E0A-DD96-1A20-E8AF-3007653B59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1" t="38139" r="50000" b="39296"/>
          <a:stretch/>
        </p:blipFill>
        <p:spPr>
          <a:xfrm>
            <a:off x="3865177" y="4688044"/>
            <a:ext cx="369758" cy="29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grass, orange&#10;&#10;Description automatically generated">
            <a:extLst>
              <a:ext uri="{FF2B5EF4-FFF2-40B4-BE49-F238E27FC236}">
                <a16:creationId xmlns="" xmlns:a16="http://schemas.microsoft.com/office/drawing/2014/main" id="{374A5DEC-5429-C84C-46E2-8CF35F35D9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370" y="2414844"/>
            <a:ext cx="3957036" cy="2227811"/>
          </a:xfrm>
          <a:prstGeom prst="rect">
            <a:avLst/>
          </a:prstGeom>
        </p:spPr>
      </p:pic>
      <p:pic>
        <p:nvPicPr>
          <p:cNvPr id="9" name="Imagem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052" y="5095135"/>
            <a:ext cx="336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 descr="DSC_0065_640x428 (Small)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6691" y="0"/>
            <a:ext cx="2471854" cy="17386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folhadolitoral.com.br/uploads/paginas/fotos/grandes/foto1-4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9735" y="2287522"/>
            <a:ext cx="3631309" cy="22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lh3.googleusercontent.com/proxy/vczruHWEDFjmN0CEorK3BL--sR94TRZvlXHLTb1k7aim-fOcDlySYt8uEwikv7RNFuT3p3HSEW5WvnfgpiafGgj2D77A9JYzGA6RPGZJ4hek9dNEhC6POAXWJilnPfOJiU1ZMYhV8ssfdO2Zvj0mW1o9LcJMX9FQHjcR7Bhg5ZdjJ7z1RCVi6tuDmntnedjEioSQ85oIy0w329aVyA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60690" y="0"/>
            <a:ext cx="363131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ortal.tribunadolitoral.com/wp-content/uploads/2017/04/appadesenvolveprogramadeeducaaosocioambiental_2-e149322175949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4854" y="0"/>
            <a:ext cx="3135836" cy="2520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347533"/>
            <a:ext cx="363131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0B340A5-75EA-7998-7E72-035347B622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19" y="130843"/>
            <a:ext cx="2948762" cy="1228450"/>
          </a:xfrm>
          <a:prstGeom prst="rect">
            <a:avLst/>
          </a:prstGeom>
        </p:spPr>
      </p:pic>
      <p:pic>
        <p:nvPicPr>
          <p:cNvPr id="19" name="Picture 18" descr="A close-up of a tree trunk&#10;&#10;Description automatically generated with low confidence">
            <a:extLst>
              <a:ext uri="{FF2B5EF4-FFF2-40B4-BE49-F238E27FC236}">
                <a16:creationId xmlns="" xmlns:a16="http://schemas.microsoft.com/office/drawing/2014/main" id="{3EC66A99-6FB2-1BB5-292E-72129CAAF6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215" y="4528181"/>
            <a:ext cx="3532208" cy="2422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EB82ADB-5D2F-8679-CFFC-0E0A767CFD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81" y="1419556"/>
            <a:ext cx="7772400" cy="3908057"/>
          </a:xfrm>
          <a:prstGeom prst="rect">
            <a:avLst/>
          </a:prstGeom>
        </p:spPr>
      </p:pic>
      <p:pic>
        <p:nvPicPr>
          <p:cNvPr id="13" name="Picture 4" descr="http://www.ciaambiental.com.br/wp-content/uploads/2018/10/ida-imagem-1024x683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6734" y="4582907"/>
            <a:ext cx="3425266" cy="228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8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675" y="-2"/>
            <a:ext cx="4741822" cy="3240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971925" cy="6878925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190999" y="4001184"/>
            <a:ext cx="7915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 de 60 colaboradores.</a:t>
            </a:r>
          </a:p>
          <a:p>
            <a:endParaRPr lang="pt-B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pt-B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 de 900 projetos executados em todo o Brasil.</a:t>
            </a:r>
          </a:p>
          <a:p>
            <a:endParaRPr lang="pt-B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pt-B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Experiência em grandes projetos de infraestrutura, especialmente no setor de geração e transmissão de energia.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199" y="0"/>
            <a:ext cx="4114801" cy="32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A7541C-C578-C43F-35FB-5C11A47673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19" y="130843"/>
            <a:ext cx="2948762" cy="12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Lago em frente a água&#10;&#10;Descrição gerada automaticamente">
            <a:extLst>
              <a:ext uri="{FF2B5EF4-FFF2-40B4-BE49-F238E27FC236}">
                <a16:creationId xmlns="" xmlns:a16="http://schemas.microsoft.com/office/drawing/2014/main" id="{9D2C311A-2B54-53B1-1F49-BB4DE2E4B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5212"/>
            <a:ext cx="5510384" cy="41327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Trabalhos da Cia Ambiental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800" y="0"/>
            <a:ext cx="4064400" cy="30483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64400" cy="30483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400" y="0"/>
            <a:ext cx="4064400" cy="30483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510384" y="3286125"/>
            <a:ext cx="66828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Apenas em 2023:</a:t>
            </a:r>
          </a:p>
          <a:p>
            <a:pPr algn="l">
              <a:spcAft>
                <a:spcPts val="0"/>
              </a:spcAft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pt-BR" sz="2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l">
              <a:spcAft>
                <a:spcPts val="0"/>
              </a:spcAft>
              <a:buFontTx/>
              <a:buChar char="-"/>
            </a:pPr>
            <a:r>
              <a:rPr lang="pt-BR" sz="20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Mais de 900 produtos entregues (entre estudos, relatórios, planos de trabalho, produtos de comunicação e processos).</a:t>
            </a:r>
          </a:p>
          <a:p>
            <a:pPr marL="285750" indent="-285750" algn="l">
              <a:spcAft>
                <a:spcPts val="0"/>
              </a:spcAft>
              <a:buFontTx/>
              <a:buChar char="-"/>
            </a:pPr>
            <a:endParaRPr lang="pt-BR" sz="2000" b="1" i="0" u="none" strike="noStrik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285750" indent="-285750" algn="l">
              <a:spcAft>
                <a:spcPts val="0"/>
              </a:spcAft>
              <a:buFontTx/>
              <a:buChar char="-"/>
            </a:pPr>
            <a:r>
              <a:rPr lang="pt-BR" sz="20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Mais de 40 licenças, autorizações e outorgas obtidas.</a:t>
            </a:r>
          </a:p>
          <a:p>
            <a:pPr algn="l">
              <a:spcAft>
                <a:spcPts val="0"/>
              </a:spcAft>
            </a:pPr>
            <a:endParaRPr lang="pt-BR" sz="2000" b="1" i="0" u="none" strike="noStrik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pt-BR" sz="20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-  </a:t>
            </a:r>
            <a:r>
              <a:rPr lang="pt-BR" sz="2000" b="1" i="0" u="none" strike="noStrik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Mais </a:t>
            </a:r>
            <a:r>
              <a:rPr lang="pt-BR" sz="2000" b="1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de 60 novos processos abertos em órgãos 	ambientais.</a:t>
            </a:r>
            <a:endParaRPr lang="pt-BR" sz="2000" b="1" i="0" u="none" strike="noStrik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750F3B-B5DD-7471-4CF4-C9BA056AC73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19" y="130843"/>
            <a:ext cx="2948762" cy="12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78A67EE8-F763-B255-B5E3-91D9BC131B9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 descr="Forma&#10;&#10;Descrição gerada automaticamente">
            <a:extLst>
              <a:ext uri="{FF2B5EF4-FFF2-40B4-BE49-F238E27FC236}">
                <a16:creationId xmlns="" xmlns:a16="http://schemas.microsoft.com/office/drawing/2014/main" id="{1F518A25-3B1A-ECC1-C95D-45C3F3313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35"/>
            <a:ext cx="12192001" cy="489284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3D9CFFE-D215-7CB4-CDF6-D1FBBCB9CC5D}"/>
              </a:ext>
            </a:extLst>
          </p:cNvPr>
          <p:cNvSpPr txBox="1"/>
          <p:nvPr/>
        </p:nvSpPr>
        <p:spPr>
          <a:xfrm>
            <a:off x="2648682" y="5922628"/>
            <a:ext cx="9543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Falta tempo e sobram </a:t>
            </a:r>
            <a:r>
              <a:rPr lang="pt-BR" sz="4400" dirty="0" smtClean="0">
                <a:solidFill>
                  <a:schemeClr val="bg1"/>
                </a:solidFill>
              </a:rPr>
              <a:t>dados e desafios</a:t>
            </a:r>
            <a:r>
              <a:rPr lang="pt-BR" sz="4400" dirty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9720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060FAE68-5B65-79A4-C046-A31C96111C1E}"/>
              </a:ext>
            </a:extLst>
          </p:cNvPr>
          <p:cNvSpPr/>
          <p:nvPr/>
        </p:nvSpPr>
        <p:spPr>
          <a:xfrm>
            <a:off x="0" y="0"/>
            <a:ext cx="12192000" cy="685799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Teclado de computador&#10;&#10;Descrição gerada automaticamente">
            <a:extLst>
              <a:ext uri="{FF2B5EF4-FFF2-40B4-BE49-F238E27FC236}">
                <a16:creationId xmlns="" xmlns:a16="http://schemas.microsoft.com/office/drawing/2014/main" id="{8866EF00-763B-453F-9D62-F6EFBE1A3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0" b="757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94" y="228736"/>
            <a:ext cx="3313164" cy="2089461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Tecnologias </a:t>
            </a:r>
            <a:r>
              <a:rPr lang="pt-BR" i="1" dirty="0">
                <a:solidFill>
                  <a:srgbClr val="FFFFFF"/>
                </a:solidFill>
              </a:rPr>
              <a:t>(não tão) </a:t>
            </a:r>
            <a:r>
              <a:rPr lang="pt-BR" sz="4000" dirty="0">
                <a:solidFill>
                  <a:srgbClr val="FFFFFF"/>
                </a:solidFill>
              </a:rPr>
              <a:t>recentes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60354016-780D-4E35-8324-1F7B2410E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717" y="5811211"/>
            <a:ext cx="975445" cy="914479"/>
          </a:xfrm>
          <a:prstGeom prst="rect">
            <a:avLst/>
          </a:prstGeom>
        </p:spPr>
      </p:pic>
      <p:graphicFrame>
        <p:nvGraphicFramePr>
          <p:cNvPr id="9" name="Tabela 8">
            <a:extLst>
              <a:ext uri="{FF2B5EF4-FFF2-40B4-BE49-F238E27FC236}">
                <a16:creationId xmlns="" xmlns:a16="http://schemas.microsoft.com/office/drawing/2014/main" id="{A8E99EC3-1B5C-270F-AE4B-A65731B3A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11993"/>
              </p:ext>
            </p:extLst>
          </p:nvPr>
        </p:nvGraphicFramePr>
        <p:xfrm>
          <a:off x="4602082" y="1737325"/>
          <a:ext cx="7273554" cy="360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777">
                  <a:extLst>
                    <a:ext uri="{9D8B030D-6E8A-4147-A177-3AD203B41FA5}">
                      <a16:colId xmlns="" xmlns:a16="http://schemas.microsoft.com/office/drawing/2014/main" val="1452587261"/>
                    </a:ext>
                  </a:extLst>
                </a:gridCol>
                <a:gridCol w="2700000">
                  <a:extLst>
                    <a:ext uri="{9D8B030D-6E8A-4147-A177-3AD203B41FA5}">
                      <a16:colId xmlns="" xmlns:a16="http://schemas.microsoft.com/office/drawing/2014/main" val="2346666358"/>
                    </a:ext>
                  </a:extLst>
                </a:gridCol>
                <a:gridCol w="2286777">
                  <a:extLst>
                    <a:ext uri="{9D8B030D-6E8A-4147-A177-3AD203B41FA5}">
                      <a16:colId xmlns="" xmlns:a16="http://schemas.microsoft.com/office/drawing/2014/main" val="927718456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Automação de processos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Inteligência artificial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Equipamentos e tecnologias de campo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3181424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Ferramentas de colaboração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SIG online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err="1" smtClean="0"/>
                        <a:t>Drone</a:t>
                      </a:r>
                      <a:endParaRPr lang="pt-BR" sz="2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61565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CF58416-8F8A-46B1-9B15-8441992009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29" b="780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="" xmlns:a16="http://schemas.microsoft.com/office/drawing/2014/main" id="{60199700-77A8-4B42-A557-B722BA6DAFCE}"/>
              </a:ext>
            </a:extLst>
          </p:cNvPr>
          <p:cNvGrpSpPr/>
          <p:nvPr/>
        </p:nvGrpSpPr>
        <p:grpSpPr>
          <a:xfrm>
            <a:off x="10956758" y="5833802"/>
            <a:ext cx="962526" cy="905233"/>
            <a:chOff x="10732168" y="5406189"/>
            <a:chExt cx="1347537" cy="1267327"/>
          </a:xfrm>
        </p:grpSpPr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D42BA426-C3A0-41DB-B810-976D768DA0B4}"/>
                </a:ext>
              </a:extLst>
            </p:cNvPr>
            <p:cNvSpPr/>
            <p:nvPr/>
          </p:nvSpPr>
          <p:spPr>
            <a:xfrm>
              <a:off x="10732168" y="5406189"/>
              <a:ext cx="1347537" cy="12673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4" name="Imagem 13" descr="Logotipo&#10;&#10;Descrição gerada automaticamente">
              <a:extLst>
                <a:ext uri="{FF2B5EF4-FFF2-40B4-BE49-F238E27FC236}">
                  <a16:creationId xmlns="" xmlns:a16="http://schemas.microsoft.com/office/drawing/2014/main" id="{F88EC4ED-9423-4444-B358-E23A4E81E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7585" y="5595992"/>
              <a:ext cx="1036702" cy="887720"/>
            </a:xfrm>
            <a:prstGeom prst="rect">
              <a:avLst/>
            </a:prstGeom>
          </p:spPr>
        </p:pic>
      </p:grpSp>
      <p:sp>
        <p:nvSpPr>
          <p:cNvPr id="28" name="Retângulo: Cantos Arredondados 27">
            <a:extLst>
              <a:ext uri="{FF2B5EF4-FFF2-40B4-BE49-F238E27FC236}">
                <a16:creationId xmlns="" xmlns:a16="http://schemas.microsoft.com/office/drawing/2014/main" id="{06CFB176-767F-0399-699B-223D245A2A55}"/>
              </a:ext>
            </a:extLst>
          </p:cNvPr>
          <p:cNvSpPr/>
          <p:nvPr/>
        </p:nvSpPr>
        <p:spPr>
          <a:xfrm>
            <a:off x="2891485" y="763398"/>
            <a:ext cx="4110606" cy="5205977"/>
          </a:xfrm>
          <a:prstGeom prst="round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33CCE4CC-1B89-8BC0-9727-27E1C3DDBD61}"/>
              </a:ext>
            </a:extLst>
          </p:cNvPr>
          <p:cNvSpPr/>
          <p:nvPr/>
        </p:nvSpPr>
        <p:spPr>
          <a:xfrm>
            <a:off x="5541971" y="2512319"/>
            <a:ext cx="1329682" cy="13212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4">
            <a:extLst>
              <a:ext uri="{FF2B5EF4-FFF2-40B4-BE49-F238E27FC236}">
                <a16:creationId xmlns="" xmlns:a16="http://schemas.microsoft.com/office/drawing/2014/main" id="{D039223B-C08A-D056-9DEE-C8C4B7E72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7598" y="3127495"/>
            <a:ext cx="2498260" cy="143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="" xmlns:a16="http://schemas.microsoft.com/office/drawing/2014/main" id="{523C420D-EA9E-F419-6B4C-A71FC1280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623" y="1728281"/>
            <a:ext cx="2498260" cy="11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CCB55699-3306-40ED-2514-A48A71D9C5D1}"/>
              </a:ext>
            </a:extLst>
          </p:cNvPr>
          <p:cNvSpPr txBox="1"/>
          <p:nvPr/>
        </p:nvSpPr>
        <p:spPr>
          <a:xfrm>
            <a:off x="3435676" y="964966"/>
            <a:ext cx="1571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Dados brutos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6261EFD5-DF98-5455-13E1-118033F4CC5B}"/>
              </a:ext>
            </a:extLst>
          </p:cNvPr>
          <p:cNvSpPr txBox="1"/>
          <p:nvPr/>
        </p:nvSpPr>
        <p:spPr>
          <a:xfrm>
            <a:off x="3475949" y="2100043"/>
            <a:ext cx="1622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Modelagem e</a:t>
            </a:r>
          </a:p>
          <a:p>
            <a:pPr algn="ctr"/>
            <a:r>
              <a:rPr lang="pt-BR" sz="2000" dirty="0"/>
              <a:t>automação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70CCF8EC-D47E-1C7A-7BB1-F4A9C6FBE92C}"/>
              </a:ext>
            </a:extLst>
          </p:cNvPr>
          <p:cNvSpPr txBox="1"/>
          <p:nvPr/>
        </p:nvSpPr>
        <p:spPr>
          <a:xfrm>
            <a:off x="3441152" y="3583938"/>
            <a:ext cx="1854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Informação de qualidade e indicadores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7DD43190-D9F7-2C09-B687-CE0CB8C477B2}"/>
              </a:ext>
            </a:extLst>
          </p:cNvPr>
          <p:cNvSpPr txBox="1"/>
          <p:nvPr/>
        </p:nvSpPr>
        <p:spPr>
          <a:xfrm>
            <a:off x="3294200" y="4969702"/>
            <a:ext cx="1854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Decisão com base em dados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="" xmlns:a16="http://schemas.microsoft.com/office/drawing/2014/main" id="{EF9A7E6F-8C0E-D755-93FA-BDDA6DA7AEB9}"/>
              </a:ext>
            </a:extLst>
          </p:cNvPr>
          <p:cNvCxnSpPr>
            <a:cxnSpLocks/>
            <a:stCxn id="16" idx="2"/>
            <a:endCxn id="26" idx="0"/>
          </p:cNvCxnSpPr>
          <p:nvPr/>
        </p:nvCxnSpPr>
        <p:spPr>
          <a:xfrm>
            <a:off x="4221661" y="1365076"/>
            <a:ext cx="1092" cy="363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="" xmlns:a16="http://schemas.microsoft.com/office/drawing/2014/main" id="{17942B60-1D23-0B36-2600-7A78775AF793}"/>
              </a:ext>
            </a:extLst>
          </p:cNvPr>
          <p:cNvCxnSpPr>
            <a:cxnSpLocks/>
            <a:stCxn id="26" idx="2"/>
            <a:endCxn id="15" idx="0"/>
          </p:cNvCxnSpPr>
          <p:nvPr/>
        </p:nvCxnSpPr>
        <p:spPr>
          <a:xfrm flipH="1">
            <a:off x="4216728" y="2853794"/>
            <a:ext cx="6025" cy="273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="" xmlns:a16="http://schemas.microsoft.com/office/drawing/2014/main" id="{778A6EC5-133D-EF57-F1A5-8D95AEB8B192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>
            <a:off x="4216728" y="4557534"/>
            <a:ext cx="4935" cy="4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11">
            <a:extLst>
              <a:ext uri="{FF2B5EF4-FFF2-40B4-BE49-F238E27FC236}">
                <a16:creationId xmlns="" xmlns:a16="http://schemas.microsoft.com/office/drawing/2014/main" id="{21BE0E11-B44E-E78D-6D65-DD4E5A4E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5791" y="359715"/>
            <a:ext cx="796741" cy="141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Gráfico 23">
            <a:extLst>
              <a:ext uri="{FF2B5EF4-FFF2-40B4-BE49-F238E27FC236}">
                <a16:creationId xmlns="" xmlns:a16="http://schemas.microsoft.com/office/drawing/2014/main" id="{FAFA4B02-BE0F-FC9A-80FB-6CAEC0F7056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41697" y="4205382"/>
            <a:ext cx="1037278" cy="129170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="" xmlns:a16="http://schemas.microsoft.com/office/drawing/2014/main" id="{C70A2006-E1C2-DC6F-DCBE-1D5BFE47A0A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5" t="3125" r="2105" b="3125"/>
          <a:stretch/>
        </p:blipFill>
        <p:spPr>
          <a:xfrm>
            <a:off x="5511349" y="2496019"/>
            <a:ext cx="1360304" cy="1331328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="" xmlns:a16="http://schemas.microsoft.com/office/drawing/2014/main" id="{4EB0D91C-A5CB-CA78-9E3F-CCBCCBD79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501" y="1314048"/>
            <a:ext cx="587474" cy="75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tângulo: Cantos Arredondados 27">
            <a:extLst>
              <a:ext uri="{FF2B5EF4-FFF2-40B4-BE49-F238E27FC236}">
                <a16:creationId xmlns="" xmlns:a16="http://schemas.microsoft.com/office/drawing/2014/main" id="{06CFB176-767F-0399-699B-223D245A2A55}"/>
              </a:ext>
            </a:extLst>
          </p:cNvPr>
          <p:cNvSpPr/>
          <p:nvPr/>
        </p:nvSpPr>
        <p:spPr>
          <a:xfrm>
            <a:off x="7334558" y="770915"/>
            <a:ext cx="4110606" cy="1975459"/>
          </a:xfrm>
          <a:prstGeom prst="round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Dados brutos </a:t>
            </a:r>
            <a:r>
              <a:rPr lang="pt-BR" sz="2400" dirty="0" smtClean="0"/>
              <a:t>como resultados de campanhas de </a:t>
            </a:r>
            <a:r>
              <a:rPr lang="pt-BR" sz="2400" dirty="0" err="1" smtClean="0"/>
              <a:t>hidrossedimentologia</a:t>
            </a:r>
            <a:r>
              <a:rPr lang="pt-BR" sz="2400" dirty="0" smtClean="0"/>
              <a:t> e de qualidade </a:t>
            </a:r>
            <a:r>
              <a:rPr lang="pt-BR" sz="2400" dirty="0"/>
              <a:t>da água</a:t>
            </a:r>
          </a:p>
        </p:txBody>
      </p:sp>
      <p:sp>
        <p:nvSpPr>
          <p:cNvPr id="32" name="Retângulo: Cantos Arredondados 27">
            <a:extLst>
              <a:ext uri="{FF2B5EF4-FFF2-40B4-BE49-F238E27FC236}">
                <a16:creationId xmlns="" xmlns:a16="http://schemas.microsoft.com/office/drawing/2014/main" id="{06CFB176-767F-0399-699B-223D245A2A55}"/>
              </a:ext>
            </a:extLst>
          </p:cNvPr>
          <p:cNvSpPr/>
          <p:nvPr/>
        </p:nvSpPr>
        <p:spPr>
          <a:xfrm>
            <a:off x="7334558" y="3922574"/>
            <a:ext cx="4110606" cy="1975459"/>
          </a:xfrm>
          <a:prstGeom prst="round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Indicadores associados à vida </a:t>
            </a:r>
            <a:r>
              <a:rPr lang="pt-BR" sz="2400" dirty="0"/>
              <a:t>útil de </a:t>
            </a:r>
            <a:r>
              <a:rPr lang="pt-BR" sz="2400" dirty="0" smtClean="0"/>
              <a:t>reservatórios , alteração </a:t>
            </a:r>
            <a:r>
              <a:rPr lang="pt-BR" sz="2400" dirty="0"/>
              <a:t>da qualidade da água e potencial de eutrofização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9029252" y="2948034"/>
            <a:ext cx="721217" cy="836703"/>
          </a:xfrm>
          <a:prstGeom prst="downArrow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3" name="Tabela 32">
            <a:extLst>
              <a:ext uri="{FF2B5EF4-FFF2-40B4-BE49-F238E27FC236}">
                <a16:creationId xmlns="" xmlns:a16="http://schemas.microsoft.com/office/drawing/2014/main" id="{A8E99EC3-1B5C-270F-AE4B-A65731B3A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316316"/>
              </p:ext>
            </p:extLst>
          </p:nvPr>
        </p:nvGraphicFramePr>
        <p:xfrm>
          <a:off x="133114" y="90674"/>
          <a:ext cx="2286777" cy="180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777">
                  <a:extLst>
                    <a:ext uri="{9D8B030D-6E8A-4147-A177-3AD203B41FA5}">
                      <a16:colId xmlns="" xmlns:a16="http://schemas.microsoft.com/office/drawing/2014/main" val="1452587261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Automação de processos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318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9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"/>
            <a:ext cx="12227859" cy="8156941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7675774" y="-621305"/>
            <a:ext cx="5660062" cy="56600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44" y="277893"/>
            <a:ext cx="1256658" cy="94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45" y="1363104"/>
            <a:ext cx="1240728" cy="1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617" y="1218591"/>
            <a:ext cx="22383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35281" y="4412128"/>
            <a:ext cx="10470524" cy="4891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6546" y="5269074"/>
            <a:ext cx="6843175" cy="4891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9174" y="6126020"/>
            <a:ext cx="6860547" cy="4891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21762" y="4399249"/>
            <a:ext cx="101221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Monitoramento </a:t>
            </a:r>
            <a:r>
              <a:rPr lang="pt-BR" sz="2800" dirty="0"/>
              <a:t>das atividades realizadas em campo em tempo real</a:t>
            </a:r>
          </a:p>
          <a:p>
            <a:endParaRPr lang="pt-BR" sz="2800" dirty="0" smtClean="0"/>
          </a:p>
          <a:p>
            <a:r>
              <a:rPr lang="pt-BR" sz="2800" dirty="0" smtClean="0"/>
              <a:t>Uso </a:t>
            </a:r>
            <a:r>
              <a:rPr lang="pt-BR" sz="2800" dirty="0"/>
              <a:t>de bancos de dados desktop e online</a:t>
            </a:r>
          </a:p>
          <a:p>
            <a:endParaRPr lang="pt-BR" sz="2800" dirty="0" smtClean="0"/>
          </a:p>
          <a:p>
            <a:r>
              <a:rPr lang="pt-BR" sz="2800" dirty="0" smtClean="0"/>
              <a:t>Integração </a:t>
            </a:r>
            <a:r>
              <a:rPr lang="pt-BR" sz="2800" dirty="0"/>
              <a:t>de sistemas e automação por </a:t>
            </a:r>
            <a:r>
              <a:rPr lang="pt-BR" sz="2800" dirty="0" smtClean="0"/>
              <a:t>BI</a:t>
            </a:r>
            <a:endParaRPr lang="pt-BR" sz="2800" dirty="0"/>
          </a:p>
        </p:txBody>
      </p:sp>
      <p:graphicFrame>
        <p:nvGraphicFramePr>
          <p:cNvPr id="17" name="Tabela 16">
            <a:extLst>
              <a:ext uri="{FF2B5EF4-FFF2-40B4-BE49-F238E27FC236}">
                <a16:creationId xmlns="" xmlns:a16="http://schemas.microsoft.com/office/drawing/2014/main" id="{A8E99EC3-1B5C-270F-AE4B-A65731B3A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688827"/>
              </p:ext>
            </p:extLst>
          </p:nvPr>
        </p:nvGraphicFramePr>
        <p:xfrm>
          <a:off x="203145" y="183322"/>
          <a:ext cx="2286777" cy="180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777">
                  <a:extLst>
                    <a:ext uri="{9D8B030D-6E8A-4147-A177-3AD203B41FA5}">
                      <a16:colId xmlns="" xmlns:a16="http://schemas.microsoft.com/office/drawing/2014/main" val="1452587261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Automação de processos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3181424"/>
                  </a:ext>
                </a:extLst>
              </a:tr>
            </a:tbl>
          </a:graphicData>
        </a:graphic>
      </p:graphicFrame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272" y="3341199"/>
            <a:ext cx="1240728" cy="1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864" y="3304566"/>
            <a:ext cx="1256658" cy="94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992" y="1738377"/>
            <a:ext cx="1256658" cy="94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59" y="0"/>
            <a:ext cx="1240728" cy="1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5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75" y="0"/>
            <a:ext cx="12513902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9513619-68D8-3EED-6500-E045E1D01D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1789" y="269963"/>
            <a:ext cx="783211" cy="3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6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592</TotalTime>
  <Words>877</Words>
  <Application>Microsoft Office PowerPoint</Application>
  <PresentationFormat>Personalizar</PresentationFormat>
  <Paragraphs>92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Trabalhos da Cia Ambiental</vt:lpstr>
      <vt:lpstr>Apresentação do PowerPoint</vt:lpstr>
      <vt:lpstr>Tecnologias (não tão) recentes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Rev</dc:creator>
  <cp:lastModifiedBy>Fernando Alberto Prochmann</cp:lastModifiedBy>
  <cp:revision>61</cp:revision>
  <cp:lastPrinted>2019-05-13T20:44:54Z</cp:lastPrinted>
  <dcterms:created xsi:type="dcterms:W3CDTF">2019-05-10T20:26:53Z</dcterms:created>
  <dcterms:modified xsi:type="dcterms:W3CDTF">2024-03-20T13:59:12Z</dcterms:modified>
</cp:coreProperties>
</file>