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5AEE6-2835-8B42-10A8-BF20BA09C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035A6-A17C-3ADB-8033-862CE5F49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71939B-5037-36BF-5C24-7B8B7661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5C280B-FEEB-4C16-1FDE-D4960202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192FEE-5410-39B0-B482-DAFA7D2E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0582A-7811-99C5-8A3B-4D26F3B2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E6526A-9383-2D01-24AD-3C929C254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7FB3C-BD64-BB42-4BBB-50AF123F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A98BD8-45E3-0E71-6881-1BADE291C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FB7754-16BE-46E1-2425-48798CD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03FA0A-FDBC-FF90-91BB-3083CDC6F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ADAD3D-AD1B-1375-FF78-812619A5A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625C6E-7814-2CCF-20BA-4E6DFE48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147A7-B93A-5430-EC22-327F26A3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CFEEC-0BBE-6503-96CC-A68694DA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8122C-59E5-8AEB-E541-FC87BE07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5931D0-91F7-C0F2-1FEB-2484FD6D0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00B57-DC08-B7A5-DE66-E2E8B0C4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BB8B71-C015-CDC0-8C2C-14D4979E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49D6C0-7D42-5945-061D-99CCB46D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39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13699-9036-8448-D387-25B23A51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EC42A3-8850-A4AA-441B-0D43D5DF7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705AA-0B7E-9736-C12C-042060FE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303560-5376-3C83-1035-CE6B11CB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A6EDD6-AD65-84A0-5C5B-ADA68D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81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E91A8-5CCB-B641-6AD3-6A0CC52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D0180-41F2-7B5A-BA43-35BD46E56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B800F-4CCC-32A1-D495-36F0EE35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EBA628-4DFB-2351-B42C-9B79580A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80C9A8-A671-46A9-B9FF-5BC530BB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2F7283-D63F-C9D8-7903-8614EEC2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A650A-BE37-64E3-0C62-4D029D82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3FF23D-2A20-FEC9-1CF3-4E93D88B0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117E88-BD20-9098-10CE-91FF6141B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07DB19C-D0EB-5F8A-31D8-342BF9E03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B826C4-1C36-66A2-27D0-8FBD404B4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6FC1DF6-F68E-89A8-E931-89BCF59B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52ADAE-7E92-A2B7-9C62-1DABF33C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C4B7E5-4DF9-E86C-ED47-CD1D7DF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1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15033-4AFA-CA5C-D51C-3C32AF26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4272CA-AE7A-994E-450E-CEC065E2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58D478-FFCE-082A-9F41-ABBE2817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CDE77C-A1AE-5EAE-09D4-5280E685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7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C746079-76A7-CBD4-D934-B2458681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6C42C3-23F6-C9EB-6305-52898F3B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D49D7D-246C-2417-A3F9-7588EFC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21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F528D-B94F-88D5-97C3-5F7183D7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40278-DC0F-FA45-AE50-65CE1C73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1D784B-06EF-C3C3-B75A-64633E7BC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24C72-0AA4-4708-34BF-37361E8C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8B63FA-B3FA-4C4F-C0AF-B22BB089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549730-B77C-FBA5-5AB8-D52FFA25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3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ED07E-AC73-EC07-C0AD-5C5D3D8B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DCA9A8-E240-A06C-E5B4-C6D56C467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63D128-86C2-6A69-85BB-E15FE40C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7C38C1-0930-0DE1-E227-9258A8B3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6FCFB2-0B0E-C721-5069-66AC7AD9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AB0021-F158-C2C5-0CA1-E846AD9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7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B4B66C-36EA-9513-E853-FEFCE907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0A8B6F-B544-7E57-A0CD-20F30CB3E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101DA8-B218-E895-60EF-84E99EBA4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FF15-5062-4201-A3D4-44BB45A3FD97}" type="datetimeFigureOut">
              <a:rPr lang="pt-BR" smtClean="0"/>
              <a:t>12/03/2024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AD853D-D359-D32B-9B25-8AC4E9696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41A098-5135-F506-6C4C-4637E8DB0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0837-9662-4FCC-8E99-80795A00B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0FD9F1-FC72-DE07-0198-1AE526B2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CFE10C-DCCF-BE8D-E844-F8E636126012}"/>
              </a:ext>
            </a:extLst>
          </p:cNvPr>
          <p:cNvSpPr txBox="1"/>
          <p:nvPr/>
        </p:nvSpPr>
        <p:spPr>
          <a:xfrm>
            <a:off x="6223517" y="1791478"/>
            <a:ext cx="4562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CARLOS ALBERTO VALERA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BAA4B4-DA76-B7A2-B868-AF19BEFEE744}"/>
              </a:ext>
            </a:extLst>
          </p:cNvPr>
          <p:cNvSpPr txBox="1"/>
          <p:nvPr/>
        </p:nvSpPr>
        <p:spPr>
          <a:xfrm>
            <a:off x="7069335" y="2215438"/>
            <a:ext cx="24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PROMOTOR DE JUSTIÇA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0A24E3-B669-7272-1450-ED4DB086B40D}"/>
              </a:ext>
            </a:extLst>
          </p:cNvPr>
          <p:cNvSpPr txBox="1"/>
          <p:nvPr/>
        </p:nvSpPr>
        <p:spPr>
          <a:xfrm>
            <a:off x="6362143" y="2527030"/>
            <a:ext cx="42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Ministério Público de Minas Gerais - MPMG</a:t>
            </a:r>
          </a:p>
        </p:txBody>
      </p:sp>
    </p:spTree>
    <p:extLst>
      <p:ext uri="{BB962C8B-B14F-4D97-AF65-F5344CB8AC3E}">
        <p14:creationId xmlns:p14="http://schemas.microsoft.com/office/powerpoint/2010/main" val="399407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801" y="0"/>
            <a:ext cx="12272995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34DC60D-5A9C-52E9-17B4-5F1BB0DF26D5}"/>
              </a:ext>
            </a:extLst>
          </p:cNvPr>
          <p:cNvSpPr txBox="1"/>
          <p:nvPr/>
        </p:nvSpPr>
        <p:spPr>
          <a:xfrm>
            <a:off x="2114981" y="2875002"/>
            <a:ext cx="4562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MUITO OBRIGADO!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2216078-7926-021F-FFCE-7FBBE17AE035}"/>
              </a:ext>
            </a:extLst>
          </p:cNvPr>
          <p:cNvSpPr txBox="1"/>
          <p:nvPr/>
        </p:nvSpPr>
        <p:spPr>
          <a:xfrm>
            <a:off x="3096056" y="3935575"/>
            <a:ext cx="26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CARLOS ALBERTO VALERA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A7CA97-819A-87E9-566A-76469FA5DD3D}"/>
              </a:ext>
            </a:extLst>
          </p:cNvPr>
          <p:cNvSpPr txBox="1"/>
          <p:nvPr/>
        </p:nvSpPr>
        <p:spPr>
          <a:xfrm>
            <a:off x="3076371" y="4405994"/>
            <a:ext cx="2727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carlosvalera@mpmg.mp.br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@valeracarlosalbert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60" name="Picture 12" descr="Ícone&#10;&#10;Descrição gerada automaticamente">
            <a:extLst>
              <a:ext uri="{FF2B5EF4-FFF2-40B4-BE49-F238E27FC236}">
                <a16:creationId xmlns:a16="http://schemas.microsoft.com/office/drawing/2014/main" id="{6520326E-84FD-32AF-CD55-76F0535E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840057"/>
            <a:ext cx="6858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0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80D9073-9C3A-0E9E-59C3-E5EEDA0F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9" y="-76201"/>
            <a:ext cx="12219979" cy="6858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1F88051-2128-6CC2-2E8C-65C8DCAE53B8}"/>
              </a:ext>
            </a:extLst>
          </p:cNvPr>
          <p:cNvSpPr txBox="1"/>
          <p:nvPr/>
        </p:nvSpPr>
        <p:spPr>
          <a:xfrm>
            <a:off x="5430415" y="2207120"/>
            <a:ext cx="6008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PAINEL 2 – MUDANÇAS CLIMÁTICAS E SUSTENTABILIDADE AMBIENTAL NA PRODUÇÃO DE ENERGIA ELÉTRICA</a:t>
            </a:r>
          </a:p>
          <a:p>
            <a:pPr algn="ctr"/>
            <a:endParaRPr lang="pt-BR" sz="2000" b="1" dirty="0">
              <a:solidFill>
                <a:schemeClr val="bg1"/>
              </a:solidFill>
              <a:latin typeface="Open Sans" panose="020F0502020204030204" pitchFamily="34" charset="0"/>
            </a:endParaRPr>
          </a:p>
          <a:p>
            <a:pPr algn="ctr"/>
            <a:r>
              <a:rPr lang="pt-BR" sz="2000" b="1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“Atuação do Ministério Público nos empreendimentos hidrel</a:t>
            </a:r>
            <a:r>
              <a:rPr lang="pt-BR" sz="2000" b="1" dirty="0">
                <a:solidFill>
                  <a:schemeClr val="bg1"/>
                </a:solidFill>
                <a:latin typeface="Open Sans" panose="020F0502020204030204" pitchFamily="34" charset="0"/>
              </a:rPr>
              <a:t>étricos e as mudanças climáticas”</a:t>
            </a:r>
            <a:endParaRPr lang="pt-BR" sz="2000" b="1" i="0" dirty="0">
              <a:solidFill>
                <a:schemeClr val="bg1"/>
              </a:solidFill>
              <a:effectLst/>
              <a:latin typeface="Open Sans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01E7A76-3A21-E8E6-0562-5BCDE72E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200" y="6006440"/>
            <a:ext cx="2058352" cy="7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0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43899F3-9937-D6EB-32FC-9F3047EAA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6097880"/>
            <a:ext cx="2058352" cy="71313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62DFFF1E-B130-47AC-8F2E-E4793A72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529"/>
            <a:ext cx="12272995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/>
            <a:r>
              <a:rPr lang="pt-BR" altLang="pt-BR" sz="2600" dirty="0">
                <a:latin typeface="Arial"/>
                <a:ea typeface="Microsoft YaHei"/>
                <a:cs typeface="Arial"/>
              </a:rPr>
              <a:t>Função Institucional do MP Brasileiro</a:t>
            </a:r>
          </a:p>
          <a:p>
            <a:pPr algn="ctr"/>
            <a:endParaRPr lang="pt-BR" altLang="pt-BR" sz="2600" dirty="0">
              <a:cs typeface="Arial"/>
            </a:endParaRPr>
          </a:p>
          <a:p>
            <a:pPr algn="ctr"/>
            <a:r>
              <a:rPr lang="pt-BR" altLang="pt-BR" sz="2600" dirty="0">
                <a:latin typeface="Arial"/>
                <a:ea typeface="Microsoft YaHei"/>
                <a:cs typeface="Arial"/>
              </a:rPr>
              <a:t>Constituição Federal de 1.988</a:t>
            </a:r>
          </a:p>
          <a:p>
            <a:pPr algn="just"/>
            <a:endParaRPr lang="pt-BR" altLang="pt-BR" sz="2600" dirty="0">
              <a:cs typeface="Arial"/>
            </a:endParaRPr>
          </a:p>
          <a:p>
            <a:pPr algn="just"/>
            <a:r>
              <a:rPr lang="pt-BR" sz="2400" dirty="0">
                <a:latin typeface="Arial"/>
                <a:ea typeface="Microsoft YaHei"/>
                <a:cs typeface="Arial"/>
              </a:rPr>
              <a:t>Art. 129. São </a:t>
            </a:r>
            <a:r>
              <a:rPr lang="pt-BR" sz="2400" u="sng" dirty="0">
                <a:latin typeface="Arial"/>
                <a:ea typeface="Microsoft YaHei"/>
                <a:cs typeface="Arial"/>
              </a:rPr>
              <a:t>funções institucionais do Ministério Público</a:t>
            </a:r>
            <a:r>
              <a:rPr lang="pt-BR" sz="2400" dirty="0">
                <a:latin typeface="Arial"/>
                <a:ea typeface="Microsoft YaHei"/>
                <a:cs typeface="Arial"/>
              </a:rPr>
              <a:t>:</a:t>
            </a:r>
          </a:p>
          <a:p>
            <a:pPr algn="just"/>
            <a:endParaRPr lang="pt-BR" sz="2400" dirty="0">
              <a:latin typeface="Arial"/>
              <a:ea typeface="Microsoft YaHei"/>
              <a:cs typeface="Arial"/>
            </a:endParaRPr>
          </a:p>
          <a:p>
            <a:pPr algn="just"/>
            <a:r>
              <a:rPr lang="pt-BR" sz="2400" dirty="0">
                <a:latin typeface="Arial"/>
                <a:ea typeface="Microsoft YaHei"/>
                <a:cs typeface="Arial"/>
              </a:rPr>
              <a:t>I - promover, privativamente, a ação penal pública, na forma da lei;</a:t>
            </a:r>
            <a:endParaRPr lang="pt-BR" sz="2400" dirty="0">
              <a:cs typeface="Arial"/>
            </a:endParaRPr>
          </a:p>
          <a:p>
            <a:pPr algn="ctr"/>
            <a:r>
              <a:rPr lang="pt-BR" sz="2400" dirty="0">
                <a:latin typeface="Arial"/>
                <a:ea typeface="Microsoft YaHei"/>
                <a:cs typeface="Arial"/>
              </a:rPr>
              <a:t>[...]</a:t>
            </a:r>
          </a:p>
          <a:p>
            <a:pPr algn="just"/>
            <a:r>
              <a:rPr lang="pt-BR" sz="2400" dirty="0">
                <a:latin typeface="Arial"/>
                <a:ea typeface="Microsoft YaHei"/>
                <a:cs typeface="Arial"/>
              </a:rPr>
              <a:t>III - </a:t>
            </a:r>
            <a:r>
              <a:rPr lang="pt-BR" sz="2400" u="sng" dirty="0">
                <a:latin typeface="Arial"/>
                <a:ea typeface="Microsoft YaHei"/>
                <a:cs typeface="Arial"/>
              </a:rPr>
              <a:t>promover o inquérito civil e a ação civil pública, para a proteção do patrimônio público e social, do meio ambiente</a:t>
            </a:r>
            <a:r>
              <a:rPr lang="pt-BR" sz="2400" dirty="0">
                <a:latin typeface="Arial"/>
                <a:ea typeface="Microsoft YaHei"/>
                <a:cs typeface="Arial"/>
              </a:rPr>
              <a:t> e de outros interesses difusos e coletivos;</a:t>
            </a:r>
            <a:endParaRPr lang="pt-BR" sz="2400" dirty="0"/>
          </a:p>
          <a:p>
            <a:pPr algn="ctr"/>
            <a:r>
              <a:rPr lang="pt-BR" sz="1200" dirty="0">
                <a:latin typeface="Arial"/>
                <a:ea typeface="Microsoft YaHei"/>
                <a:cs typeface="Arial"/>
              </a:rPr>
              <a:t>http://www.planalto.gov.br/ccivil_03/constituicao/constituicao.htm</a:t>
            </a:r>
          </a:p>
        </p:txBody>
      </p:sp>
    </p:spTree>
    <p:extLst>
      <p:ext uri="{BB962C8B-B14F-4D97-AF65-F5344CB8AC3E}">
        <p14:creationId xmlns:p14="http://schemas.microsoft.com/office/powerpoint/2010/main" val="84411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5F6DDA5-AC6F-8767-5E70-E2238A4B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995" cy="685800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62DFFF1E-B130-47AC-8F2E-E4793A72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753"/>
            <a:ext cx="12272995" cy="548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Função Institucional do MP Brasileiro</a:t>
            </a:r>
          </a:p>
          <a:p>
            <a:pPr algn="ctr"/>
            <a:endParaRPr lang="pt-BR" altLang="pt-BR" sz="2600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pt-BR" alt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Lei Federal 7.347/85 (LACP)</a:t>
            </a:r>
          </a:p>
          <a:p>
            <a:pPr algn="just"/>
            <a:endParaRPr lang="pt-BR" altLang="pt-BR" sz="2600" dirty="0">
              <a:solidFill>
                <a:schemeClr val="bg1"/>
              </a:solidFill>
              <a:cs typeface="Arial"/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Art. 1º  Regem-se pelas disposições desta Lei, sem prejuízo da ação popular, </a:t>
            </a:r>
            <a:r>
              <a:rPr lang="pt-BR" sz="2600" u="sng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as ações de responsabilidade por danos morais e patrimoniais causados</a:t>
            </a:r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: </a:t>
            </a:r>
            <a:endParaRPr lang="pt-BR" sz="2600" dirty="0">
              <a:solidFill>
                <a:schemeClr val="bg1"/>
              </a:solidFill>
              <a:cs typeface="Arial"/>
            </a:endParaRPr>
          </a:p>
          <a:p>
            <a:pPr algn="just"/>
            <a:r>
              <a:rPr lang="pt-BR" sz="2600" u="sng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l - ao meio-ambiente</a:t>
            </a:r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;</a:t>
            </a:r>
          </a:p>
          <a:p>
            <a:pPr algn="ctr"/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[...]</a:t>
            </a:r>
            <a:endParaRPr lang="pt-BR" sz="2600" dirty="0">
              <a:solidFill>
                <a:schemeClr val="bg1"/>
              </a:solidFill>
              <a:cs typeface="Arial"/>
            </a:endParaRPr>
          </a:p>
          <a:p>
            <a:pPr algn="just"/>
            <a:endParaRPr lang="pt-BR" sz="2600" dirty="0">
              <a:solidFill>
                <a:schemeClr val="bg1"/>
              </a:solidFill>
              <a:latin typeface="Arial"/>
              <a:ea typeface="Microsoft YaHei"/>
              <a:cs typeface="Arial"/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Art. 5</a:t>
            </a:r>
            <a:r>
              <a:rPr lang="pt-BR" sz="2600" u="sng" baseline="300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o</a:t>
            </a:r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  Têm </a:t>
            </a:r>
            <a:r>
              <a:rPr lang="pt-BR" sz="2600" u="sng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legitimidade</a:t>
            </a:r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 para propor a ação principal e a ação cautelar: </a:t>
            </a:r>
            <a:endParaRPr lang="pt-BR" sz="2600" dirty="0">
              <a:solidFill>
                <a:schemeClr val="bg1"/>
              </a:solidFill>
              <a:cs typeface="Arial"/>
            </a:endParaRPr>
          </a:p>
          <a:p>
            <a:pPr algn="just"/>
            <a:r>
              <a:rPr lang="pt-BR" sz="2600" u="sng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I - o Ministério Público</a:t>
            </a:r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;</a:t>
            </a:r>
          </a:p>
          <a:p>
            <a:pPr algn="ctr"/>
            <a:r>
              <a:rPr lang="pt-BR" sz="26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[...]</a:t>
            </a:r>
            <a:endParaRPr lang="pt-BR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http://www.planalto.gov.br/ccivil_03/leis/L7347Compilada.htm</a:t>
            </a:r>
            <a:endParaRPr lang="pt-BR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374E90-CD74-8EDB-9A1A-93B64455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6097880"/>
            <a:ext cx="2058352" cy="7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4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DF164-B11F-A46C-0D25-9796477CE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69B1535-BBE0-8191-3A09-D5827AA67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08" y="-40640"/>
            <a:ext cx="12272995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D21F4F-D709-54A6-6BA4-D3F67C15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708" y="965200"/>
            <a:ext cx="12272995" cy="41351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5959DC-16D7-9C13-4EDE-6983AA41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880" y="6067400"/>
            <a:ext cx="2058352" cy="7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F686D-4D13-E5E2-7234-676998FCB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371C453-B0A4-578D-4E87-32743EB6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708" y="-40640"/>
            <a:ext cx="12272995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738F93D-ADB4-718A-8A70-D20F5009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880" y="6067400"/>
            <a:ext cx="2058352" cy="7131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F037163-A349-38FD-F8C9-78E38E2FFE73}"/>
              </a:ext>
            </a:extLst>
          </p:cNvPr>
          <p:cNvSpPr txBox="1"/>
          <p:nvPr/>
        </p:nvSpPr>
        <p:spPr>
          <a:xfrm>
            <a:off x="-81708" y="337602"/>
            <a:ext cx="1227370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Art</a:t>
            </a: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</a:t>
            </a:r>
            <a:r>
              <a:rPr lang="pt-BR" b="1" i="0" u="sng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Para os fins previstos nesta Lei, entende-se por:</a:t>
            </a:r>
          </a:p>
          <a:p>
            <a:pPr algn="just"/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- adaptação: iniciativas e medidas para reduzir a vulnerabilidade dos sistemas naturais e humanos frente aos efeitos atuais e esperados da mudança do clima;</a:t>
            </a:r>
          </a:p>
          <a:p>
            <a:pPr algn="ctr"/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[...]</a:t>
            </a:r>
          </a:p>
          <a:p>
            <a:pPr algn="just"/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 - impacto: os efeitos da mudança do clima nos sistemas humanos e naturais;</a:t>
            </a:r>
          </a:p>
          <a:p>
            <a:pPr algn="just"/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VII - mitigação: mudanças e substituições tecnológicas que reduzam o uso de recursos e as emissões por unidade de produção, bem como a implementação de medidas que reduzam as emissões de gases de efeito estufa e aumentem os sumidouros;</a:t>
            </a:r>
          </a:p>
          <a:p>
            <a:pPr algn="just"/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VIII - mudança do clima: mudança de clima que possa ser direta ou indiretamente atribuída à atividade humana que altere a composição da atmosfera mundial e que se some àquela provocada pela variabilidade climática natural observada ao longo de períodos comparáveis;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</a:rPr>
              <a:t>[...]</a:t>
            </a:r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 - vulnerabilidade: grau de suscetibilidade e incapacidade de um sistema, em função de sua sensibilidade, capacidade de adaptação, e do caráter, magnitude e taxa de mudança e variação do clima a que está exposto, de lidar com os efeitos adversos da mudança do clima, entre os quais a variabilidade climática e os eventos extremos.</a:t>
            </a:r>
          </a:p>
          <a:p>
            <a:pPr algn="ctr"/>
            <a:r>
              <a:rPr lang="pt-BR" sz="1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https://www.planalto.gov.br/ccivil_03/_ato2007-2010/2009/lei/l12187.htm</a:t>
            </a:r>
          </a:p>
        </p:txBody>
      </p:sp>
    </p:spTree>
    <p:extLst>
      <p:ext uri="{BB962C8B-B14F-4D97-AF65-F5344CB8AC3E}">
        <p14:creationId xmlns:p14="http://schemas.microsoft.com/office/powerpoint/2010/main" val="385456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651D-C534-0CF6-07EA-19C2A67E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3E2DFC-55AE-E45C-A9F8-C0C16BDA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98" y="10160"/>
            <a:ext cx="12272995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F6D8BB-F1E7-3051-DC08-A027F7627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0" y="6128580"/>
            <a:ext cx="1977072" cy="6849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99F048-946A-D700-E07D-3DC0FDC1B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36" y="97054"/>
            <a:ext cx="5611008" cy="59920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0DD40E-0DEA-07F2-ECB3-AC7256D24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7" y="97054"/>
            <a:ext cx="5610225" cy="65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1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CBDB-D34D-F271-AA07-CA1504CD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575A99-891F-4161-FD61-0A1A73CB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98" y="-27940"/>
            <a:ext cx="12272995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295534-2B7B-8523-3F76-537E90DD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520" y="6062320"/>
            <a:ext cx="2058352" cy="7131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E4F402-F4CB-3614-90BF-5E849F1B11F6}"/>
              </a:ext>
            </a:extLst>
          </p:cNvPr>
          <p:cNvSpPr txBox="1"/>
          <p:nvPr/>
        </p:nvSpPr>
        <p:spPr>
          <a:xfrm>
            <a:off x="-40498" y="0"/>
            <a:ext cx="1227299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“A matriz energética brasileira atualmente é 74/92% composta de fontes renováveis e ambientalmente adequadas. </a:t>
            </a:r>
            <a:endParaRPr lang="pt-BR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 Lei Federal 14.812/2021 que autoriza a desestatização da Eletrobrás S.A. permite a contratação de 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milhares de </a:t>
            </a:r>
            <a:r>
              <a:rPr lang="pt-BR" sz="2000" b="0" i="1" u="sng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Megawats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que devem ser gerados por usinas termoelétricas movidas a gás natural, combustível fóssil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derivado do petróleo e emissor dos gases do efeito estufa. </a:t>
            </a:r>
            <a:endParaRPr lang="pt-BR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 IPCC em estudo recente de forma cientificamente robusta reafirma que os gases do efeito estufa, dentre eles, o 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dióxido de carbono (CO</a:t>
            </a:r>
            <a:r>
              <a:rPr lang="pt-BR" sz="2000" b="0" i="0" u="sng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), agravam as mudanças do clima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e deflagram as crises climáticas de consequências desastrosas. </a:t>
            </a:r>
            <a:endParaRPr lang="pt-BR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 Brasil 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possui legislação federal de combate e mitigação das mudanças do clima – Lei Federal 12.187/2009 - que determina a redução dos gases do efeito estufa, produzidos, principalmente, pela queima de combustíveis fósseis, dentre eles, o gás natural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pt-BR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O 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princípio da eficiência é autônomo, possui força normativa própria não se limitando a administração pública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tratada no Capítulo VII, da Constituição Federal de 1988, logo, há de ser interpretado de forma holística com todo o texto constitucional, em especial, o artigo 225 e, ainda, 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limita a discricionariedade administrativa e exige que o executor da política pública utilize os recursos públicos de forma racional para otimizar os gastos e dar maior efetividade a política pública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 </a:t>
            </a:r>
            <a:endParaRPr lang="pt-BR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 Lei Federal 14.182/2021 contrasta, dentre outros, de forma direta com os artigos 37 e 225, da Constituição Federal e com outras leis federais, em especial, as Leis Federais 12.187/2009 e 6.938/1981 o que </a:t>
            </a:r>
            <a:r>
              <a:rPr lang="pt-BR" sz="2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reclama gestor da política pública da nossa matriz energética rever suas decisões adequando-as aos preceitos constitucionais para prestigiar a segurança jurídica e dar salvaguarda ao direito fundamental ao meio ambiente ecologicamente equilibrado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”. </a:t>
            </a:r>
            <a:endParaRPr lang="pt-BR" sz="20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1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63BF8-8E36-8FD8-6868-437D5BF2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1EAE19-DE42-3785-FA7A-90F68048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98" y="-27940"/>
            <a:ext cx="12272995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685890-8F77-FE34-D4CE-93B837CA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1"/>
            <a:ext cx="12192000" cy="68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4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757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Segoe UI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Gean Associação Brasileira de PCHs e CGHs</dc:creator>
  <cp:lastModifiedBy>Breno Linhares Lintz</cp:lastModifiedBy>
  <cp:revision>3</cp:revision>
  <dcterms:created xsi:type="dcterms:W3CDTF">2023-11-16T19:02:42Z</dcterms:created>
  <dcterms:modified xsi:type="dcterms:W3CDTF">2024-03-12T19:14:53Z</dcterms:modified>
</cp:coreProperties>
</file>