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1" r:id="rId3"/>
    <p:sldId id="925" r:id="rId4"/>
    <p:sldId id="273" r:id="rId5"/>
    <p:sldId id="927" r:id="rId6"/>
    <p:sldId id="926" r:id="rId7"/>
    <p:sldId id="928" r:id="rId8"/>
    <p:sldId id="929" r:id="rId9"/>
    <p:sldId id="264"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59DC5-26A7-49BD-91D6-58218B1F297E}" type="datetimeFigureOut">
              <a:rPr lang="en-US" smtClean="0"/>
              <a:t>3/18/2024</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602EF-7705-4AAA-8AC6-7AE2AB932502}" type="slidenum">
              <a:rPr lang="en-US" smtClean="0"/>
              <a:t>‹nº›</a:t>
            </a:fld>
            <a:endParaRPr lang="en-US"/>
          </a:p>
        </p:txBody>
      </p:sp>
    </p:spTree>
    <p:extLst>
      <p:ext uri="{BB962C8B-B14F-4D97-AF65-F5344CB8AC3E}">
        <p14:creationId xmlns:p14="http://schemas.microsoft.com/office/powerpoint/2010/main" val="3983114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45AEE6-2835-8B42-10A8-BF20BA09CCEC}"/>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5E4035A6-A17C-3ADB-8033-862CE5F494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271939B-5037-36BF-5C24-7B8B7661DC97}"/>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1E5C280B-FEEB-4C16-1FDE-D4960202E9C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3192FEE-5410-39B0-B482-DAFA7D2E2B44}"/>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81205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50582A-7811-99C5-8A3B-4D26F3B2AB5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8E6526A-9383-2D01-24AD-3C929C254D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B47FB3C-BD64-BB42-4BBB-50AF123FD872}"/>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8CA98BD8-45E3-0E71-6881-1BADE291C36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4FB7754-16BE-46E1-2425-48798CDA97EB}"/>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181247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03FA0A-FDBC-FF90-91BB-3083CDC6F17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FADAD3D-AD1B-1375-FF78-812619A5A62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2625C6E-7814-2CCF-20BA-4E6DFE4889BB}"/>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8EF147A7-B93A-5430-EC22-327F26A39E7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66CFEEC-0BBE-6503-96CC-A68694DAF728}"/>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14591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8122C-59E5-8AEB-E541-FC87BE0728C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75931D0-91F7-C0F2-1FEB-2484FD6D0DD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2400B57-DC08-B7A5-DE66-E2E8B0C4E878}"/>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4EBB8B71-C015-CDC0-8C2C-14D4979E753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049D6C0-7D42-5945-061D-99CCB46D2923}"/>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411239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A13699-9036-8448-D387-25B23A51997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6EC42A3-8850-A4AA-441B-0D43D5DF7A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66705AA-0B7E-9736-C12C-042060FE34A9}"/>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CF303560-5376-3C83-1035-CE6B11CB4C5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7A6EDD6-AD65-84A0-5C5B-ADA68D1B0CD4}"/>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229581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7E91A8-5CCB-B641-6AD3-6A0CC52E1DB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36D0180-41F2-7B5A-BA43-35BD46E5676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28B800F-4CCC-32A1-D495-36F0EE359B6B}"/>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A2EBA628-4DFB-2351-B42C-9B79580A6FEA}"/>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6" name="Espaço Reservado para Rodapé 5">
            <a:extLst>
              <a:ext uri="{FF2B5EF4-FFF2-40B4-BE49-F238E27FC236}">
                <a16:creationId xmlns:a16="http://schemas.microsoft.com/office/drawing/2014/main" id="{8F80C9A8-A671-46A9-B9FF-5BC530BBF67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02F7283-D63F-C9D8-7903-8614EEC26058}"/>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240621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5A650A-BE37-64E3-0C62-4D029D82713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F3FF23D-2A20-FEC9-1CF3-4E93D88B0A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3117E88-BD20-9098-10CE-91FF6141BC2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07DB19C-D0EB-5F8A-31D8-342BF9E037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7B826C4-1C36-66A2-27D0-8FBD404B4F85}"/>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6FC1DF6-F68E-89A8-E931-89BCF59BC73E}"/>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8" name="Espaço Reservado para Rodapé 7">
            <a:extLst>
              <a:ext uri="{FF2B5EF4-FFF2-40B4-BE49-F238E27FC236}">
                <a16:creationId xmlns:a16="http://schemas.microsoft.com/office/drawing/2014/main" id="{AE52ADAE-7E92-A2B7-9C62-1DABF33C1EC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4C4B7E5-4DF9-E86C-ED47-CD1D7DFFA18C}"/>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304001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115033-4AFA-CA5C-D51C-3C32AF2648A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74272CA-AE7A-994E-450E-CEC065E2A88C}"/>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4" name="Espaço Reservado para Rodapé 3">
            <a:extLst>
              <a:ext uri="{FF2B5EF4-FFF2-40B4-BE49-F238E27FC236}">
                <a16:creationId xmlns:a16="http://schemas.microsoft.com/office/drawing/2014/main" id="{1E58D478-FFCE-082A-9F41-ABBE2817947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0CDE77C-A1AE-5EAE-09D4-5280E685396C}"/>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344972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C746079-76A7-CBD4-D934-B2458681AE03}"/>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3" name="Espaço Reservado para Rodapé 2">
            <a:extLst>
              <a:ext uri="{FF2B5EF4-FFF2-40B4-BE49-F238E27FC236}">
                <a16:creationId xmlns:a16="http://schemas.microsoft.com/office/drawing/2014/main" id="{B96C42C3-23F6-C9EB-6305-52898F3BC16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00D49D7D-246C-2417-A3F9-7588EFC98CB6}"/>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350421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F528D-B94F-88D5-97C3-5F7183D7E59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D240278-DC0F-FA45-AE50-65CE1C7383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91D784B-06EF-C3C3-B75A-64633E7BCC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3A24C72-0AA4-4708-34BF-37361E8CAB98}"/>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6" name="Espaço Reservado para Rodapé 5">
            <a:extLst>
              <a:ext uri="{FF2B5EF4-FFF2-40B4-BE49-F238E27FC236}">
                <a16:creationId xmlns:a16="http://schemas.microsoft.com/office/drawing/2014/main" id="{988B63FA-B3FA-4C4F-C0AF-B22BB089CB1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6549730-B77C-FBA5-5AB8-D52FFA25FFB1}"/>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4039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ED07E-AC73-EC07-C0AD-5C5D3D8B125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CDCA9A8-E240-A06C-E5B4-C6D56C467A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8563D128-86C2-6A69-85BB-E15FE40C1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47C38C1-0930-0DE1-E227-9258A8B3442E}"/>
              </a:ext>
            </a:extLst>
          </p:cNvPr>
          <p:cNvSpPr>
            <a:spLocks noGrp="1"/>
          </p:cNvSpPr>
          <p:nvPr>
            <p:ph type="dt" sz="half" idx="10"/>
          </p:nvPr>
        </p:nvSpPr>
        <p:spPr/>
        <p:txBody>
          <a:bodyPr/>
          <a:lstStyle/>
          <a:p>
            <a:fld id="{8E57FF15-5062-4201-A3D4-44BB45A3FD97}" type="datetimeFigureOut">
              <a:rPr lang="pt-BR" smtClean="0"/>
              <a:t>18/03/2024</a:t>
            </a:fld>
            <a:endParaRPr lang="pt-BR"/>
          </a:p>
        </p:txBody>
      </p:sp>
      <p:sp>
        <p:nvSpPr>
          <p:cNvPr id="6" name="Espaço Reservado para Rodapé 5">
            <a:extLst>
              <a:ext uri="{FF2B5EF4-FFF2-40B4-BE49-F238E27FC236}">
                <a16:creationId xmlns:a16="http://schemas.microsoft.com/office/drawing/2014/main" id="{5A6FCFB2-0B0E-C721-5069-66AC7AD99FC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3AB0021-F158-C2C5-0CA1-E846AD95E4BE}"/>
              </a:ext>
            </a:extLst>
          </p:cNvPr>
          <p:cNvSpPr>
            <a:spLocks noGrp="1"/>
          </p:cNvSpPr>
          <p:nvPr>
            <p:ph type="sldNum" sz="quarter" idx="12"/>
          </p:nvPr>
        </p:nvSpPr>
        <p:spPr/>
        <p:txBody>
          <a:bodyPr/>
          <a:lstStyle/>
          <a:p>
            <a:fld id="{B08B0837-9662-4FCC-8E99-80795A00BC83}" type="slidenum">
              <a:rPr lang="pt-BR" smtClean="0"/>
              <a:t>‹nº›</a:t>
            </a:fld>
            <a:endParaRPr lang="pt-BR"/>
          </a:p>
        </p:txBody>
      </p:sp>
    </p:spTree>
    <p:extLst>
      <p:ext uri="{BB962C8B-B14F-4D97-AF65-F5344CB8AC3E}">
        <p14:creationId xmlns:p14="http://schemas.microsoft.com/office/powerpoint/2010/main" val="96507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4B4B66C-36EA-9513-E853-FEFCE90772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70A8B6F-B544-7E57-A0CD-20F30CB3E3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F101DA8-B218-E895-60EF-84E99EBA4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7FF15-5062-4201-A3D4-44BB45A3FD97}" type="datetimeFigureOut">
              <a:rPr lang="pt-BR" smtClean="0"/>
              <a:t>18/03/2024</a:t>
            </a:fld>
            <a:endParaRPr lang="pt-BR"/>
          </a:p>
        </p:txBody>
      </p:sp>
      <p:sp>
        <p:nvSpPr>
          <p:cNvPr id="5" name="Espaço Reservado para Rodapé 4">
            <a:extLst>
              <a:ext uri="{FF2B5EF4-FFF2-40B4-BE49-F238E27FC236}">
                <a16:creationId xmlns:a16="http://schemas.microsoft.com/office/drawing/2014/main" id="{5DAD853D-D359-D32B-9B25-8AC4E9696F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A41A098-5135-F506-6C4C-4637E8DB04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B0837-9662-4FCC-8E99-80795A00BC83}" type="slidenum">
              <a:rPr lang="pt-BR" smtClean="0"/>
              <a:t>‹nº›</a:t>
            </a:fld>
            <a:endParaRPr lang="pt-BR"/>
          </a:p>
        </p:txBody>
      </p:sp>
    </p:spTree>
    <p:extLst>
      <p:ext uri="{BB962C8B-B14F-4D97-AF65-F5344CB8AC3E}">
        <p14:creationId xmlns:p14="http://schemas.microsoft.com/office/powerpoint/2010/main" val="1639562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lanalto.gov.br/ccivil_03/_ato2023-2026/2023/Mpv/mpv1154.htm#:~:text=MEDIDA%20PROVIS%C3%93RIA%20N%C2%BA%201.154%2C%20DE%201%C2%BA%20DE%20JANEIRO%20DE%202023&amp;text=Estabelece%20a%20organiza%C3%A7%C3%A3o%20b%C3%A1sica%20dos,A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na.gov.br/sar/"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DF0FD9F1-FC72-DE07-0198-1AE526B2BC48}"/>
              </a:ext>
            </a:extLst>
          </p:cNvPr>
          <p:cNvPicPr>
            <a:picLocks noChangeAspect="1"/>
          </p:cNvPicPr>
          <p:nvPr/>
        </p:nvPicPr>
        <p:blipFill>
          <a:blip r:embed="rId2"/>
          <a:stretch>
            <a:fillRect/>
          </a:stretch>
        </p:blipFill>
        <p:spPr>
          <a:xfrm>
            <a:off x="0" y="-13854"/>
            <a:ext cx="12192000" cy="6871854"/>
          </a:xfrm>
          <a:prstGeom prst="rect">
            <a:avLst/>
          </a:prstGeom>
        </p:spPr>
      </p:pic>
      <p:sp>
        <p:nvSpPr>
          <p:cNvPr id="2" name="CaixaDeTexto 1">
            <a:extLst>
              <a:ext uri="{FF2B5EF4-FFF2-40B4-BE49-F238E27FC236}">
                <a16:creationId xmlns:a16="http://schemas.microsoft.com/office/drawing/2014/main" id="{637ACEA6-BFD4-98B0-1BD8-DCE79DAB2978}"/>
              </a:ext>
            </a:extLst>
          </p:cNvPr>
          <p:cNvSpPr txBox="1"/>
          <p:nvPr/>
        </p:nvSpPr>
        <p:spPr>
          <a:xfrm>
            <a:off x="5072332" y="301925"/>
            <a:ext cx="6452559" cy="2400657"/>
          </a:xfrm>
          <a:prstGeom prst="rect">
            <a:avLst/>
          </a:prstGeom>
          <a:noFill/>
        </p:spPr>
        <p:txBody>
          <a:bodyPr wrap="square" rtlCol="0">
            <a:spAutoFit/>
          </a:bodyPr>
          <a:lstStyle/>
          <a:p>
            <a:r>
              <a:rPr lang="pt-BR" sz="4500" b="1" dirty="0">
                <a:solidFill>
                  <a:schemeClr val="bg1"/>
                </a:solidFill>
              </a:rPr>
              <a:t>A IMPORTÂNCIA DA ÁGUA E SEUS USOS MÚLTIPLOS</a:t>
            </a:r>
          </a:p>
          <a:p>
            <a:r>
              <a:rPr lang="pt-BR" sz="3000" b="1" dirty="0">
                <a:solidFill>
                  <a:schemeClr val="bg1"/>
                </a:solidFill>
              </a:rPr>
              <a:t>Como as hidrelétricas podem contribuir para a gestão da água no Brasil</a:t>
            </a:r>
          </a:p>
        </p:txBody>
      </p:sp>
      <p:pic>
        <p:nvPicPr>
          <p:cNvPr id="3" name="Imagem 2" descr="Uma imagem contendo Logotipo&#10;&#10;Descrição gerada automaticamente">
            <a:extLst>
              <a:ext uri="{FF2B5EF4-FFF2-40B4-BE49-F238E27FC236}">
                <a16:creationId xmlns:a16="http://schemas.microsoft.com/office/drawing/2014/main" id="{0F9AD8BC-0E50-6BEC-285F-9B3EB8EC0F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7049" y="6163091"/>
            <a:ext cx="1330851" cy="3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9407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16" name="Título">
            <a:extLst>
              <a:ext uri="{FF2B5EF4-FFF2-40B4-BE49-F238E27FC236}">
                <a16:creationId xmlns:a16="http://schemas.microsoft.com/office/drawing/2014/main" id="{F4827B10-E102-6632-0260-4995E31A92DF}"/>
              </a:ext>
            </a:extLst>
          </p:cNvPr>
          <p:cNvSpPr txBox="1"/>
          <p:nvPr/>
        </p:nvSpPr>
        <p:spPr>
          <a:xfrm>
            <a:off x="220607" y="85087"/>
            <a:ext cx="11257017" cy="558358"/>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Destaques de Recursos Hídricos</a:t>
            </a:r>
          </a:p>
        </p:txBody>
      </p:sp>
      <p:grpSp>
        <p:nvGrpSpPr>
          <p:cNvPr id="19" name="Group 25">
            <a:extLst>
              <a:ext uri="{FF2B5EF4-FFF2-40B4-BE49-F238E27FC236}">
                <a16:creationId xmlns:a16="http://schemas.microsoft.com/office/drawing/2014/main" id="{2A8D7024-25FC-12E5-58F6-2B0A913D5059}"/>
              </a:ext>
            </a:extLst>
          </p:cNvPr>
          <p:cNvGrpSpPr/>
          <p:nvPr/>
        </p:nvGrpSpPr>
        <p:grpSpPr>
          <a:xfrm>
            <a:off x="3957803" y="1507993"/>
            <a:ext cx="2408836" cy="3787886"/>
            <a:chOff x="3838532" y="2014891"/>
            <a:chExt cx="2408836" cy="3787886"/>
          </a:xfrm>
          <a:solidFill>
            <a:schemeClr val="accent2"/>
          </a:solidFill>
        </p:grpSpPr>
        <p:sp>
          <p:nvSpPr>
            <p:cNvPr id="20" name="Freeform 6">
              <a:extLst>
                <a:ext uri="{FF2B5EF4-FFF2-40B4-BE49-F238E27FC236}">
                  <a16:creationId xmlns:a16="http://schemas.microsoft.com/office/drawing/2014/main" id="{0BBB0746-1AD9-8367-A818-0F315364FD5D}"/>
                </a:ext>
              </a:extLst>
            </p:cNvPr>
            <p:cNvSpPr>
              <a:spLocks/>
            </p:cNvSpPr>
            <p:nvPr/>
          </p:nvSpPr>
          <p:spPr bwMode="auto">
            <a:xfrm>
              <a:off x="5766081" y="2014891"/>
              <a:ext cx="282051" cy="10802"/>
            </a:xfrm>
            <a:custGeom>
              <a:avLst/>
              <a:gdLst>
                <a:gd name="T0" fmla="*/ 48 w 143"/>
                <a:gd name="T1" fmla="*/ 1 h 6"/>
                <a:gd name="T2" fmla="*/ 143 w 143"/>
                <a:gd name="T3" fmla="*/ 6 h 6"/>
                <a:gd name="T4" fmla="*/ 95 w 143"/>
                <a:gd name="T5" fmla="*/ 5 h 6"/>
                <a:gd name="T6" fmla="*/ 0 w 143"/>
                <a:gd name="T7" fmla="*/ 0 h 6"/>
                <a:gd name="T8" fmla="*/ 48 w 143"/>
                <a:gd name="T9" fmla="*/ 1 h 6"/>
              </a:gdLst>
              <a:ahLst/>
              <a:cxnLst>
                <a:cxn ang="0">
                  <a:pos x="T0" y="T1"/>
                </a:cxn>
                <a:cxn ang="0">
                  <a:pos x="T2" y="T3"/>
                </a:cxn>
                <a:cxn ang="0">
                  <a:pos x="T4" y="T5"/>
                </a:cxn>
                <a:cxn ang="0">
                  <a:pos x="T6" y="T7"/>
                </a:cxn>
                <a:cxn ang="0">
                  <a:pos x="T8" y="T9"/>
                </a:cxn>
              </a:cxnLst>
              <a:rect l="0" t="0" r="r" b="b"/>
              <a:pathLst>
                <a:path w="143" h="6">
                  <a:moveTo>
                    <a:pt x="48" y="1"/>
                  </a:moveTo>
                  <a:cubicBezTo>
                    <a:pt x="143" y="6"/>
                    <a:pt x="143" y="6"/>
                    <a:pt x="143" y="6"/>
                  </a:cubicBezTo>
                  <a:cubicBezTo>
                    <a:pt x="140" y="6"/>
                    <a:pt x="123" y="5"/>
                    <a:pt x="95" y="5"/>
                  </a:cubicBezTo>
                  <a:cubicBezTo>
                    <a:pt x="0" y="0"/>
                    <a:pt x="0" y="0"/>
                    <a:pt x="0" y="0"/>
                  </a:cubicBezTo>
                  <a:cubicBezTo>
                    <a:pt x="28" y="0"/>
                    <a:pt x="45" y="0"/>
                    <a:pt x="48" y="1"/>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1" name="Freeform 7">
              <a:extLst>
                <a:ext uri="{FF2B5EF4-FFF2-40B4-BE49-F238E27FC236}">
                  <a16:creationId xmlns:a16="http://schemas.microsoft.com/office/drawing/2014/main" id="{6238DF93-FA8D-3184-506A-DC188DC68EDE}"/>
                </a:ext>
              </a:extLst>
            </p:cNvPr>
            <p:cNvSpPr>
              <a:spLocks/>
            </p:cNvSpPr>
            <p:nvPr/>
          </p:nvSpPr>
          <p:spPr bwMode="auto">
            <a:xfrm>
              <a:off x="5766081" y="2014891"/>
              <a:ext cx="282051" cy="10802"/>
            </a:xfrm>
            <a:custGeom>
              <a:avLst/>
              <a:gdLst>
                <a:gd name="T0" fmla="*/ 95 w 143"/>
                <a:gd name="T1" fmla="*/ 5 h 6"/>
                <a:gd name="T2" fmla="*/ 0 w 143"/>
                <a:gd name="T3" fmla="*/ 0 h 6"/>
                <a:gd name="T4" fmla="*/ 48 w 143"/>
                <a:gd name="T5" fmla="*/ 1 h 6"/>
                <a:gd name="T6" fmla="*/ 143 w 143"/>
                <a:gd name="T7" fmla="*/ 6 h 6"/>
                <a:gd name="T8" fmla="*/ 95 w 143"/>
                <a:gd name="T9" fmla="*/ 5 h 6"/>
              </a:gdLst>
              <a:ahLst/>
              <a:cxnLst>
                <a:cxn ang="0">
                  <a:pos x="T0" y="T1"/>
                </a:cxn>
                <a:cxn ang="0">
                  <a:pos x="T2" y="T3"/>
                </a:cxn>
                <a:cxn ang="0">
                  <a:pos x="T4" y="T5"/>
                </a:cxn>
                <a:cxn ang="0">
                  <a:pos x="T6" y="T7"/>
                </a:cxn>
                <a:cxn ang="0">
                  <a:pos x="T8" y="T9"/>
                </a:cxn>
              </a:cxnLst>
              <a:rect l="0" t="0" r="r" b="b"/>
              <a:pathLst>
                <a:path w="143" h="6">
                  <a:moveTo>
                    <a:pt x="95" y="5"/>
                  </a:moveTo>
                  <a:cubicBezTo>
                    <a:pt x="0" y="0"/>
                    <a:pt x="0" y="0"/>
                    <a:pt x="0" y="0"/>
                  </a:cubicBezTo>
                  <a:cubicBezTo>
                    <a:pt x="28" y="0"/>
                    <a:pt x="45" y="0"/>
                    <a:pt x="48" y="1"/>
                  </a:cubicBezTo>
                  <a:cubicBezTo>
                    <a:pt x="143" y="6"/>
                    <a:pt x="143" y="6"/>
                    <a:pt x="143" y="6"/>
                  </a:cubicBezTo>
                  <a:cubicBezTo>
                    <a:pt x="140" y="6"/>
                    <a:pt x="123" y="5"/>
                    <a:pt x="95"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2" name="Freeform 8">
              <a:extLst>
                <a:ext uri="{FF2B5EF4-FFF2-40B4-BE49-F238E27FC236}">
                  <a16:creationId xmlns:a16="http://schemas.microsoft.com/office/drawing/2014/main" id="{EF7D576B-672A-18A2-070C-B3DADBD2D0DD}"/>
                </a:ext>
              </a:extLst>
            </p:cNvPr>
            <p:cNvSpPr>
              <a:spLocks/>
            </p:cNvSpPr>
            <p:nvPr/>
          </p:nvSpPr>
          <p:spPr bwMode="auto">
            <a:xfrm>
              <a:off x="3838532" y="2014891"/>
              <a:ext cx="2114783" cy="3781885"/>
            </a:xfrm>
            <a:custGeom>
              <a:avLst/>
              <a:gdLst>
                <a:gd name="T0" fmla="*/ 95 w 1071"/>
                <a:gd name="T1" fmla="*/ 995 h 1915"/>
                <a:gd name="T2" fmla="*/ 97 w 1071"/>
                <a:gd name="T3" fmla="*/ 878 h 1915"/>
                <a:gd name="T4" fmla="*/ 106 w 1071"/>
                <a:gd name="T5" fmla="*/ 785 h 1915"/>
                <a:gd name="T6" fmla="*/ 123 w 1071"/>
                <a:gd name="T7" fmla="*/ 687 h 1915"/>
                <a:gd name="T8" fmla="*/ 145 w 1071"/>
                <a:gd name="T9" fmla="*/ 606 h 1915"/>
                <a:gd name="T10" fmla="*/ 175 w 1071"/>
                <a:gd name="T11" fmla="*/ 525 h 1915"/>
                <a:gd name="T12" fmla="*/ 209 w 1071"/>
                <a:gd name="T13" fmla="*/ 456 h 1915"/>
                <a:gd name="T14" fmla="*/ 248 w 1071"/>
                <a:gd name="T15" fmla="*/ 391 h 1915"/>
                <a:gd name="T16" fmla="*/ 285 w 1071"/>
                <a:gd name="T17" fmla="*/ 341 h 1915"/>
                <a:gd name="T18" fmla="*/ 332 w 1071"/>
                <a:gd name="T19" fmla="*/ 288 h 1915"/>
                <a:gd name="T20" fmla="*/ 374 w 1071"/>
                <a:gd name="T21" fmla="*/ 248 h 1915"/>
                <a:gd name="T22" fmla="*/ 419 w 1071"/>
                <a:gd name="T23" fmla="*/ 211 h 1915"/>
                <a:gd name="T24" fmla="*/ 475 w 1071"/>
                <a:gd name="T25" fmla="*/ 172 h 1915"/>
                <a:gd name="T26" fmla="*/ 525 w 1071"/>
                <a:gd name="T27" fmla="*/ 142 h 1915"/>
                <a:gd name="T28" fmla="*/ 583 w 1071"/>
                <a:gd name="T29" fmla="*/ 112 h 1915"/>
                <a:gd name="T30" fmla="*/ 634 w 1071"/>
                <a:gd name="T31" fmla="*/ 90 h 1915"/>
                <a:gd name="T32" fmla="*/ 692 w 1071"/>
                <a:gd name="T33" fmla="*/ 69 h 1915"/>
                <a:gd name="T34" fmla="*/ 741 w 1071"/>
                <a:gd name="T35" fmla="*/ 54 h 1915"/>
                <a:gd name="T36" fmla="*/ 797 w 1071"/>
                <a:gd name="T37" fmla="*/ 39 h 1915"/>
                <a:gd name="T38" fmla="*/ 844 w 1071"/>
                <a:gd name="T39" fmla="*/ 29 h 1915"/>
                <a:gd name="T40" fmla="*/ 879 w 1071"/>
                <a:gd name="T41" fmla="*/ 23 h 1915"/>
                <a:gd name="T42" fmla="*/ 914 w 1071"/>
                <a:gd name="T43" fmla="*/ 18 h 1915"/>
                <a:gd name="T44" fmla="*/ 947 w 1071"/>
                <a:gd name="T45" fmla="*/ 13 h 1915"/>
                <a:gd name="T46" fmla="*/ 983 w 1071"/>
                <a:gd name="T47" fmla="*/ 10 h 1915"/>
                <a:gd name="T48" fmla="*/ 1012 w 1071"/>
                <a:gd name="T49" fmla="*/ 8 h 1915"/>
                <a:gd name="T50" fmla="*/ 1038 w 1071"/>
                <a:gd name="T51" fmla="*/ 6 h 1915"/>
                <a:gd name="T52" fmla="*/ 1061 w 1071"/>
                <a:gd name="T53" fmla="*/ 6 h 1915"/>
                <a:gd name="T54" fmla="*/ 962 w 1071"/>
                <a:gd name="T55" fmla="*/ 0 h 1915"/>
                <a:gd name="T56" fmla="*/ 938 w 1071"/>
                <a:gd name="T57" fmla="*/ 1 h 1915"/>
                <a:gd name="T58" fmla="*/ 912 w 1071"/>
                <a:gd name="T59" fmla="*/ 3 h 1915"/>
                <a:gd name="T60" fmla="*/ 883 w 1071"/>
                <a:gd name="T61" fmla="*/ 5 h 1915"/>
                <a:gd name="T62" fmla="*/ 848 w 1071"/>
                <a:gd name="T63" fmla="*/ 8 h 1915"/>
                <a:gd name="T64" fmla="*/ 812 w 1071"/>
                <a:gd name="T65" fmla="*/ 13 h 1915"/>
                <a:gd name="T66" fmla="*/ 776 w 1071"/>
                <a:gd name="T67" fmla="*/ 19 h 1915"/>
                <a:gd name="T68" fmla="*/ 753 w 1071"/>
                <a:gd name="T69" fmla="*/ 23 h 1915"/>
                <a:gd name="T70" fmla="*/ 733 w 1071"/>
                <a:gd name="T71" fmla="*/ 27 h 1915"/>
                <a:gd name="T72" fmla="*/ 679 w 1071"/>
                <a:gd name="T73" fmla="*/ 39 h 1915"/>
                <a:gd name="T74" fmla="*/ 630 w 1071"/>
                <a:gd name="T75" fmla="*/ 53 h 1915"/>
                <a:gd name="T76" fmla="*/ 572 w 1071"/>
                <a:gd name="T77" fmla="*/ 72 h 1915"/>
                <a:gd name="T78" fmla="*/ 521 w 1071"/>
                <a:gd name="T79" fmla="*/ 92 h 1915"/>
                <a:gd name="T80" fmla="*/ 463 w 1071"/>
                <a:gd name="T81" fmla="*/ 119 h 1915"/>
                <a:gd name="T82" fmla="*/ 413 w 1071"/>
                <a:gd name="T83" fmla="*/ 146 h 1915"/>
                <a:gd name="T84" fmla="*/ 355 w 1071"/>
                <a:gd name="T85" fmla="*/ 182 h 1915"/>
                <a:gd name="T86" fmla="*/ 324 w 1071"/>
                <a:gd name="T87" fmla="*/ 206 h 1915"/>
                <a:gd name="T88" fmla="*/ 279 w 1071"/>
                <a:gd name="T89" fmla="*/ 243 h 1915"/>
                <a:gd name="T90" fmla="*/ 237 w 1071"/>
                <a:gd name="T91" fmla="*/ 283 h 1915"/>
                <a:gd name="T92" fmla="*/ 190 w 1071"/>
                <a:gd name="T93" fmla="*/ 335 h 1915"/>
                <a:gd name="T94" fmla="*/ 156 w 1071"/>
                <a:gd name="T95" fmla="*/ 381 h 1915"/>
                <a:gd name="T96" fmla="*/ 117 w 1071"/>
                <a:gd name="T97" fmla="*/ 444 h 1915"/>
                <a:gd name="T98" fmla="*/ 85 w 1071"/>
                <a:gd name="T99" fmla="*/ 509 h 1915"/>
                <a:gd name="T100" fmla="*/ 53 w 1071"/>
                <a:gd name="T101" fmla="*/ 590 h 1915"/>
                <a:gd name="T102" fmla="*/ 31 w 1071"/>
                <a:gd name="T103" fmla="*/ 670 h 1915"/>
                <a:gd name="T104" fmla="*/ 13 w 1071"/>
                <a:gd name="T105" fmla="*/ 765 h 1915"/>
                <a:gd name="T106" fmla="*/ 3 w 1071"/>
                <a:gd name="T107" fmla="*/ 863 h 1915"/>
                <a:gd name="T108" fmla="*/ 0 w 1071"/>
                <a:gd name="T109" fmla="*/ 972 h 1915"/>
                <a:gd name="T110" fmla="*/ 6 w 1071"/>
                <a:gd name="T111" fmla="*/ 1097 h 1915"/>
                <a:gd name="T112" fmla="*/ 542 w 1071"/>
                <a:gd name="T113" fmla="*/ 1778 h 1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71" h="1915">
                  <a:moveTo>
                    <a:pt x="101" y="1103"/>
                  </a:moveTo>
                  <a:cubicBezTo>
                    <a:pt x="100" y="1084"/>
                    <a:pt x="99" y="1066"/>
                    <a:pt x="98" y="1048"/>
                  </a:cubicBezTo>
                  <a:cubicBezTo>
                    <a:pt x="97" y="1043"/>
                    <a:pt x="97" y="1037"/>
                    <a:pt x="97" y="1032"/>
                  </a:cubicBezTo>
                  <a:cubicBezTo>
                    <a:pt x="96" y="1019"/>
                    <a:pt x="96" y="1007"/>
                    <a:pt x="95" y="995"/>
                  </a:cubicBezTo>
                  <a:cubicBezTo>
                    <a:pt x="95" y="989"/>
                    <a:pt x="95" y="983"/>
                    <a:pt x="95" y="977"/>
                  </a:cubicBezTo>
                  <a:cubicBezTo>
                    <a:pt x="95" y="964"/>
                    <a:pt x="95" y="952"/>
                    <a:pt x="95" y="939"/>
                  </a:cubicBezTo>
                  <a:cubicBezTo>
                    <a:pt x="95" y="935"/>
                    <a:pt x="95" y="931"/>
                    <a:pt x="95" y="927"/>
                  </a:cubicBezTo>
                  <a:cubicBezTo>
                    <a:pt x="96" y="910"/>
                    <a:pt x="96" y="894"/>
                    <a:pt x="97" y="878"/>
                  </a:cubicBezTo>
                  <a:cubicBezTo>
                    <a:pt x="97" y="875"/>
                    <a:pt x="98" y="872"/>
                    <a:pt x="98" y="868"/>
                  </a:cubicBezTo>
                  <a:cubicBezTo>
                    <a:pt x="99" y="856"/>
                    <a:pt x="100" y="843"/>
                    <a:pt x="101" y="831"/>
                  </a:cubicBezTo>
                  <a:cubicBezTo>
                    <a:pt x="101" y="826"/>
                    <a:pt x="102" y="821"/>
                    <a:pt x="102" y="816"/>
                  </a:cubicBezTo>
                  <a:cubicBezTo>
                    <a:pt x="103" y="806"/>
                    <a:pt x="105" y="795"/>
                    <a:pt x="106" y="785"/>
                  </a:cubicBezTo>
                  <a:cubicBezTo>
                    <a:pt x="107" y="780"/>
                    <a:pt x="107" y="775"/>
                    <a:pt x="108" y="771"/>
                  </a:cubicBezTo>
                  <a:cubicBezTo>
                    <a:pt x="110" y="758"/>
                    <a:pt x="112" y="745"/>
                    <a:pt x="114" y="733"/>
                  </a:cubicBezTo>
                  <a:cubicBezTo>
                    <a:pt x="114" y="731"/>
                    <a:pt x="114" y="730"/>
                    <a:pt x="115" y="728"/>
                  </a:cubicBezTo>
                  <a:cubicBezTo>
                    <a:pt x="117" y="714"/>
                    <a:pt x="120" y="700"/>
                    <a:pt x="123" y="687"/>
                  </a:cubicBezTo>
                  <a:cubicBezTo>
                    <a:pt x="124" y="683"/>
                    <a:pt x="125" y="679"/>
                    <a:pt x="126" y="675"/>
                  </a:cubicBezTo>
                  <a:cubicBezTo>
                    <a:pt x="128" y="665"/>
                    <a:pt x="131" y="656"/>
                    <a:pt x="133" y="647"/>
                  </a:cubicBezTo>
                  <a:cubicBezTo>
                    <a:pt x="134" y="642"/>
                    <a:pt x="136" y="638"/>
                    <a:pt x="137" y="634"/>
                  </a:cubicBezTo>
                  <a:cubicBezTo>
                    <a:pt x="139" y="624"/>
                    <a:pt x="142" y="615"/>
                    <a:pt x="145" y="606"/>
                  </a:cubicBezTo>
                  <a:cubicBezTo>
                    <a:pt x="146" y="603"/>
                    <a:pt x="147" y="599"/>
                    <a:pt x="148" y="596"/>
                  </a:cubicBezTo>
                  <a:cubicBezTo>
                    <a:pt x="152" y="583"/>
                    <a:pt x="157" y="571"/>
                    <a:pt x="161" y="560"/>
                  </a:cubicBezTo>
                  <a:cubicBezTo>
                    <a:pt x="162" y="558"/>
                    <a:pt x="162" y="556"/>
                    <a:pt x="163" y="555"/>
                  </a:cubicBezTo>
                  <a:cubicBezTo>
                    <a:pt x="167" y="545"/>
                    <a:pt x="171" y="535"/>
                    <a:pt x="175" y="525"/>
                  </a:cubicBezTo>
                  <a:cubicBezTo>
                    <a:pt x="177" y="521"/>
                    <a:pt x="178" y="518"/>
                    <a:pt x="180" y="514"/>
                  </a:cubicBezTo>
                  <a:cubicBezTo>
                    <a:pt x="183" y="507"/>
                    <a:pt x="187" y="499"/>
                    <a:pt x="191" y="491"/>
                  </a:cubicBezTo>
                  <a:cubicBezTo>
                    <a:pt x="192" y="488"/>
                    <a:pt x="194" y="484"/>
                    <a:pt x="196" y="481"/>
                  </a:cubicBezTo>
                  <a:cubicBezTo>
                    <a:pt x="200" y="472"/>
                    <a:pt x="204" y="464"/>
                    <a:pt x="209" y="456"/>
                  </a:cubicBezTo>
                  <a:cubicBezTo>
                    <a:pt x="210" y="454"/>
                    <a:pt x="211" y="451"/>
                    <a:pt x="212" y="449"/>
                  </a:cubicBezTo>
                  <a:cubicBezTo>
                    <a:pt x="218" y="439"/>
                    <a:pt x="224" y="429"/>
                    <a:pt x="230" y="420"/>
                  </a:cubicBezTo>
                  <a:cubicBezTo>
                    <a:pt x="231" y="417"/>
                    <a:pt x="233" y="415"/>
                    <a:pt x="234" y="412"/>
                  </a:cubicBezTo>
                  <a:cubicBezTo>
                    <a:pt x="239" y="405"/>
                    <a:pt x="243" y="398"/>
                    <a:pt x="248" y="391"/>
                  </a:cubicBezTo>
                  <a:cubicBezTo>
                    <a:pt x="250" y="388"/>
                    <a:pt x="253" y="385"/>
                    <a:pt x="255" y="381"/>
                  </a:cubicBezTo>
                  <a:cubicBezTo>
                    <a:pt x="259" y="376"/>
                    <a:pt x="262" y="371"/>
                    <a:pt x="266" y="366"/>
                  </a:cubicBezTo>
                  <a:cubicBezTo>
                    <a:pt x="268" y="363"/>
                    <a:pt x="271" y="359"/>
                    <a:pt x="273" y="356"/>
                  </a:cubicBezTo>
                  <a:cubicBezTo>
                    <a:pt x="277" y="351"/>
                    <a:pt x="281" y="346"/>
                    <a:pt x="285" y="341"/>
                  </a:cubicBezTo>
                  <a:cubicBezTo>
                    <a:pt x="288" y="338"/>
                    <a:pt x="290" y="335"/>
                    <a:pt x="292" y="332"/>
                  </a:cubicBezTo>
                  <a:cubicBezTo>
                    <a:pt x="297" y="327"/>
                    <a:pt x="302" y="321"/>
                    <a:pt x="307" y="315"/>
                  </a:cubicBezTo>
                  <a:cubicBezTo>
                    <a:pt x="309" y="313"/>
                    <a:pt x="310" y="311"/>
                    <a:pt x="312" y="310"/>
                  </a:cubicBezTo>
                  <a:cubicBezTo>
                    <a:pt x="318" y="302"/>
                    <a:pt x="325" y="295"/>
                    <a:pt x="332" y="288"/>
                  </a:cubicBezTo>
                  <a:cubicBezTo>
                    <a:pt x="334" y="286"/>
                    <a:pt x="335" y="285"/>
                    <a:pt x="337" y="283"/>
                  </a:cubicBezTo>
                  <a:cubicBezTo>
                    <a:pt x="342" y="278"/>
                    <a:pt x="347" y="273"/>
                    <a:pt x="353" y="268"/>
                  </a:cubicBezTo>
                  <a:cubicBezTo>
                    <a:pt x="355" y="265"/>
                    <a:pt x="358" y="263"/>
                    <a:pt x="360" y="260"/>
                  </a:cubicBezTo>
                  <a:cubicBezTo>
                    <a:pt x="365" y="256"/>
                    <a:pt x="369" y="252"/>
                    <a:pt x="374" y="248"/>
                  </a:cubicBezTo>
                  <a:cubicBezTo>
                    <a:pt x="377" y="245"/>
                    <a:pt x="380" y="243"/>
                    <a:pt x="383" y="241"/>
                  </a:cubicBezTo>
                  <a:cubicBezTo>
                    <a:pt x="387" y="237"/>
                    <a:pt x="391" y="233"/>
                    <a:pt x="396" y="229"/>
                  </a:cubicBezTo>
                  <a:cubicBezTo>
                    <a:pt x="399" y="227"/>
                    <a:pt x="402" y="224"/>
                    <a:pt x="405" y="222"/>
                  </a:cubicBezTo>
                  <a:cubicBezTo>
                    <a:pt x="409" y="218"/>
                    <a:pt x="414" y="215"/>
                    <a:pt x="419" y="211"/>
                  </a:cubicBezTo>
                  <a:cubicBezTo>
                    <a:pt x="421" y="209"/>
                    <a:pt x="424" y="207"/>
                    <a:pt x="427" y="205"/>
                  </a:cubicBezTo>
                  <a:cubicBezTo>
                    <a:pt x="434" y="200"/>
                    <a:pt x="440" y="195"/>
                    <a:pt x="447" y="190"/>
                  </a:cubicBezTo>
                  <a:cubicBezTo>
                    <a:pt x="448" y="189"/>
                    <a:pt x="449" y="189"/>
                    <a:pt x="451" y="188"/>
                  </a:cubicBezTo>
                  <a:cubicBezTo>
                    <a:pt x="459" y="182"/>
                    <a:pt x="467" y="177"/>
                    <a:pt x="475" y="172"/>
                  </a:cubicBezTo>
                  <a:cubicBezTo>
                    <a:pt x="477" y="170"/>
                    <a:pt x="480" y="169"/>
                    <a:pt x="482" y="167"/>
                  </a:cubicBezTo>
                  <a:cubicBezTo>
                    <a:pt x="488" y="164"/>
                    <a:pt x="493" y="160"/>
                    <a:pt x="499" y="157"/>
                  </a:cubicBezTo>
                  <a:cubicBezTo>
                    <a:pt x="502" y="155"/>
                    <a:pt x="505" y="153"/>
                    <a:pt x="508" y="152"/>
                  </a:cubicBezTo>
                  <a:cubicBezTo>
                    <a:pt x="513" y="148"/>
                    <a:pt x="519" y="145"/>
                    <a:pt x="525" y="142"/>
                  </a:cubicBezTo>
                  <a:cubicBezTo>
                    <a:pt x="527" y="140"/>
                    <a:pt x="530" y="139"/>
                    <a:pt x="533" y="137"/>
                  </a:cubicBezTo>
                  <a:cubicBezTo>
                    <a:pt x="540" y="134"/>
                    <a:pt x="547" y="130"/>
                    <a:pt x="554" y="127"/>
                  </a:cubicBezTo>
                  <a:cubicBezTo>
                    <a:pt x="555" y="126"/>
                    <a:pt x="556" y="125"/>
                    <a:pt x="558" y="124"/>
                  </a:cubicBezTo>
                  <a:cubicBezTo>
                    <a:pt x="566" y="120"/>
                    <a:pt x="574" y="116"/>
                    <a:pt x="583" y="112"/>
                  </a:cubicBezTo>
                  <a:cubicBezTo>
                    <a:pt x="585" y="111"/>
                    <a:pt x="587" y="110"/>
                    <a:pt x="590" y="109"/>
                  </a:cubicBezTo>
                  <a:cubicBezTo>
                    <a:pt x="596" y="106"/>
                    <a:pt x="602" y="104"/>
                    <a:pt x="608" y="101"/>
                  </a:cubicBezTo>
                  <a:cubicBezTo>
                    <a:pt x="611" y="100"/>
                    <a:pt x="614" y="99"/>
                    <a:pt x="617" y="97"/>
                  </a:cubicBezTo>
                  <a:cubicBezTo>
                    <a:pt x="622" y="95"/>
                    <a:pt x="628" y="93"/>
                    <a:pt x="634" y="90"/>
                  </a:cubicBezTo>
                  <a:cubicBezTo>
                    <a:pt x="636" y="89"/>
                    <a:pt x="639" y="88"/>
                    <a:pt x="642" y="87"/>
                  </a:cubicBezTo>
                  <a:cubicBezTo>
                    <a:pt x="649" y="84"/>
                    <a:pt x="655" y="82"/>
                    <a:pt x="662" y="80"/>
                  </a:cubicBezTo>
                  <a:cubicBezTo>
                    <a:pt x="664" y="79"/>
                    <a:pt x="665" y="78"/>
                    <a:pt x="667" y="78"/>
                  </a:cubicBezTo>
                  <a:cubicBezTo>
                    <a:pt x="675" y="75"/>
                    <a:pt x="683" y="72"/>
                    <a:pt x="692" y="69"/>
                  </a:cubicBezTo>
                  <a:cubicBezTo>
                    <a:pt x="694" y="68"/>
                    <a:pt x="696" y="68"/>
                    <a:pt x="698" y="67"/>
                  </a:cubicBezTo>
                  <a:cubicBezTo>
                    <a:pt x="704" y="65"/>
                    <a:pt x="710" y="63"/>
                    <a:pt x="716" y="61"/>
                  </a:cubicBezTo>
                  <a:cubicBezTo>
                    <a:pt x="719" y="60"/>
                    <a:pt x="722" y="59"/>
                    <a:pt x="725" y="58"/>
                  </a:cubicBezTo>
                  <a:cubicBezTo>
                    <a:pt x="730" y="57"/>
                    <a:pt x="736" y="55"/>
                    <a:pt x="741" y="54"/>
                  </a:cubicBezTo>
                  <a:cubicBezTo>
                    <a:pt x="744" y="53"/>
                    <a:pt x="747" y="52"/>
                    <a:pt x="750" y="51"/>
                  </a:cubicBezTo>
                  <a:cubicBezTo>
                    <a:pt x="756" y="50"/>
                    <a:pt x="762" y="48"/>
                    <a:pt x="768" y="46"/>
                  </a:cubicBezTo>
                  <a:cubicBezTo>
                    <a:pt x="770" y="46"/>
                    <a:pt x="772" y="45"/>
                    <a:pt x="774" y="45"/>
                  </a:cubicBezTo>
                  <a:cubicBezTo>
                    <a:pt x="782" y="43"/>
                    <a:pt x="789" y="41"/>
                    <a:pt x="797" y="39"/>
                  </a:cubicBezTo>
                  <a:cubicBezTo>
                    <a:pt x="799" y="39"/>
                    <a:pt x="801" y="38"/>
                    <a:pt x="803" y="38"/>
                  </a:cubicBezTo>
                  <a:cubicBezTo>
                    <a:pt x="809" y="37"/>
                    <a:pt x="815" y="35"/>
                    <a:pt x="821" y="34"/>
                  </a:cubicBezTo>
                  <a:cubicBezTo>
                    <a:pt x="823" y="33"/>
                    <a:pt x="826" y="33"/>
                    <a:pt x="828" y="32"/>
                  </a:cubicBezTo>
                  <a:cubicBezTo>
                    <a:pt x="834" y="31"/>
                    <a:pt x="839" y="30"/>
                    <a:pt x="844" y="29"/>
                  </a:cubicBezTo>
                  <a:cubicBezTo>
                    <a:pt x="847" y="29"/>
                    <a:pt x="850" y="28"/>
                    <a:pt x="852" y="28"/>
                  </a:cubicBezTo>
                  <a:cubicBezTo>
                    <a:pt x="855" y="27"/>
                    <a:pt x="858" y="27"/>
                    <a:pt x="860" y="26"/>
                  </a:cubicBezTo>
                  <a:cubicBezTo>
                    <a:pt x="864" y="25"/>
                    <a:pt x="867" y="25"/>
                    <a:pt x="871" y="24"/>
                  </a:cubicBezTo>
                  <a:cubicBezTo>
                    <a:pt x="874" y="24"/>
                    <a:pt x="876" y="23"/>
                    <a:pt x="879" y="23"/>
                  </a:cubicBezTo>
                  <a:cubicBezTo>
                    <a:pt x="882" y="22"/>
                    <a:pt x="886" y="22"/>
                    <a:pt x="889" y="21"/>
                  </a:cubicBezTo>
                  <a:cubicBezTo>
                    <a:pt x="892" y="21"/>
                    <a:pt x="894" y="20"/>
                    <a:pt x="896" y="20"/>
                  </a:cubicBezTo>
                  <a:cubicBezTo>
                    <a:pt x="900" y="20"/>
                    <a:pt x="904" y="19"/>
                    <a:pt x="908" y="18"/>
                  </a:cubicBezTo>
                  <a:cubicBezTo>
                    <a:pt x="910" y="18"/>
                    <a:pt x="912" y="18"/>
                    <a:pt x="914" y="18"/>
                  </a:cubicBezTo>
                  <a:cubicBezTo>
                    <a:pt x="918" y="17"/>
                    <a:pt x="922" y="16"/>
                    <a:pt x="926" y="16"/>
                  </a:cubicBezTo>
                  <a:cubicBezTo>
                    <a:pt x="927" y="16"/>
                    <a:pt x="929" y="16"/>
                    <a:pt x="931" y="15"/>
                  </a:cubicBezTo>
                  <a:cubicBezTo>
                    <a:pt x="936" y="15"/>
                    <a:pt x="942" y="14"/>
                    <a:pt x="947" y="13"/>
                  </a:cubicBezTo>
                  <a:cubicBezTo>
                    <a:pt x="947" y="13"/>
                    <a:pt x="947" y="13"/>
                    <a:pt x="947" y="13"/>
                  </a:cubicBezTo>
                  <a:cubicBezTo>
                    <a:pt x="953" y="13"/>
                    <a:pt x="958" y="12"/>
                    <a:pt x="963" y="12"/>
                  </a:cubicBezTo>
                  <a:cubicBezTo>
                    <a:pt x="964" y="12"/>
                    <a:pt x="965" y="11"/>
                    <a:pt x="967" y="11"/>
                  </a:cubicBezTo>
                  <a:cubicBezTo>
                    <a:pt x="971" y="11"/>
                    <a:pt x="975" y="11"/>
                    <a:pt x="978" y="10"/>
                  </a:cubicBezTo>
                  <a:cubicBezTo>
                    <a:pt x="980" y="10"/>
                    <a:pt x="982" y="10"/>
                    <a:pt x="983" y="10"/>
                  </a:cubicBezTo>
                  <a:cubicBezTo>
                    <a:pt x="987" y="10"/>
                    <a:pt x="990" y="9"/>
                    <a:pt x="993" y="9"/>
                  </a:cubicBezTo>
                  <a:cubicBezTo>
                    <a:pt x="995" y="9"/>
                    <a:pt x="997" y="9"/>
                    <a:pt x="998" y="9"/>
                  </a:cubicBezTo>
                  <a:cubicBezTo>
                    <a:pt x="1001" y="8"/>
                    <a:pt x="1004" y="8"/>
                    <a:pt x="1007" y="8"/>
                  </a:cubicBezTo>
                  <a:cubicBezTo>
                    <a:pt x="1009" y="8"/>
                    <a:pt x="1011" y="8"/>
                    <a:pt x="1012" y="8"/>
                  </a:cubicBezTo>
                  <a:cubicBezTo>
                    <a:pt x="1015" y="7"/>
                    <a:pt x="1018" y="7"/>
                    <a:pt x="1021" y="7"/>
                  </a:cubicBezTo>
                  <a:cubicBezTo>
                    <a:pt x="1022" y="7"/>
                    <a:pt x="1024" y="7"/>
                    <a:pt x="1026" y="7"/>
                  </a:cubicBezTo>
                  <a:cubicBezTo>
                    <a:pt x="1028" y="7"/>
                    <a:pt x="1031" y="7"/>
                    <a:pt x="1034" y="7"/>
                  </a:cubicBezTo>
                  <a:cubicBezTo>
                    <a:pt x="1035" y="6"/>
                    <a:pt x="1037" y="6"/>
                    <a:pt x="1038" y="6"/>
                  </a:cubicBezTo>
                  <a:cubicBezTo>
                    <a:pt x="1041" y="6"/>
                    <a:pt x="1043" y="6"/>
                    <a:pt x="1046" y="6"/>
                  </a:cubicBezTo>
                  <a:cubicBezTo>
                    <a:pt x="1047" y="6"/>
                    <a:pt x="1049" y="6"/>
                    <a:pt x="1050" y="6"/>
                  </a:cubicBezTo>
                  <a:cubicBezTo>
                    <a:pt x="1053" y="6"/>
                    <a:pt x="1055" y="6"/>
                    <a:pt x="1058" y="6"/>
                  </a:cubicBezTo>
                  <a:cubicBezTo>
                    <a:pt x="1059" y="6"/>
                    <a:pt x="1060" y="6"/>
                    <a:pt x="1061" y="6"/>
                  </a:cubicBezTo>
                  <a:cubicBezTo>
                    <a:pt x="1064" y="5"/>
                    <a:pt x="1068" y="5"/>
                    <a:pt x="1071" y="5"/>
                  </a:cubicBezTo>
                  <a:cubicBezTo>
                    <a:pt x="976" y="0"/>
                    <a:pt x="976" y="0"/>
                    <a:pt x="976" y="0"/>
                  </a:cubicBezTo>
                  <a:cubicBezTo>
                    <a:pt x="972" y="0"/>
                    <a:pt x="969" y="0"/>
                    <a:pt x="966" y="0"/>
                  </a:cubicBezTo>
                  <a:cubicBezTo>
                    <a:pt x="964" y="0"/>
                    <a:pt x="963" y="0"/>
                    <a:pt x="962" y="0"/>
                  </a:cubicBezTo>
                  <a:cubicBezTo>
                    <a:pt x="959" y="0"/>
                    <a:pt x="957" y="0"/>
                    <a:pt x="955" y="0"/>
                  </a:cubicBezTo>
                  <a:cubicBezTo>
                    <a:pt x="953" y="1"/>
                    <a:pt x="952" y="1"/>
                    <a:pt x="950" y="1"/>
                  </a:cubicBezTo>
                  <a:cubicBezTo>
                    <a:pt x="948" y="1"/>
                    <a:pt x="946" y="1"/>
                    <a:pt x="943" y="1"/>
                  </a:cubicBezTo>
                  <a:cubicBezTo>
                    <a:pt x="941" y="1"/>
                    <a:pt x="940" y="1"/>
                    <a:pt x="938" y="1"/>
                  </a:cubicBezTo>
                  <a:cubicBezTo>
                    <a:pt x="936" y="1"/>
                    <a:pt x="933" y="1"/>
                    <a:pt x="931" y="1"/>
                  </a:cubicBezTo>
                  <a:cubicBezTo>
                    <a:pt x="929" y="2"/>
                    <a:pt x="927" y="2"/>
                    <a:pt x="925" y="2"/>
                  </a:cubicBezTo>
                  <a:cubicBezTo>
                    <a:pt x="923" y="2"/>
                    <a:pt x="920" y="2"/>
                    <a:pt x="918" y="2"/>
                  </a:cubicBezTo>
                  <a:cubicBezTo>
                    <a:pt x="916" y="2"/>
                    <a:pt x="914" y="2"/>
                    <a:pt x="912" y="3"/>
                  </a:cubicBezTo>
                  <a:cubicBezTo>
                    <a:pt x="909" y="3"/>
                    <a:pt x="907" y="3"/>
                    <a:pt x="904" y="3"/>
                  </a:cubicBezTo>
                  <a:cubicBezTo>
                    <a:pt x="902" y="3"/>
                    <a:pt x="900" y="3"/>
                    <a:pt x="897" y="4"/>
                  </a:cubicBezTo>
                  <a:cubicBezTo>
                    <a:pt x="895" y="4"/>
                    <a:pt x="892" y="4"/>
                    <a:pt x="889" y="4"/>
                  </a:cubicBezTo>
                  <a:cubicBezTo>
                    <a:pt x="887" y="4"/>
                    <a:pt x="885" y="5"/>
                    <a:pt x="883" y="5"/>
                  </a:cubicBezTo>
                  <a:cubicBezTo>
                    <a:pt x="880" y="5"/>
                    <a:pt x="877" y="5"/>
                    <a:pt x="874" y="6"/>
                  </a:cubicBezTo>
                  <a:cubicBezTo>
                    <a:pt x="872" y="6"/>
                    <a:pt x="870" y="6"/>
                    <a:pt x="868" y="6"/>
                  </a:cubicBezTo>
                  <a:cubicBezTo>
                    <a:pt x="863" y="7"/>
                    <a:pt x="857" y="7"/>
                    <a:pt x="852" y="8"/>
                  </a:cubicBezTo>
                  <a:cubicBezTo>
                    <a:pt x="851" y="8"/>
                    <a:pt x="849" y="8"/>
                    <a:pt x="848" y="8"/>
                  </a:cubicBezTo>
                  <a:cubicBezTo>
                    <a:pt x="844" y="9"/>
                    <a:pt x="840" y="9"/>
                    <a:pt x="836" y="10"/>
                  </a:cubicBezTo>
                  <a:cubicBezTo>
                    <a:pt x="834" y="10"/>
                    <a:pt x="831" y="10"/>
                    <a:pt x="829" y="11"/>
                  </a:cubicBezTo>
                  <a:cubicBezTo>
                    <a:pt x="826" y="11"/>
                    <a:pt x="822" y="12"/>
                    <a:pt x="819" y="12"/>
                  </a:cubicBezTo>
                  <a:cubicBezTo>
                    <a:pt x="816" y="12"/>
                    <a:pt x="814" y="13"/>
                    <a:pt x="812" y="13"/>
                  </a:cubicBezTo>
                  <a:cubicBezTo>
                    <a:pt x="808" y="14"/>
                    <a:pt x="805" y="14"/>
                    <a:pt x="801" y="15"/>
                  </a:cubicBezTo>
                  <a:cubicBezTo>
                    <a:pt x="799" y="15"/>
                    <a:pt x="796" y="15"/>
                    <a:pt x="794" y="16"/>
                  </a:cubicBezTo>
                  <a:cubicBezTo>
                    <a:pt x="790" y="16"/>
                    <a:pt x="787" y="17"/>
                    <a:pt x="783" y="18"/>
                  </a:cubicBezTo>
                  <a:cubicBezTo>
                    <a:pt x="781" y="18"/>
                    <a:pt x="778" y="18"/>
                    <a:pt x="776" y="19"/>
                  </a:cubicBezTo>
                  <a:cubicBezTo>
                    <a:pt x="772" y="19"/>
                    <a:pt x="769" y="20"/>
                    <a:pt x="765" y="21"/>
                  </a:cubicBezTo>
                  <a:cubicBezTo>
                    <a:pt x="762" y="21"/>
                    <a:pt x="760" y="22"/>
                    <a:pt x="757" y="22"/>
                  </a:cubicBezTo>
                  <a:cubicBezTo>
                    <a:pt x="756" y="22"/>
                    <a:pt x="755" y="23"/>
                    <a:pt x="753" y="23"/>
                  </a:cubicBezTo>
                  <a:cubicBezTo>
                    <a:pt x="753" y="23"/>
                    <a:pt x="753" y="23"/>
                    <a:pt x="753" y="23"/>
                  </a:cubicBezTo>
                  <a:cubicBezTo>
                    <a:pt x="753" y="23"/>
                    <a:pt x="753" y="23"/>
                    <a:pt x="753" y="23"/>
                  </a:cubicBezTo>
                  <a:cubicBezTo>
                    <a:pt x="753" y="23"/>
                    <a:pt x="753" y="23"/>
                    <a:pt x="753" y="23"/>
                  </a:cubicBezTo>
                  <a:cubicBezTo>
                    <a:pt x="752" y="23"/>
                    <a:pt x="750" y="24"/>
                    <a:pt x="749" y="24"/>
                  </a:cubicBezTo>
                  <a:cubicBezTo>
                    <a:pt x="744" y="25"/>
                    <a:pt x="738" y="26"/>
                    <a:pt x="733" y="27"/>
                  </a:cubicBezTo>
                  <a:cubicBezTo>
                    <a:pt x="731" y="27"/>
                    <a:pt x="728" y="28"/>
                    <a:pt x="725" y="29"/>
                  </a:cubicBezTo>
                  <a:cubicBezTo>
                    <a:pt x="720" y="30"/>
                    <a:pt x="714" y="31"/>
                    <a:pt x="708" y="32"/>
                  </a:cubicBezTo>
                  <a:cubicBezTo>
                    <a:pt x="706" y="33"/>
                    <a:pt x="704" y="33"/>
                    <a:pt x="702" y="34"/>
                  </a:cubicBezTo>
                  <a:cubicBezTo>
                    <a:pt x="694" y="36"/>
                    <a:pt x="686" y="37"/>
                    <a:pt x="679" y="39"/>
                  </a:cubicBezTo>
                  <a:cubicBezTo>
                    <a:pt x="677" y="40"/>
                    <a:pt x="675" y="40"/>
                    <a:pt x="673" y="41"/>
                  </a:cubicBezTo>
                  <a:cubicBezTo>
                    <a:pt x="667" y="43"/>
                    <a:pt x="661" y="44"/>
                    <a:pt x="655" y="46"/>
                  </a:cubicBezTo>
                  <a:cubicBezTo>
                    <a:pt x="652" y="47"/>
                    <a:pt x="649" y="47"/>
                    <a:pt x="646" y="48"/>
                  </a:cubicBezTo>
                  <a:cubicBezTo>
                    <a:pt x="641" y="50"/>
                    <a:pt x="635" y="51"/>
                    <a:pt x="630" y="53"/>
                  </a:cubicBezTo>
                  <a:cubicBezTo>
                    <a:pt x="627" y="54"/>
                    <a:pt x="624" y="55"/>
                    <a:pt x="621" y="56"/>
                  </a:cubicBezTo>
                  <a:cubicBezTo>
                    <a:pt x="615" y="58"/>
                    <a:pt x="609" y="59"/>
                    <a:pt x="603" y="61"/>
                  </a:cubicBezTo>
                  <a:cubicBezTo>
                    <a:pt x="601" y="62"/>
                    <a:pt x="599" y="63"/>
                    <a:pt x="596" y="64"/>
                  </a:cubicBezTo>
                  <a:cubicBezTo>
                    <a:pt x="588" y="66"/>
                    <a:pt x="580" y="69"/>
                    <a:pt x="572" y="72"/>
                  </a:cubicBezTo>
                  <a:cubicBezTo>
                    <a:pt x="570" y="73"/>
                    <a:pt x="568" y="74"/>
                    <a:pt x="567" y="74"/>
                  </a:cubicBezTo>
                  <a:cubicBezTo>
                    <a:pt x="560" y="77"/>
                    <a:pt x="553" y="79"/>
                    <a:pt x="547" y="82"/>
                  </a:cubicBezTo>
                  <a:cubicBezTo>
                    <a:pt x="544" y="83"/>
                    <a:pt x="541" y="84"/>
                    <a:pt x="538" y="85"/>
                  </a:cubicBezTo>
                  <a:cubicBezTo>
                    <a:pt x="533" y="87"/>
                    <a:pt x="527" y="90"/>
                    <a:pt x="521" y="92"/>
                  </a:cubicBezTo>
                  <a:cubicBezTo>
                    <a:pt x="518" y="93"/>
                    <a:pt x="516" y="94"/>
                    <a:pt x="513" y="96"/>
                  </a:cubicBezTo>
                  <a:cubicBezTo>
                    <a:pt x="507" y="98"/>
                    <a:pt x="501" y="101"/>
                    <a:pt x="495" y="104"/>
                  </a:cubicBezTo>
                  <a:cubicBezTo>
                    <a:pt x="492" y="105"/>
                    <a:pt x="490" y="106"/>
                    <a:pt x="487" y="107"/>
                  </a:cubicBezTo>
                  <a:cubicBezTo>
                    <a:pt x="479" y="111"/>
                    <a:pt x="471" y="115"/>
                    <a:pt x="463" y="119"/>
                  </a:cubicBezTo>
                  <a:cubicBezTo>
                    <a:pt x="461" y="120"/>
                    <a:pt x="460" y="121"/>
                    <a:pt x="458" y="121"/>
                  </a:cubicBezTo>
                  <a:cubicBezTo>
                    <a:pt x="451" y="125"/>
                    <a:pt x="445" y="128"/>
                    <a:pt x="438" y="132"/>
                  </a:cubicBezTo>
                  <a:cubicBezTo>
                    <a:pt x="435" y="134"/>
                    <a:pt x="432" y="135"/>
                    <a:pt x="430" y="137"/>
                  </a:cubicBezTo>
                  <a:cubicBezTo>
                    <a:pt x="424" y="140"/>
                    <a:pt x="418" y="143"/>
                    <a:pt x="413" y="146"/>
                  </a:cubicBezTo>
                  <a:cubicBezTo>
                    <a:pt x="410" y="148"/>
                    <a:pt x="407" y="149"/>
                    <a:pt x="404" y="151"/>
                  </a:cubicBezTo>
                  <a:cubicBezTo>
                    <a:pt x="398" y="155"/>
                    <a:pt x="392" y="158"/>
                    <a:pt x="387" y="162"/>
                  </a:cubicBezTo>
                  <a:cubicBezTo>
                    <a:pt x="384" y="163"/>
                    <a:pt x="382" y="165"/>
                    <a:pt x="379" y="166"/>
                  </a:cubicBezTo>
                  <a:cubicBezTo>
                    <a:pt x="371" y="172"/>
                    <a:pt x="363" y="177"/>
                    <a:pt x="355" y="182"/>
                  </a:cubicBezTo>
                  <a:cubicBezTo>
                    <a:pt x="354" y="183"/>
                    <a:pt x="353" y="184"/>
                    <a:pt x="353" y="184"/>
                  </a:cubicBezTo>
                  <a:cubicBezTo>
                    <a:pt x="345" y="189"/>
                    <a:pt x="339" y="194"/>
                    <a:pt x="332" y="200"/>
                  </a:cubicBezTo>
                  <a:cubicBezTo>
                    <a:pt x="331" y="200"/>
                    <a:pt x="330" y="201"/>
                    <a:pt x="329" y="201"/>
                  </a:cubicBezTo>
                  <a:cubicBezTo>
                    <a:pt x="327" y="203"/>
                    <a:pt x="325" y="204"/>
                    <a:pt x="324" y="206"/>
                  </a:cubicBezTo>
                  <a:cubicBezTo>
                    <a:pt x="319" y="209"/>
                    <a:pt x="314" y="213"/>
                    <a:pt x="309" y="217"/>
                  </a:cubicBezTo>
                  <a:cubicBezTo>
                    <a:pt x="306" y="219"/>
                    <a:pt x="304" y="221"/>
                    <a:pt x="301" y="224"/>
                  </a:cubicBezTo>
                  <a:cubicBezTo>
                    <a:pt x="296" y="228"/>
                    <a:pt x="292" y="231"/>
                    <a:pt x="287" y="235"/>
                  </a:cubicBezTo>
                  <a:cubicBezTo>
                    <a:pt x="284" y="238"/>
                    <a:pt x="282" y="240"/>
                    <a:pt x="279" y="243"/>
                  </a:cubicBezTo>
                  <a:cubicBezTo>
                    <a:pt x="274" y="247"/>
                    <a:pt x="270" y="251"/>
                    <a:pt x="265" y="255"/>
                  </a:cubicBezTo>
                  <a:cubicBezTo>
                    <a:pt x="263" y="257"/>
                    <a:pt x="260" y="260"/>
                    <a:pt x="257" y="262"/>
                  </a:cubicBezTo>
                  <a:cubicBezTo>
                    <a:pt x="252" y="267"/>
                    <a:pt x="247" y="273"/>
                    <a:pt x="242" y="278"/>
                  </a:cubicBezTo>
                  <a:cubicBezTo>
                    <a:pt x="240" y="279"/>
                    <a:pt x="238" y="281"/>
                    <a:pt x="237" y="283"/>
                  </a:cubicBezTo>
                  <a:cubicBezTo>
                    <a:pt x="230" y="290"/>
                    <a:pt x="223" y="297"/>
                    <a:pt x="217" y="304"/>
                  </a:cubicBezTo>
                  <a:cubicBezTo>
                    <a:pt x="215" y="306"/>
                    <a:pt x="214" y="308"/>
                    <a:pt x="212" y="310"/>
                  </a:cubicBezTo>
                  <a:cubicBezTo>
                    <a:pt x="207" y="315"/>
                    <a:pt x="202" y="321"/>
                    <a:pt x="197" y="327"/>
                  </a:cubicBezTo>
                  <a:cubicBezTo>
                    <a:pt x="195" y="330"/>
                    <a:pt x="192" y="333"/>
                    <a:pt x="190" y="335"/>
                  </a:cubicBezTo>
                  <a:cubicBezTo>
                    <a:pt x="186" y="341"/>
                    <a:pt x="182" y="346"/>
                    <a:pt x="178" y="351"/>
                  </a:cubicBezTo>
                  <a:cubicBezTo>
                    <a:pt x="176" y="354"/>
                    <a:pt x="173" y="357"/>
                    <a:pt x="171" y="361"/>
                  </a:cubicBezTo>
                  <a:cubicBezTo>
                    <a:pt x="167" y="366"/>
                    <a:pt x="163" y="371"/>
                    <a:pt x="160" y="376"/>
                  </a:cubicBezTo>
                  <a:cubicBezTo>
                    <a:pt x="158" y="378"/>
                    <a:pt x="157" y="380"/>
                    <a:pt x="156" y="381"/>
                  </a:cubicBezTo>
                  <a:cubicBezTo>
                    <a:pt x="155" y="383"/>
                    <a:pt x="154" y="384"/>
                    <a:pt x="153" y="386"/>
                  </a:cubicBezTo>
                  <a:cubicBezTo>
                    <a:pt x="148" y="393"/>
                    <a:pt x="144" y="400"/>
                    <a:pt x="139" y="407"/>
                  </a:cubicBezTo>
                  <a:cubicBezTo>
                    <a:pt x="138" y="409"/>
                    <a:pt x="136" y="412"/>
                    <a:pt x="134" y="414"/>
                  </a:cubicBezTo>
                  <a:cubicBezTo>
                    <a:pt x="128" y="424"/>
                    <a:pt x="123" y="434"/>
                    <a:pt x="117" y="444"/>
                  </a:cubicBezTo>
                  <a:cubicBezTo>
                    <a:pt x="116" y="446"/>
                    <a:pt x="115" y="448"/>
                    <a:pt x="114" y="450"/>
                  </a:cubicBezTo>
                  <a:cubicBezTo>
                    <a:pt x="109" y="459"/>
                    <a:pt x="105" y="467"/>
                    <a:pt x="101" y="475"/>
                  </a:cubicBezTo>
                  <a:cubicBezTo>
                    <a:pt x="99" y="479"/>
                    <a:pt x="97" y="482"/>
                    <a:pt x="95" y="486"/>
                  </a:cubicBezTo>
                  <a:cubicBezTo>
                    <a:pt x="92" y="493"/>
                    <a:pt x="88" y="501"/>
                    <a:pt x="85" y="509"/>
                  </a:cubicBezTo>
                  <a:cubicBezTo>
                    <a:pt x="83" y="512"/>
                    <a:pt x="81" y="516"/>
                    <a:pt x="80" y="520"/>
                  </a:cubicBezTo>
                  <a:cubicBezTo>
                    <a:pt x="76" y="529"/>
                    <a:pt x="72" y="539"/>
                    <a:pt x="68" y="549"/>
                  </a:cubicBezTo>
                  <a:cubicBezTo>
                    <a:pt x="67" y="551"/>
                    <a:pt x="67" y="552"/>
                    <a:pt x="66" y="554"/>
                  </a:cubicBezTo>
                  <a:cubicBezTo>
                    <a:pt x="61" y="566"/>
                    <a:pt x="57" y="578"/>
                    <a:pt x="53" y="590"/>
                  </a:cubicBezTo>
                  <a:cubicBezTo>
                    <a:pt x="52" y="594"/>
                    <a:pt x="51" y="597"/>
                    <a:pt x="50" y="601"/>
                  </a:cubicBezTo>
                  <a:cubicBezTo>
                    <a:pt x="47" y="610"/>
                    <a:pt x="44" y="619"/>
                    <a:pt x="42" y="628"/>
                  </a:cubicBezTo>
                  <a:cubicBezTo>
                    <a:pt x="40" y="632"/>
                    <a:pt x="39" y="637"/>
                    <a:pt x="38" y="641"/>
                  </a:cubicBezTo>
                  <a:cubicBezTo>
                    <a:pt x="36" y="650"/>
                    <a:pt x="33" y="660"/>
                    <a:pt x="31" y="670"/>
                  </a:cubicBezTo>
                  <a:cubicBezTo>
                    <a:pt x="30" y="673"/>
                    <a:pt x="29" y="677"/>
                    <a:pt x="28" y="681"/>
                  </a:cubicBezTo>
                  <a:cubicBezTo>
                    <a:pt x="25" y="695"/>
                    <a:pt x="22" y="708"/>
                    <a:pt x="20" y="722"/>
                  </a:cubicBezTo>
                  <a:cubicBezTo>
                    <a:pt x="19" y="724"/>
                    <a:pt x="19" y="726"/>
                    <a:pt x="19" y="728"/>
                  </a:cubicBezTo>
                  <a:cubicBezTo>
                    <a:pt x="16" y="740"/>
                    <a:pt x="14" y="753"/>
                    <a:pt x="13" y="765"/>
                  </a:cubicBezTo>
                  <a:cubicBezTo>
                    <a:pt x="12" y="770"/>
                    <a:pt x="11" y="775"/>
                    <a:pt x="11" y="779"/>
                  </a:cubicBezTo>
                  <a:cubicBezTo>
                    <a:pt x="9" y="790"/>
                    <a:pt x="8" y="800"/>
                    <a:pt x="7" y="811"/>
                  </a:cubicBezTo>
                  <a:cubicBezTo>
                    <a:pt x="7" y="816"/>
                    <a:pt x="6" y="821"/>
                    <a:pt x="6" y="826"/>
                  </a:cubicBezTo>
                  <a:cubicBezTo>
                    <a:pt x="4" y="838"/>
                    <a:pt x="3" y="850"/>
                    <a:pt x="3" y="863"/>
                  </a:cubicBezTo>
                  <a:cubicBezTo>
                    <a:pt x="2" y="866"/>
                    <a:pt x="2" y="869"/>
                    <a:pt x="2" y="873"/>
                  </a:cubicBezTo>
                  <a:cubicBezTo>
                    <a:pt x="1" y="889"/>
                    <a:pt x="0" y="905"/>
                    <a:pt x="0" y="921"/>
                  </a:cubicBezTo>
                  <a:cubicBezTo>
                    <a:pt x="0" y="925"/>
                    <a:pt x="0" y="930"/>
                    <a:pt x="0" y="934"/>
                  </a:cubicBezTo>
                  <a:cubicBezTo>
                    <a:pt x="0" y="946"/>
                    <a:pt x="0" y="959"/>
                    <a:pt x="0" y="972"/>
                  </a:cubicBezTo>
                  <a:cubicBezTo>
                    <a:pt x="0" y="978"/>
                    <a:pt x="0" y="983"/>
                    <a:pt x="0" y="989"/>
                  </a:cubicBezTo>
                  <a:cubicBezTo>
                    <a:pt x="1" y="1001"/>
                    <a:pt x="1" y="1014"/>
                    <a:pt x="2" y="1026"/>
                  </a:cubicBezTo>
                  <a:cubicBezTo>
                    <a:pt x="2" y="1032"/>
                    <a:pt x="2" y="1037"/>
                    <a:pt x="2" y="1043"/>
                  </a:cubicBezTo>
                  <a:cubicBezTo>
                    <a:pt x="3" y="1061"/>
                    <a:pt x="5" y="1079"/>
                    <a:pt x="6" y="1097"/>
                  </a:cubicBezTo>
                  <a:cubicBezTo>
                    <a:pt x="25" y="1312"/>
                    <a:pt x="171" y="1635"/>
                    <a:pt x="447" y="1772"/>
                  </a:cubicBezTo>
                  <a:cubicBezTo>
                    <a:pt x="646" y="1871"/>
                    <a:pt x="809" y="1903"/>
                    <a:pt x="924" y="1910"/>
                  </a:cubicBezTo>
                  <a:cubicBezTo>
                    <a:pt x="956" y="1912"/>
                    <a:pt x="987" y="1913"/>
                    <a:pt x="1019" y="1915"/>
                  </a:cubicBezTo>
                  <a:cubicBezTo>
                    <a:pt x="904" y="1909"/>
                    <a:pt x="742" y="1877"/>
                    <a:pt x="542" y="1778"/>
                  </a:cubicBezTo>
                  <a:cubicBezTo>
                    <a:pt x="267" y="1640"/>
                    <a:pt x="120" y="1317"/>
                    <a:pt x="101" y="110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3" name="Freeform 9">
              <a:extLst>
                <a:ext uri="{FF2B5EF4-FFF2-40B4-BE49-F238E27FC236}">
                  <a16:creationId xmlns:a16="http://schemas.microsoft.com/office/drawing/2014/main" id="{711D2616-9546-648F-AF4C-A1A6929935B5}"/>
                </a:ext>
              </a:extLst>
            </p:cNvPr>
            <p:cNvSpPr>
              <a:spLocks/>
            </p:cNvSpPr>
            <p:nvPr/>
          </p:nvSpPr>
          <p:spPr bwMode="auto">
            <a:xfrm>
              <a:off x="3863737" y="2024493"/>
              <a:ext cx="2374030" cy="3778284"/>
            </a:xfrm>
            <a:custGeom>
              <a:avLst/>
              <a:gdLst>
                <a:gd name="T0" fmla="*/ 1058 w 1202"/>
                <a:gd name="T1" fmla="*/ 0 h 1913"/>
                <a:gd name="T2" fmla="*/ 1107 w 1202"/>
                <a:gd name="T3" fmla="*/ 1 h 1913"/>
                <a:gd name="T4" fmla="*/ 505 w 1202"/>
                <a:gd name="T5" fmla="*/ 993 h 1913"/>
                <a:gd name="T6" fmla="*/ 1202 w 1202"/>
                <a:gd name="T7" fmla="*/ 1894 h 1913"/>
                <a:gd name="T8" fmla="*/ 1064 w 1202"/>
                <a:gd name="T9" fmla="*/ 1912 h 1913"/>
                <a:gd name="T10" fmla="*/ 529 w 1202"/>
                <a:gd name="T11" fmla="*/ 1773 h 1913"/>
                <a:gd name="T12" fmla="*/ 88 w 1202"/>
                <a:gd name="T13" fmla="*/ 1098 h 1913"/>
                <a:gd name="T14" fmla="*/ 1058 w 1202"/>
                <a:gd name="T15" fmla="*/ 0 h 19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2" h="1913">
                  <a:moveTo>
                    <a:pt x="1058" y="0"/>
                  </a:moveTo>
                  <a:cubicBezTo>
                    <a:pt x="1089" y="0"/>
                    <a:pt x="1106" y="1"/>
                    <a:pt x="1107" y="1"/>
                  </a:cubicBezTo>
                  <a:cubicBezTo>
                    <a:pt x="1075" y="18"/>
                    <a:pt x="458" y="332"/>
                    <a:pt x="505" y="993"/>
                  </a:cubicBezTo>
                  <a:cubicBezTo>
                    <a:pt x="548" y="1594"/>
                    <a:pt x="1170" y="1879"/>
                    <a:pt x="1202" y="1894"/>
                  </a:cubicBezTo>
                  <a:cubicBezTo>
                    <a:pt x="1200" y="1895"/>
                    <a:pt x="1154" y="1910"/>
                    <a:pt x="1064" y="1912"/>
                  </a:cubicBezTo>
                  <a:cubicBezTo>
                    <a:pt x="948" y="1913"/>
                    <a:pt x="764" y="1889"/>
                    <a:pt x="529" y="1773"/>
                  </a:cubicBezTo>
                  <a:cubicBezTo>
                    <a:pt x="254" y="1635"/>
                    <a:pt x="107" y="1312"/>
                    <a:pt x="88" y="1098"/>
                  </a:cubicBezTo>
                  <a:cubicBezTo>
                    <a:pt x="0" y="80"/>
                    <a:pt x="842" y="3"/>
                    <a:pt x="10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4" name="Freeform 10">
              <a:extLst>
                <a:ext uri="{FF2B5EF4-FFF2-40B4-BE49-F238E27FC236}">
                  <a16:creationId xmlns:a16="http://schemas.microsoft.com/office/drawing/2014/main" id="{66727D50-CD30-3E14-5BBF-4133BBBD0189}"/>
                </a:ext>
              </a:extLst>
            </p:cNvPr>
            <p:cNvSpPr>
              <a:spLocks noEditPoints="1"/>
            </p:cNvSpPr>
            <p:nvPr/>
          </p:nvSpPr>
          <p:spPr bwMode="auto">
            <a:xfrm>
              <a:off x="3976557" y="2020892"/>
              <a:ext cx="2270811" cy="3781885"/>
            </a:xfrm>
            <a:custGeom>
              <a:avLst/>
              <a:gdLst>
                <a:gd name="T0" fmla="*/ 996 w 1150"/>
                <a:gd name="T1" fmla="*/ 1915 h 1915"/>
                <a:gd name="T2" fmla="*/ 472 w 1150"/>
                <a:gd name="T3" fmla="*/ 1776 h 1915"/>
                <a:gd name="T4" fmla="*/ 154 w 1150"/>
                <a:gd name="T5" fmla="*/ 1467 h 1915"/>
                <a:gd name="T6" fmla="*/ 30 w 1150"/>
                <a:gd name="T7" fmla="*/ 1100 h 1915"/>
                <a:gd name="T8" fmla="*/ 243 w 1150"/>
                <a:gd name="T9" fmla="*/ 304 h 1915"/>
                <a:gd name="T10" fmla="*/ 663 w 1150"/>
                <a:gd name="T11" fmla="*/ 51 h 1915"/>
                <a:gd name="T12" fmla="*/ 1001 w 1150"/>
                <a:gd name="T13" fmla="*/ 1 h 1915"/>
                <a:gd name="T14" fmla="*/ 1050 w 1150"/>
                <a:gd name="T15" fmla="*/ 2 h 1915"/>
                <a:gd name="T16" fmla="*/ 1056 w 1150"/>
                <a:gd name="T17" fmla="*/ 2 h 1915"/>
                <a:gd name="T18" fmla="*/ 1051 w 1150"/>
                <a:gd name="T19" fmla="*/ 4 h 1915"/>
                <a:gd name="T20" fmla="*/ 450 w 1150"/>
                <a:gd name="T21" fmla="*/ 994 h 1915"/>
                <a:gd name="T22" fmla="*/ 1146 w 1150"/>
                <a:gd name="T23" fmla="*/ 1894 h 1915"/>
                <a:gd name="T24" fmla="*/ 1150 w 1150"/>
                <a:gd name="T25" fmla="*/ 1896 h 1915"/>
                <a:gd name="T26" fmla="*/ 1146 w 1150"/>
                <a:gd name="T27" fmla="*/ 1897 h 1915"/>
                <a:gd name="T28" fmla="*/ 1007 w 1150"/>
                <a:gd name="T29" fmla="*/ 1915 h 1915"/>
                <a:gd name="T30" fmla="*/ 996 w 1150"/>
                <a:gd name="T31" fmla="*/ 1915 h 1915"/>
                <a:gd name="T32" fmla="*/ 1015 w 1150"/>
                <a:gd name="T33" fmla="*/ 4 h 1915"/>
                <a:gd name="T34" fmla="*/ 1001 w 1150"/>
                <a:gd name="T35" fmla="*/ 4 h 1915"/>
                <a:gd name="T36" fmla="*/ 245 w 1150"/>
                <a:gd name="T37" fmla="*/ 306 h 1915"/>
                <a:gd name="T38" fmla="*/ 33 w 1150"/>
                <a:gd name="T39" fmla="*/ 1100 h 1915"/>
                <a:gd name="T40" fmla="*/ 473 w 1150"/>
                <a:gd name="T41" fmla="*/ 1773 h 1915"/>
                <a:gd name="T42" fmla="*/ 996 w 1150"/>
                <a:gd name="T43" fmla="*/ 1912 h 1915"/>
                <a:gd name="T44" fmla="*/ 1007 w 1150"/>
                <a:gd name="T45" fmla="*/ 1912 h 1915"/>
                <a:gd name="T46" fmla="*/ 1141 w 1150"/>
                <a:gd name="T47" fmla="*/ 1896 h 1915"/>
                <a:gd name="T48" fmla="*/ 446 w 1150"/>
                <a:gd name="T49" fmla="*/ 995 h 1915"/>
                <a:gd name="T50" fmla="*/ 1044 w 1150"/>
                <a:gd name="T51" fmla="*/ 4 h 1915"/>
                <a:gd name="T52" fmla="*/ 1015 w 1150"/>
                <a:gd name="T53" fmla="*/ 4 h 1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50" h="1915">
                  <a:moveTo>
                    <a:pt x="996" y="1915"/>
                  </a:moveTo>
                  <a:cubicBezTo>
                    <a:pt x="885" y="1915"/>
                    <a:pt x="703" y="1891"/>
                    <a:pt x="472" y="1776"/>
                  </a:cubicBezTo>
                  <a:cubicBezTo>
                    <a:pt x="313" y="1697"/>
                    <a:pt x="211" y="1564"/>
                    <a:pt x="154" y="1467"/>
                  </a:cubicBezTo>
                  <a:cubicBezTo>
                    <a:pt x="85" y="1350"/>
                    <a:pt x="40" y="1216"/>
                    <a:pt x="30" y="1100"/>
                  </a:cubicBezTo>
                  <a:cubicBezTo>
                    <a:pt x="0" y="760"/>
                    <a:pt x="72" y="492"/>
                    <a:pt x="243" y="304"/>
                  </a:cubicBezTo>
                  <a:cubicBezTo>
                    <a:pt x="348" y="187"/>
                    <a:pt x="489" y="102"/>
                    <a:pt x="663" y="51"/>
                  </a:cubicBezTo>
                  <a:cubicBezTo>
                    <a:pt x="806" y="9"/>
                    <a:pt x="936" y="2"/>
                    <a:pt x="1001" y="1"/>
                  </a:cubicBezTo>
                  <a:cubicBezTo>
                    <a:pt x="1031" y="0"/>
                    <a:pt x="1048" y="1"/>
                    <a:pt x="1050" y="2"/>
                  </a:cubicBezTo>
                  <a:cubicBezTo>
                    <a:pt x="1056" y="2"/>
                    <a:pt x="1056" y="2"/>
                    <a:pt x="1056" y="2"/>
                  </a:cubicBezTo>
                  <a:cubicBezTo>
                    <a:pt x="1051" y="4"/>
                    <a:pt x="1051" y="4"/>
                    <a:pt x="1051" y="4"/>
                  </a:cubicBezTo>
                  <a:cubicBezTo>
                    <a:pt x="985" y="38"/>
                    <a:pt x="404" y="354"/>
                    <a:pt x="450" y="994"/>
                  </a:cubicBezTo>
                  <a:cubicBezTo>
                    <a:pt x="491" y="1578"/>
                    <a:pt x="1079" y="1864"/>
                    <a:pt x="1146" y="1894"/>
                  </a:cubicBezTo>
                  <a:cubicBezTo>
                    <a:pt x="1150" y="1896"/>
                    <a:pt x="1150" y="1896"/>
                    <a:pt x="1150" y="1896"/>
                  </a:cubicBezTo>
                  <a:cubicBezTo>
                    <a:pt x="1146" y="1897"/>
                    <a:pt x="1146" y="1897"/>
                    <a:pt x="1146" y="1897"/>
                  </a:cubicBezTo>
                  <a:cubicBezTo>
                    <a:pt x="1141" y="1899"/>
                    <a:pt x="1094" y="1914"/>
                    <a:pt x="1007" y="1915"/>
                  </a:cubicBezTo>
                  <a:cubicBezTo>
                    <a:pt x="1003" y="1915"/>
                    <a:pt x="1000" y="1915"/>
                    <a:pt x="996" y="1915"/>
                  </a:cubicBezTo>
                  <a:close/>
                  <a:moveTo>
                    <a:pt x="1015" y="4"/>
                  </a:moveTo>
                  <a:cubicBezTo>
                    <a:pt x="1011" y="4"/>
                    <a:pt x="1006" y="4"/>
                    <a:pt x="1001" y="4"/>
                  </a:cubicBezTo>
                  <a:cubicBezTo>
                    <a:pt x="854" y="6"/>
                    <a:pt x="486" y="39"/>
                    <a:pt x="245" y="306"/>
                  </a:cubicBezTo>
                  <a:cubicBezTo>
                    <a:pt x="75" y="494"/>
                    <a:pt x="4" y="761"/>
                    <a:pt x="33" y="1100"/>
                  </a:cubicBezTo>
                  <a:cubicBezTo>
                    <a:pt x="49" y="1291"/>
                    <a:pt x="180" y="1628"/>
                    <a:pt x="473" y="1773"/>
                  </a:cubicBezTo>
                  <a:cubicBezTo>
                    <a:pt x="704" y="1888"/>
                    <a:pt x="885" y="1912"/>
                    <a:pt x="996" y="1912"/>
                  </a:cubicBezTo>
                  <a:cubicBezTo>
                    <a:pt x="1000" y="1912"/>
                    <a:pt x="1003" y="1912"/>
                    <a:pt x="1007" y="1912"/>
                  </a:cubicBezTo>
                  <a:cubicBezTo>
                    <a:pt x="1083" y="1911"/>
                    <a:pt x="1128" y="1900"/>
                    <a:pt x="1141" y="1896"/>
                  </a:cubicBezTo>
                  <a:cubicBezTo>
                    <a:pt x="1059" y="1857"/>
                    <a:pt x="488" y="1571"/>
                    <a:pt x="446" y="995"/>
                  </a:cubicBezTo>
                  <a:cubicBezTo>
                    <a:pt x="402" y="366"/>
                    <a:pt x="958" y="50"/>
                    <a:pt x="1044" y="4"/>
                  </a:cubicBezTo>
                  <a:cubicBezTo>
                    <a:pt x="1039" y="4"/>
                    <a:pt x="1029" y="4"/>
                    <a:pt x="1015" y="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25" name="Group 24">
            <a:extLst>
              <a:ext uri="{FF2B5EF4-FFF2-40B4-BE49-F238E27FC236}">
                <a16:creationId xmlns:a16="http://schemas.microsoft.com/office/drawing/2014/main" id="{1047A15D-791C-ED71-6B21-2988DDA9AE20}"/>
              </a:ext>
            </a:extLst>
          </p:cNvPr>
          <p:cNvGrpSpPr/>
          <p:nvPr/>
        </p:nvGrpSpPr>
        <p:grpSpPr>
          <a:xfrm>
            <a:off x="4836362" y="1578806"/>
            <a:ext cx="2025967" cy="2147189"/>
            <a:chOff x="4717091" y="2085704"/>
            <a:chExt cx="2025967" cy="2147189"/>
          </a:xfrm>
          <a:solidFill>
            <a:schemeClr val="accent1">
              <a:lumMod val="75000"/>
            </a:schemeClr>
          </a:solidFill>
        </p:grpSpPr>
        <p:sp>
          <p:nvSpPr>
            <p:cNvPr id="26" name="Freeform 11">
              <a:extLst>
                <a:ext uri="{FF2B5EF4-FFF2-40B4-BE49-F238E27FC236}">
                  <a16:creationId xmlns:a16="http://schemas.microsoft.com/office/drawing/2014/main" id="{78137F97-5754-0AFA-729F-0AB1E6EDBB8D}"/>
                </a:ext>
              </a:extLst>
            </p:cNvPr>
            <p:cNvSpPr>
              <a:spLocks/>
            </p:cNvSpPr>
            <p:nvPr/>
          </p:nvSpPr>
          <p:spPr bwMode="auto">
            <a:xfrm>
              <a:off x="4717091" y="2085704"/>
              <a:ext cx="1499072" cy="2131586"/>
            </a:xfrm>
            <a:custGeom>
              <a:avLst/>
              <a:gdLst>
                <a:gd name="T0" fmla="*/ 330 w 759"/>
                <a:gd name="T1" fmla="*/ 411 h 1079"/>
                <a:gd name="T2" fmla="*/ 342 w 759"/>
                <a:gd name="T3" fmla="*/ 394 h 1079"/>
                <a:gd name="T4" fmla="*/ 356 w 759"/>
                <a:gd name="T5" fmla="*/ 376 h 1079"/>
                <a:gd name="T6" fmla="*/ 371 w 759"/>
                <a:gd name="T7" fmla="*/ 358 h 1079"/>
                <a:gd name="T8" fmla="*/ 388 w 759"/>
                <a:gd name="T9" fmla="*/ 339 h 1079"/>
                <a:gd name="T10" fmla="*/ 409 w 759"/>
                <a:gd name="T11" fmla="*/ 315 h 1079"/>
                <a:gd name="T12" fmla="*/ 426 w 759"/>
                <a:gd name="T13" fmla="*/ 297 h 1079"/>
                <a:gd name="T14" fmla="*/ 443 w 759"/>
                <a:gd name="T15" fmla="*/ 279 h 1079"/>
                <a:gd name="T16" fmla="*/ 460 w 759"/>
                <a:gd name="T17" fmla="*/ 262 h 1079"/>
                <a:gd name="T18" fmla="*/ 478 w 759"/>
                <a:gd name="T19" fmla="*/ 244 h 1079"/>
                <a:gd name="T20" fmla="*/ 496 w 759"/>
                <a:gd name="T21" fmla="*/ 227 h 1079"/>
                <a:gd name="T22" fmla="*/ 514 w 759"/>
                <a:gd name="T23" fmla="*/ 210 h 1079"/>
                <a:gd name="T24" fmla="*/ 532 w 759"/>
                <a:gd name="T25" fmla="*/ 194 h 1079"/>
                <a:gd name="T26" fmla="*/ 550 w 759"/>
                <a:gd name="T27" fmla="*/ 177 h 1079"/>
                <a:gd name="T28" fmla="*/ 568 w 759"/>
                <a:gd name="T29" fmla="*/ 162 h 1079"/>
                <a:gd name="T30" fmla="*/ 585 w 759"/>
                <a:gd name="T31" fmla="*/ 146 h 1079"/>
                <a:gd name="T32" fmla="*/ 602 w 759"/>
                <a:gd name="T33" fmla="*/ 131 h 1079"/>
                <a:gd name="T34" fmla="*/ 619 w 759"/>
                <a:gd name="T35" fmla="*/ 117 h 1079"/>
                <a:gd name="T36" fmla="*/ 636 w 759"/>
                <a:gd name="T37" fmla="*/ 103 h 1079"/>
                <a:gd name="T38" fmla="*/ 651 w 759"/>
                <a:gd name="T39" fmla="*/ 90 h 1079"/>
                <a:gd name="T40" fmla="*/ 666 w 759"/>
                <a:gd name="T41" fmla="*/ 78 h 1079"/>
                <a:gd name="T42" fmla="*/ 681 w 759"/>
                <a:gd name="T43" fmla="*/ 66 h 1079"/>
                <a:gd name="T44" fmla="*/ 694 w 759"/>
                <a:gd name="T45" fmla="*/ 55 h 1079"/>
                <a:gd name="T46" fmla="*/ 707 w 759"/>
                <a:gd name="T47" fmla="*/ 45 h 1079"/>
                <a:gd name="T48" fmla="*/ 719 w 759"/>
                <a:gd name="T49" fmla="*/ 35 h 1079"/>
                <a:gd name="T50" fmla="*/ 759 w 759"/>
                <a:gd name="T51" fmla="*/ 5 h 1079"/>
                <a:gd name="T52" fmla="*/ 663 w 759"/>
                <a:gd name="T53" fmla="*/ 0 h 1079"/>
                <a:gd name="T54" fmla="*/ 661 w 759"/>
                <a:gd name="T55" fmla="*/ 2 h 1079"/>
                <a:gd name="T56" fmla="*/ 657 w 759"/>
                <a:gd name="T57" fmla="*/ 5 h 1079"/>
                <a:gd name="T58" fmla="*/ 651 w 759"/>
                <a:gd name="T59" fmla="*/ 9 h 1079"/>
                <a:gd name="T60" fmla="*/ 642 w 759"/>
                <a:gd name="T61" fmla="*/ 16 h 1079"/>
                <a:gd name="T62" fmla="*/ 633 w 759"/>
                <a:gd name="T63" fmla="*/ 23 h 1079"/>
                <a:gd name="T64" fmla="*/ 622 w 759"/>
                <a:gd name="T65" fmla="*/ 32 h 1079"/>
                <a:gd name="T66" fmla="*/ 611 w 759"/>
                <a:gd name="T67" fmla="*/ 41 h 1079"/>
                <a:gd name="T68" fmla="*/ 598 w 759"/>
                <a:gd name="T69" fmla="*/ 51 h 1079"/>
                <a:gd name="T70" fmla="*/ 585 w 759"/>
                <a:gd name="T71" fmla="*/ 61 h 1079"/>
                <a:gd name="T72" fmla="*/ 571 w 759"/>
                <a:gd name="T73" fmla="*/ 73 h 1079"/>
                <a:gd name="T74" fmla="*/ 556 w 759"/>
                <a:gd name="T75" fmla="*/ 85 h 1079"/>
                <a:gd name="T76" fmla="*/ 540 w 759"/>
                <a:gd name="T77" fmla="*/ 98 h 1079"/>
                <a:gd name="T78" fmla="*/ 524 w 759"/>
                <a:gd name="T79" fmla="*/ 112 h 1079"/>
                <a:gd name="T80" fmla="*/ 507 w 759"/>
                <a:gd name="T81" fmla="*/ 126 h 1079"/>
                <a:gd name="T82" fmla="*/ 490 w 759"/>
                <a:gd name="T83" fmla="*/ 141 h 1079"/>
                <a:gd name="T84" fmla="*/ 472 w 759"/>
                <a:gd name="T85" fmla="*/ 156 h 1079"/>
                <a:gd name="T86" fmla="*/ 455 w 759"/>
                <a:gd name="T87" fmla="*/ 172 h 1079"/>
                <a:gd name="T88" fmla="*/ 437 w 759"/>
                <a:gd name="T89" fmla="*/ 188 h 1079"/>
                <a:gd name="T90" fmla="*/ 419 w 759"/>
                <a:gd name="T91" fmla="*/ 205 h 1079"/>
                <a:gd name="T92" fmla="*/ 401 w 759"/>
                <a:gd name="T93" fmla="*/ 222 h 1079"/>
                <a:gd name="T94" fmla="*/ 383 w 759"/>
                <a:gd name="T95" fmla="*/ 239 h 1079"/>
                <a:gd name="T96" fmla="*/ 365 w 759"/>
                <a:gd name="T97" fmla="*/ 256 h 1079"/>
                <a:gd name="T98" fmla="*/ 348 w 759"/>
                <a:gd name="T99" fmla="*/ 274 h 1079"/>
                <a:gd name="T100" fmla="*/ 331 w 759"/>
                <a:gd name="T101" fmla="*/ 292 h 1079"/>
                <a:gd name="T102" fmla="*/ 314 w 759"/>
                <a:gd name="T103" fmla="*/ 309 h 1079"/>
                <a:gd name="T104" fmla="*/ 297 w 759"/>
                <a:gd name="T105" fmla="*/ 328 h 1079"/>
                <a:gd name="T106" fmla="*/ 278 w 759"/>
                <a:gd name="T107" fmla="*/ 350 h 1079"/>
                <a:gd name="T108" fmla="*/ 262 w 759"/>
                <a:gd name="T109" fmla="*/ 369 h 1079"/>
                <a:gd name="T110" fmla="*/ 248 w 759"/>
                <a:gd name="T111" fmla="*/ 388 h 1079"/>
                <a:gd name="T112" fmla="*/ 235 w 759"/>
                <a:gd name="T113" fmla="*/ 405 h 1079"/>
                <a:gd name="T114" fmla="*/ 228 w 759"/>
                <a:gd name="T115" fmla="*/ 415 h 1079"/>
                <a:gd name="T116" fmla="*/ 86 w 759"/>
                <a:gd name="T117" fmla="*/ 1074 h 1079"/>
                <a:gd name="T118" fmla="*/ 310 w 759"/>
                <a:gd name="T119" fmla="*/ 440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9" h="1079">
                  <a:moveTo>
                    <a:pt x="323" y="420"/>
                  </a:moveTo>
                  <a:cubicBezTo>
                    <a:pt x="325" y="417"/>
                    <a:pt x="327" y="414"/>
                    <a:pt x="330" y="411"/>
                  </a:cubicBezTo>
                  <a:cubicBezTo>
                    <a:pt x="332" y="409"/>
                    <a:pt x="333" y="406"/>
                    <a:pt x="335" y="403"/>
                  </a:cubicBezTo>
                  <a:cubicBezTo>
                    <a:pt x="338" y="400"/>
                    <a:pt x="340" y="397"/>
                    <a:pt x="342" y="394"/>
                  </a:cubicBezTo>
                  <a:cubicBezTo>
                    <a:pt x="344" y="391"/>
                    <a:pt x="346" y="389"/>
                    <a:pt x="349" y="386"/>
                  </a:cubicBezTo>
                  <a:cubicBezTo>
                    <a:pt x="351" y="383"/>
                    <a:pt x="354" y="379"/>
                    <a:pt x="356" y="376"/>
                  </a:cubicBezTo>
                  <a:cubicBezTo>
                    <a:pt x="358" y="374"/>
                    <a:pt x="360" y="371"/>
                    <a:pt x="363" y="368"/>
                  </a:cubicBezTo>
                  <a:cubicBezTo>
                    <a:pt x="365" y="365"/>
                    <a:pt x="368" y="361"/>
                    <a:pt x="371" y="358"/>
                  </a:cubicBezTo>
                  <a:cubicBezTo>
                    <a:pt x="373" y="356"/>
                    <a:pt x="375" y="353"/>
                    <a:pt x="377" y="350"/>
                  </a:cubicBezTo>
                  <a:cubicBezTo>
                    <a:pt x="381" y="346"/>
                    <a:pt x="384" y="343"/>
                    <a:pt x="388" y="339"/>
                  </a:cubicBezTo>
                  <a:cubicBezTo>
                    <a:pt x="390" y="336"/>
                    <a:pt x="393" y="333"/>
                    <a:pt x="396" y="330"/>
                  </a:cubicBezTo>
                  <a:cubicBezTo>
                    <a:pt x="400" y="325"/>
                    <a:pt x="405" y="320"/>
                    <a:pt x="409" y="315"/>
                  </a:cubicBezTo>
                  <a:cubicBezTo>
                    <a:pt x="411" y="313"/>
                    <a:pt x="414" y="310"/>
                    <a:pt x="416" y="308"/>
                  </a:cubicBezTo>
                  <a:cubicBezTo>
                    <a:pt x="419" y="304"/>
                    <a:pt x="422" y="301"/>
                    <a:pt x="426" y="297"/>
                  </a:cubicBezTo>
                  <a:cubicBezTo>
                    <a:pt x="428" y="295"/>
                    <a:pt x="431" y="292"/>
                    <a:pt x="433" y="289"/>
                  </a:cubicBezTo>
                  <a:cubicBezTo>
                    <a:pt x="437" y="286"/>
                    <a:pt x="440" y="283"/>
                    <a:pt x="443" y="279"/>
                  </a:cubicBezTo>
                  <a:cubicBezTo>
                    <a:pt x="445" y="277"/>
                    <a:pt x="448" y="274"/>
                    <a:pt x="451" y="271"/>
                  </a:cubicBezTo>
                  <a:cubicBezTo>
                    <a:pt x="454" y="268"/>
                    <a:pt x="457" y="265"/>
                    <a:pt x="460" y="262"/>
                  </a:cubicBezTo>
                  <a:cubicBezTo>
                    <a:pt x="463" y="259"/>
                    <a:pt x="466" y="256"/>
                    <a:pt x="469" y="254"/>
                  </a:cubicBezTo>
                  <a:cubicBezTo>
                    <a:pt x="472" y="251"/>
                    <a:pt x="475" y="247"/>
                    <a:pt x="478" y="244"/>
                  </a:cubicBezTo>
                  <a:cubicBezTo>
                    <a:pt x="481" y="242"/>
                    <a:pt x="484" y="239"/>
                    <a:pt x="486" y="236"/>
                  </a:cubicBezTo>
                  <a:cubicBezTo>
                    <a:pt x="490" y="233"/>
                    <a:pt x="493" y="230"/>
                    <a:pt x="496" y="227"/>
                  </a:cubicBezTo>
                  <a:cubicBezTo>
                    <a:pt x="499" y="225"/>
                    <a:pt x="502" y="222"/>
                    <a:pt x="504" y="219"/>
                  </a:cubicBezTo>
                  <a:cubicBezTo>
                    <a:pt x="508" y="216"/>
                    <a:pt x="511" y="213"/>
                    <a:pt x="514" y="210"/>
                  </a:cubicBezTo>
                  <a:cubicBezTo>
                    <a:pt x="517" y="208"/>
                    <a:pt x="520" y="205"/>
                    <a:pt x="522" y="202"/>
                  </a:cubicBezTo>
                  <a:cubicBezTo>
                    <a:pt x="526" y="200"/>
                    <a:pt x="529" y="197"/>
                    <a:pt x="532" y="194"/>
                  </a:cubicBezTo>
                  <a:cubicBezTo>
                    <a:pt x="535" y="191"/>
                    <a:pt x="538" y="189"/>
                    <a:pt x="540" y="186"/>
                  </a:cubicBezTo>
                  <a:cubicBezTo>
                    <a:pt x="544" y="183"/>
                    <a:pt x="547" y="180"/>
                    <a:pt x="550" y="177"/>
                  </a:cubicBezTo>
                  <a:cubicBezTo>
                    <a:pt x="553" y="175"/>
                    <a:pt x="555" y="173"/>
                    <a:pt x="558" y="170"/>
                  </a:cubicBezTo>
                  <a:cubicBezTo>
                    <a:pt x="561" y="167"/>
                    <a:pt x="565" y="164"/>
                    <a:pt x="568" y="162"/>
                  </a:cubicBezTo>
                  <a:cubicBezTo>
                    <a:pt x="570" y="159"/>
                    <a:pt x="573" y="157"/>
                    <a:pt x="576" y="154"/>
                  </a:cubicBezTo>
                  <a:cubicBezTo>
                    <a:pt x="579" y="152"/>
                    <a:pt x="582" y="149"/>
                    <a:pt x="585" y="146"/>
                  </a:cubicBezTo>
                  <a:cubicBezTo>
                    <a:pt x="588" y="144"/>
                    <a:pt x="590" y="142"/>
                    <a:pt x="593" y="139"/>
                  </a:cubicBezTo>
                  <a:cubicBezTo>
                    <a:pt x="596" y="137"/>
                    <a:pt x="599" y="134"/>
                    <a:pt x="602" y="131"/>
                  </a:cubicBezTo>
                  <a:cubicBezTo>
                    <a:pt x="605" y="129"/>
                    <a:pt x="607" y="127"/>
                    <a:pt x="610" y="125"/>
                  </a:cubicBezTo>
                  <a:cubicBezTo>
                    <a:pt x="613" y="122"/>
                    <a:pt x="616" y="120"/>
                    <a:pt x="619" y="117"/>
                  </a:cubicBezTo>
                  <a:cubicBezTo>
                    <a:pt x="622" y="115"/>
                    <a:pt x="624" y="113"/>
                    <a:pt x="626" y="111"/>
                  </a:cubicBezTo>
                  <a:cubicBezTo>
                    <a:pt x="629" y="108"/>
                    <a:pt x="632" y="106"/>
                    <a:pt x="636" y="103"/>
                  </a:cubicBezTo>
                  <a:cubicBezTo>
                    <a:pt x="638" y="101"/>
                    <a:pt x="640" y="100"/>
                    <a:pt x="642" y="98"/>
                  </a:cubicBezTo>
                  <a:cubicBezTo>
                    <a:pt x="645" y="95"/>
                    <a:pt x="648" y="93"/>
                    <a:pt x="651" y="90"/>
                  </a:cubicBezTo>
                  <a:cubicBezTo>
                    <a:pt x="653" y="88"/>
                    <a:pt x="655" y="87"/>
                    <a:pt x="657" y="85"/>
                  </a:cubicBezTo>
                  <a:cubicBezTo>
                    <a:pt x="661" y="83"/>
                    <a:pt x="664" y="80"/>
                    <a:pt x="666" y="78"/>
                  </a:cubicBezTo>
                  <a:cubicBezTo>
                    <a:pt x="668" y="76"/>
                    <a:pt x="670" y="75"/>
                    <a:pt x="672" y="73"/>
                  </a:cubicBezTo>
                  <a:cubicBezTo>
                    <a:pt x="675" y="71"/>
                    <a:pt x="678" y="68"/>
                    <a:pt x="681" y="66"/>
                  </a:cubicBezTo>
                  <a:cubicBezTo>
                    <a:pt x="682" y="65"/>
                    <a:pt x="684" y="63"/>
                    <a:pt x="686" y="62"/>
                  </a:cubicBezTo>
                  <a:cubicBezTo>
                    <a:pt x="689" y="60"/>
                    <a:pt x="692" y="57"/>
                    <a:pt x="694" y="55"/>
                  </a:cubicBezTo>
                  <a:cubicBezTo>
                    <a:pt x="696" y="54"/>
                    <a:pt x="697" y="53"/>
                    <a:pt x="699" y="52"/>
                  </a:cubicBezTo>
                  <a:cubicBezTo>
                    <a:pt x="702" y="49"/>
                    <a:pt x="704" y="47"/>
                    <a:pt x="707" y="45"/>
                  </a:cubicBezTo>
                  <a:cubicBezTo>
                    <a:pt x="708" y="44"/>
                    <a:pt x="709" y="43"/>
                    <a:pt x="710" y="42"/>
                  </a:cubicBezTo>
                  <a:cubicBezTo>
                    <a:pt x="713" y="40"/>
                    <a:pt x="717" y="38"/>
                    <a:pt x="719" y="35"/>
                  </a:cubicBezTo>
                  <a:cubicBezTo>
                    <a:pt x="720" y="35"/>
                    <a:pt x="721" y="34"/>
                    <a:pt x="721" y="34"/>
                  </a:cubicBezTo>
                  <a:cubicBezTo>
                    <a:pt x="742" y="18"/>
                    <a:pt x="755" y="7"/>
                    <a:pt x="759" y="5"/>
                  </a:cubicBezTo>
                  <a:cubicBezTo>
                    <a:pt x="663" y="0"/>
                    <a:pt x="663" y="0"/>
                    <a:pt x="663" y="0"/>
                  </a:cubicBezTo>
                  <a:cubicBezTo>
                    <a:pt x="663" y="0"/>
                    <a:pt x="663" y="0"/>
                    <a:pt x="663" y="0"/>
                  </a:cubicBezTo>
                  <a:cubicBezTo>
                    <a:pt x="663" y="0"/>
                    <a:pt x="662" y="1"/>
                    <a:pt x="661" y="1"/>
                  </a:cubicBezTo>
                  <a:cubicBezTo>
                    <a:pt x="661" y="1"/>
                    <a:pt x="661" y="1"/>
                    <a:pt x="661" y="2"/>
                  </a:cubicBezTo>
                  <a:cubicBezTo>
                    <a:pt x="660" y="2"/>
                    <a:pt x="659" y="3"/>
                    <a:pt x="659" y="3"/>
                  </a:cubicBezTo>
                  <a:cubicBezTo>
                    <a:pt x="658" y="4"/>
                    <a:pt x="657" y="4"/>
                    <a:pt x="657" y="5"/>
                  </a:cubicBezTo>
                  <a:cubicBezTo>
                    <a:pt x="656" y="6"/>
                    <a:pt x="654" y="7"/>
                    <a:pt x="653" y="8"/>
                  </a:cubicBezTo>
                  <a:cubicBezTo>
                    <a:pt x="652" y="8"/>
                    <a:pt x="652" y="9"/>
                    <a:pt x="651" y="9"/>
                  </a:cubicBezTo>
                  <a:cubicBezTo>
                    <a:pt x="649" y="11"/>
                    <a:pt x="647" y="12"/>
                    <a:pt x="644" y="14"/>
                  </a:cubicBezTo>
                  <a:cubicBezTo>
                    <a:pt x="643" y="15"/>
                    <a:pt x="643" y="16"/>
                    <a:pt x="642" y="16"/>
                  </a:cubicBezTo>
                  <a:cubicBezTo>
                    <a:pt x="640" y="18"/>
                    <a:pt x="638" y="19"/>
                    <a:pt x="636" y="21"/>
                  </a:cubicBezTo>
                  <a:cubicBezTo>
                    <a:pt x="635" y="22"/>
                    <a:pt x="634" y="22"/>
                    <a:pt x="633" y="23"/>
                  </a:cubicBezTo>
                  <a:cubicBezTo>
                    <a:pt x="631" y="25"/>
                    <a:pt x="629" y="27"/>
                    <a:pt x="626" y="28"/>
                  </a:cubicBezTo>
                  <a:cubicBezTo>
                    <a:pt x="625" y="29"/>
                    <a:pt x="623" y="31"/>
                    <a:pt x="622" y="32"/>
                  </a:cubicBezTo>
                  <a:cubicBezTo>
                    <a:pt x="620" y="33"/>
                    <a:pt x="618" y="35"/>
                    <a:pt x="615" y="37"/>
                  </a:cubicBezTo>
                  <a:cubicBezTo>
                    <a:pt x="614" y="38"/>
                    <a:pt x="612" y="39"/>
                    <a:pt x="611" y="41"/>
                  </a:cubicBezTo>
                  <a:cubicBezTo>
                    <a:pt x="608" y="42"/>
                    <a:pt x="606" y="44"/>
                    <a:pt x="604" y="46"/>
                  </a:cubicBezTo>
                  <a:cubicBezTo>
                    <a:pt x="602" y="48"/>
                    <a:pt x="600" y="49"/>
                    <a:pt x="598" y="51"/>
                  </a:cubicBezTo>
                  <a:cubicBezTo>
                    <a:pt x="596" y="53"/>
                    <a:pt x="593" y="54"/>
                    <a:pt x="591" y="56"/>
                  </a:cubicBezTo>
                  <a:cubicBezTo>
                    <a:pt x="589" y="58"/>
                    <a:pt x="587" y="60"/>
                    <a:pt x="585" y="61"/>
                  </a:cubicBezTo>
                  <a:cubicBezTo>
                    <a:pt x="582" y="63"/>
                    <a:pt x="580" y="65"/>
                    <a:pt x="577" y="68"/>
                  </a:cubicBezTo>
                  <a:cubicBezTo>
                    <a:pt x="575" y="69"/>
                    <a:pt x="573" y="71"/>
                    <a:pt x="571" y="73"/>
                  </a:cubicBezTo>
                  <a:cubicBezTo>
                    <a:pt x="568" y="75"/>
                    <a:pt x="565" y="77"/>
                    <a:pt x="563" y="80"/>
                  </a:cubicBezTo>
                  <a:cubicBezTo>
                    <a:pt x="560" y="81"/>
                    <a:pt x="558" y="83"/>
                    <a:pt x="556" y="85"/>
                  </a:cubicBezTo>
                  <a:cubicBezTo>
                    <a:pt x="553" y="87"/>
                    <a:pt x="550" y="90"/>
                    <a:pt x="547" y="92"/>
                  </a:cubicBezTo>
                  <a:cubicBezTo>
                    <a:pt x="545" y="94"/>
                    <a:pt x="542" y="96"/>
                    <a:pt x="540" y="98"/>
                  </a:cubicBezTo>
                  <a:cubicBezTo>
                    <a:pt x="537" y="101"/>
                    <a:pt x="534" y="103"/>
                    <a:pt x="531" y="105"/>
                  </a:cubicBezTo>
                  <a:cubicBezTo>
                    <a:pt x="529" y="108"/>
                    <a:pt x="526" y="110"/>
                    <a:pt x="524" y="112"/>
                  </a:cubicBezTo>
                  <a:cubicBezTo>
                    <a:pt x="521" y="114"/>
                    <a:pt x="518" y="117"/>
                    <a:pt x="515" y="119"/>
                  </a:cubicBezTo>
                  <a:cubicBezTo>
                    <a:pt x="512" y="122"/>
                    <a:pt x="510" y="124"/>
                    <a:pt x="507" y="126"/>
                  </a:cubicBezTo>
                  <a:cubicBezTo>
                    <a:pt x="504" y="129"/>
                    <a:pt x="501" y="131"/>
                    <a:pt x="498" y="134"/>
                  </a:cubicBezTo>
                  <a:cubicBezTo>
                    <a:pt x="495" y="136"/>
                    <a:pt x="493" y="139"/>
                    <a:pt x="490" y="141"/>
                  </a:cubicBezTo>
                  <a:cubicBezTo>
                    <a:pt x="487" y="144"/>
                    <a:pt x="484" y="146"/>
                    <a:pt x="481" y="149"/>
                  </a:cubicBezTo>
                  <a:cubicBezTo>
                    <a:pt x="478" y="151"/>
                    <a:pt x="475" y="154"/>
                    <a:pt x="472" y="156"/>
                  </a:cubicBezTo>
                  <a:cubicBezTo>
                    <a:pt x="469" y="159"/>
                    <a:pt x="466" y="162"/>
                    <a:pt x="463" y="165"/>
                  </a:cubicBezTo>
                  <a:cubicBezTo>
                    <a:pt x="460" y="167"/>
                    <a:pt x="457" y="170"/>
                    <a:pt x="455" y="172"/>
                  </a:cubicBezTo>
                  <a:cubicBezTo>
                    <a:pt x="451" y="175"/>
                    <a:pt x="448" y="178"/>
                    <a:pt x="445" y="181"/>
                  </a:cubicBezTo>
                  <a:cubicBezTo>
                    <a:pt x="442" y="183"/>
                    <a:pt x="440" y="186"/>
                    <a:pt x="437" y="188"/>
                  </a:cubicBezTo>
                  <a:cubicBezTo>
                    <a:pt x="434" y="191"/>
                    <a:pt x="430" y="194"/>
                    <a:pt x="427" y="197"/>
                  </a:cubicBezTo>
                  <a:cubicBezTo>
                    <a:pt x="424" y="200"/>
                    <a:pt x="422" y="202"/>
                    <a:pt x="419" y="205"/>
                  </a:cubicBezTo>
                  <a:cubicBezTo>
                    <a:pt x="415" y="208"/>
                    <a:pt x="412" y="211"/>
                    <a:pt x="409" y="214"/>
                  </a:cubicBezTo>
                  <a:cubicBezTo>
                    <a:pt x="406" y="217"/>
                    <a:pt x="403" y="219"/>
                    <a:pt x="401" y="222"/>
                  </a:cubicBezTo>
                  <a:cubicBezTo>
                    <a:pt x="397" y="225"/>
                    <a:pt x="394" y="228"/>
                    <a:pt x="391" y="231"/>
                  </a:cubicBezTo>
                  <a:cubicBezTo>
                    <a:pt x="388" y="234"/>
                    <a:pt x="385" y="236"/>
                    <a:pt x="383" y="239"/>
                  </a:cubicBezTo>
                  <a:cubicBezTo>
                    <a:pt x="379" y="242"/>
                    <a:pt x="376" y="246"/>
                    <a:pt x="373" y="249"/>
                  </a:cubicBezTo>
                  <a:cubicBezTo>
                    <a:pt x="370" y="251"/>
                    <a:pt x="368" y="254"/>
                    <a:pt x="365" y="256"/>
                  </a:cubicBezTo>
                  <a:cubicBezTo>
                    <a:pt x="362" y="260"/>
                    <a:pt x="358" y="263"/>
                    <a:pt x="355" y="267"/>
                  </a:cubicBezTo>
                  <a:cubicBezTo>
                    <a:pt x="352" y="269"/>
                    <a:pt x="350" y="272"/>
                    <a:pt x="348" y="274"/>
                  </a:cubicBezTo>
                  <a:cubicBezTo>
                    <a:pt x="344" y="278"/>
                    <a:pt x="340" y="281"/>
                    <a:pt x="337" y="285"/>
                  </a:cubicBezTo>
                  <a:cubicBezTo>
                    <a:pt x="335" y="287"/>
                    <a:pt x="333" y="290"/>
                    <a:pt x="331" y="292"/>
                  </a:cubicBezTo>
                  <a:cubicBezTo>
                    <a:pt x="326" y="296"/>
                    <a:pt x="322" y="300"/>
                    <a:pt x="318" y="305"/>
                  </a:cubicBezTo>
                  <a:cubicBezTo>
                    <a:pt x="317" y="306"/>
                    <a:pt x="315" y="308"/>
                    <a:pt x="314" y="309"/>
                  </a:cubicBezTo>
                  <a:cubicBezTo>
                    <a:pt x="308" y="315"/>
                    <a:pt x="303" y="321"/>
                    <a:pt x="298" y="327"/>
                  </a:cubicBezTo>
                  <a:cubicBezTo>
                    <a:pt x="298" y="327"/>
                    <a:pt x="298" y="328"/>
                    <a:pt x="297" y="328"/>
                  </a:cubicBezTo>
                  <a:cubicBezTo>
                    <a:pt x="292" y="333"/>
                    <a:pt x="287" y="339"/>
                    <a:pt x="282" y="345"/>
                  </a:cubicBezTo>
                  <a:cubicBezTo>
                    <a:pt x="281" y="347"/>
                    <a:pt x="279" y="349"/>
                    <a:pt x="278" y="350"/>
                  </a:cubicBezTo>
                  <a:cubicBezTo>
                    <a:pt x="274" y="355"/>
                    <a:pt x="271" y="359"/>
                    <a:pt x="267" y="363"/>
                  </a:cubicBezTo>
                  <a:cubicBezTo>
                    <a:pt x="265" y="365"/>
                    <a:pt x="264" y="367"/>
                    <a:pt x="262" y="369"/>
                  </a:cubicBezTo>
                  <a:cubicBezTo>
                    <a:pt x="259" y="373"/>
                    <a:pt x="256" y="377"/>
                    <a:pt x="253" y="381"/>
                  </a:cubicBezTo>
                  <a:cubicBezTo>
                    <a:pt x="251" y="383"/>
                    <a:pt x="250" y="385"/>
                    <a:pt x="248" y="388"/>
                  </a:cubicBezTo>
                  <a:cubicBezTo>
                    <a:pt x="245" y="391"/>
                    <a:pt x="243" y="395"/>
                    <a:pt x="240" y="398"/>
                  </a:cubicBezTo>
                  <a:cubicBezTo>
                    <a:pt x="238" y="400"/>
                    <a:pt x="237" y="403"/>
                    <a:pt x="235" y="405"/>
                  </a:cubicBezTo>
                  <a:cubicBezTo>
                    <a:pt x="233" y="408"/>
                    <a:pt x="231" y="411"/>
                    <a:pt x="229" y="413"/>
                  </a:cubicBezTo>
                  <a:cubicBezTo>
                    <a:pt x="229" y="414"/>
                    <a:pt x="228" y="414"/>
                    <a:pt x="228" y="415"/>
                  </a:cubicBezTo>
                  <a:cubicBezTo>
                    <a:pt x="224" y="421"/>
                    <a:pt x="219" y="428"/>
                    <a:pt x="215" y="434"/>
                  </a:cubicBezTo>
                  <a:cubicBezTo>
                    <a:pt x="0" y="779"/>
                    <a:pt x="82" y="1059"/>
                    <a:pt x="86" y="1074"/>
                  </a:cubicBezTo>
                  <a:cubicBezTo>
                    <a:pt x="181" y="1079"/>
                    <a:pt x="181" y="1079"/>
                    <a:pt x="181" y="1079"/>
                  </a:cubicBezTo>
                  <a:cubicBezTo>
                    <a:pt x="177" y="1064"/>
                    <a:pt x="95" y="784"/>
                    <a:pt x="310" y="440"/>
                  </a:cubicBezTo>
                  <a:cubicBezTo>
                    <a:pt x="314" y="433"/>
                    <a:pt x="319" y="427"/>
                    <a:pt x="323" y="4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7" name="Freeform 12">
              <a:extLst>
                <a:ext uri="{FF2B5EF4-FFF2-40B4-BE49-F238E27FC236}">
                  <a16:creationId xmlns:a16="http://schemas.microsoft.com/office/drawing/2014/main" id="{A6DC26C1-B9E5-85C1-5C2B-0A49959AAC91}"/>
                </a:ext>
              </a:extLst>
            </p:cNvPr>
            <p:cNvSpPr>
              <a:spLocks/>
            </p:cNvSpPr>
            <p:nvPr/>
          </p:nvSpPr>
          <p:spPr bwMode="auto">
            <a:xfrm>
              <a:off x="4904325" y="2095306"/>
              <a:ext cx="1832732" cy="2121984"/>
            </a:xfrm>
            <a:custGeom>
              <a:avLst/>
              <a:gdLst>
                <a:gd name="T0" fmla="*/ 664 w 928"/>
                <a:gd name="T1" fmla="*/ 0 h 1074"/>
                <a:gd name="T2" fmla="*/ 793 w 928"/>
                <a:gd name="T3" fmla="*/ 139 h 1074"/>
                <a:gd name="T4" fmla="*/ 928 w 928"/>
                <a:gd name="T5" fmla="*/ 379 h 1074"/>
                <a:gd name="T6" fmla="*/ 807 w 928"/>
                <a:gd name="T7" fmla="*/ 365 h 1074"/>
                <a:gd name="T8" fmla="*/ 350 w 928"/>
                <a:gd name="T9" fmla="*/ 572 h 1074"/>
                <a:gd name="T10" fmla="*/ 86 w 928"/>
                <a:gd name="T11" fmla="*/ 1074 h 1074"/>
                <a:gd name="T12" fmla="*/ 215 w 928"/>
                <a:gd name="T13" fmla="*/ 435 h 1074"/>
                <a:gd name="T14" fmla="*/ 664 w 928"/>
                <a:gd name="T15" fmla="*/ 0 h 10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8" h="1074">
                  <a:moveTo>
                    <a:pt x="664" y="0"/>
                  </a:moveTo>
                  <a:cubicBezTo>
                    <a:pt x="711" y="37"/>
                    <a:pt x="754" y="85"/>
                    <a:pt x="793" y="139"/>
                  </a:cubicBezTo>
                  <a:cubicBezTo>
                    <a:pt x="863" y="238"/>
                    <a:pt x="925" y="372"/>
                    <a:pt x="928" y="379"/>
                  </a:cubicBezTo>
                  <a:cubicBezTo>
                    <a:pt x="926" y="379"/>
                    <a:pt x="882" y="364"/>
                    <a:pt x="807" y="365"/>
                  </a:cubicBezTo>
                  <a:cubicBezTo>
                    <a:pt x="700" y="366"/>
                    <a:pt x="531" y="403"/>
                    <a:pt x="350" y="572"/>
                  </a:cubicBezTo>
                  <a:cubicBezTo>
                    <a:pt x="123" y="784"/>
                    <a:pt x="88" y="1060"/>
                    <a:pt x="86" y="1074"/>
                  </a:cubicBezTo>
                  <a:cubicBezTo>
                    <a:pt x="82" y="1059"/>
                    <a:pt x="0" y="779"/>
                    <a:pt x="215" y="435"/>
                  </a:cubicBezTo>
                  <a:cubicBezTo>
                    <a:pt x="330" y="252"/>
                    <a:pt x="647" y="13"/>
                    <a:pt x="6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8" name="Freeform 13">
              <a:extLst>
                <a:ext uri="{FF2B5EF4-FFF2-40B4-BE49-F238E27FC236}">
                  <a16:creationId xmlns:a16="http://schemas.microsoft.com/office/drawing/2014/main" id="{43A28CDC-1EDB-99EA-E9D3-672FC507BDA3}"/>
                </a:ext>
              </a:extLst>
            </p:cNvPr>
            <p:cNvSpPr>
              <a:spLocks noEditPoints="1"/>
            </p:cNvSpPr>
            <p:nvPr/>
          </p:nvSpPr>
          <p:spPr bwMode="auto">
            <a:xfrm>
              <a:off x="4915127" y="2091705"/>
              <a:ext cx="1827931" cy="2141188"/>
            </a:xfrm>
            <a:custGeom>
              <a:avLst/>
              <a:gdLst>
                <a:gd name="T0" fmla="*/ 82 w 926"/>
                <a:gd name="T1" fmla="*/ 1084 h 1084"/>
                <a:gd name="T2" fmla="*/ 80 w 926"/>
                <a:gd name="T3" fmla="*/ 1077 h 1084"/>
                <a:gd name="T4" fmla="*/ 209 w 926"/>
                <a:gd name="T5" fmla="*/ 436 h 1084"/>
                <a:gd name="T6" fmla="*/ 658 w 926"/>
                <a:gd name="T7" fmla="*/ 1 h 1084"/>
                <a:gd name="T8" fmla="*/ 659 w 926"/>
                <a:gd name="T9" fmla="*/ 0 h 1084"/>
                <a:gd name="T10" fmla="*/ 660 w 926"/>
                <a:gd name="T11" fmla="*/ 1 h 1084"/>
                <a:gd name="T12" fmla="*/ 789 w 926"/>
                <a:gd name="T13" fmla="*/ 140 h 1084"/>
                <a:gd name="T14" fmla="*/ 924 w 926"/>
                <a:gd name="T15" fmla="*/ 381 h 1084"/>
                <a:gd name="T16" fmla="*/ 926 w 926"/>
                <a:gd name="T17" fmla="*/ 384 h 1084"/>
                <a:gd name="T18" fmla="*/ 922 w 926"/>
                <a:gd name="T19" fmla="*/ 383 h 1084"/>
                <a:gd name="T20" fmla="*/ 802 w 926"/>
                <a:gd name="T21" fmla="*/ 368 h 1084"/>
                <a:gd name="T22" fmla="*/ 346 w 926"/>
                <a:gd name="T23" fmla="*/ 575 h 1084"/>
                <a:gd name="T24" fmla="*/ 83 w 926"/>
                <a:gd name="T25" fmla="*/ 1076 h 1084"/>
                <a:gd name="T26" fmla="*/ 82 w 926"/>
                <a:gd name="T27" fmla="*/ 1084 h 1084"/>
                <a:gd name="T28" fmla="*/ 659 w 926"/>
                <a:gd name="T29" fmla="*/ 4 h 1084"/>
                <a:gd name="T30" fmla="*/ 212 w 926"/>
                <a:gd name="T31" fmla="*/ 438 h 1084"/>
                <a:gd name="T32" fmla="*/ 81 w 926"/>
                <a:gd name="T33" fmla="*/ 1068 h 1084"/>
                <a:gd name="T34" fmla="*/ 344 w 926"/>
                <a:gd name="T35" fmla="*/ 573 h 1084"/>
                <a:gd name="T36" fmla="*/ 802 w 926"/>
                <a:gd name="T37" fmla="*/ 365 h 1084"/>
                <a:gd name="T38" fmla="*/ 810 w 926"/>
                <a:gd name="T39" fmla="*/ 365 h 1084"/>
                <a:gd name="T40" fmla="*/ 920 w 926"/>
                <a:gd name="T41" fmla="*/ 379 h 1084"/>
                <a:gd name="T42" fmla="*/ 786 w 926"/>
                <a:gd name="T43" fmla="*/ 142 h 1084"/>
                <a:gd name="T44" fmla="*/ 659 w 926"/>
                <a:gd name="T45" fmla="*/ 4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6" h="1084">
                  <a:moveTo>
                    <a:pt x="82" y="1084"/>
                  </a:moveTo>
                  <a:cubicBezTo>
                    <a:pt x="80" y="1077"/>
                    <a:pt x="80" y="1077"/>
                    <a:pt x="80" y="1077"/>
                  </a:cubicBezTo>
                  <a:cubicBezTo>
                    <a:pt x="71" y="1046"/>
                    <a:pt x="0" y="771"/>
                    <a:pt x="209" y="436"/>
                  </a:cubicBezTo>
                  <a:cubicBezTo>
                    <a:pt x="321" y="258"/>
                    <a:pt x="623" y="27"/>
                    <a:pt x="658" y="1"/>
                  </a:cubicBezTo>
                  <a:cubicBezTo>
                    <a:pt x="659" y="0"/>
                    <a:pt x="659" y="0"/>
                    <a:pt x="659" y="0"/>
                  </a:cubicBezTo>
                  <a:cubicBezTo>
                    <a:pt x="660" y="1"/>
                    <a:pt x="660" y="1"/>
                    <a:pt x="660" y="1"/>
                  </a:cubicBezTo>
                  <a:cubicBezTo>
                    <a:pt x="704" y="35"/>
                    <a:pt x="747" y="82"/>
                    <a:pt x="789" y="140"/>
                  </a:cubicBezTo>
                  <a:cubicBezTo>
                    <a:pt x="857" y="236"/>
                    <a:pt x="918" y="366"/>
                    <a:pt x="924" y="381"/>
                  </a:cubicBezTo>
                  <a:cubicBezTo>
                    <a:pt x="926" y="384"/>
                    <a:pt x="926" y="384"/>
                    <a:pt x="926" y="384"/>
                  </a:cubicBezTo>
                  <a:cubicBezTo>
                    <a:pt x="922" y="383"/>
                    <a:pt x="922" y="383"/>
                    <a:pt x="922" y="383"/>
                  </a:cubicBezTo>
                  <a:cubicBezTo>
                    <a:pt x="918" y="381"/>
                    <a:pt x="875" y="367"/>
                    <a:pt x="802" y="368"/>
                  </a:cubicBezTo>
                  <a:cubicBezTo>
                    <a:pt x="694" y="370"/>
                    <a:pt x="526" y="407"/>
                    <a:pt x="346" y="575"/>
                  </a:cubicBezTo>
                  <a:cubicBezTo>
                    <a:pt x="126" y="781"/>
                    <a:pt x="86" y="1047"/>
                    <a:pt x="83" y="1076"/>
                  </a:cubicBezTo>
                  <a:lnTo>
                    <a:pt x="82" y="1084"/>
                  </a:lnTo>
                  <a:close/>
                  <a:moveTo>
                    <a:pt x="659" y="4"/>
                  </a:moveTo>
                  <a:cubicBezTo>
                    <a:pt x="620" y="33"/>
                    <a:pt x="322" y="261"/>
                    <a:pt x="212" y="438"/>
                  </a:cubicBezTo>
                  <a:cubicBezTo>
                    <a:pt x="15" y="753"/>
                    <a:pt x="67" y="1015"/>
                    <a:pt x="81" y="1068"/>
                  </a:cubicBezTo>
                  <a:cubicBezTo>
                    <a:pt x="89" y="1015"/>
                    <a:pt x="136" y="767"/>
                    <a:pt x="344" y="573"/>
                  </a:cubicBezTo>
                  <a:cubicBezTo>
                    <a:pt x="525" y="404"/>
                    <a:pt x="693" y="366"/>
                    <a:pt x="802" y="365"/>
                  </a:cubicBezTo>
                  <a:cubicBezTo>
                    <a:pt x="805" y="365"/>
                    <a:pt x="807" y="365"/>
                    <a:pt x="810" y="365"/>
                  </a:cubicBezTo>
                  <a:cubicBezTo>
                    <a:pt x="869" y="365"/>
                    <a:pt x="908" y="375"/>
                    <a:pt x="920" y="379"/>
                  </a:cubicBezTo>
                  <a:cubicBezTo>
                    <a:pt x="908" y="354"/>
                    <a:pt x="851" y="233"/>
                    <a:pt x="786" y="142"/>
                  </a:cubicBezTo>
                  <a:cubicBezTo>
                    <a:pt x="745" y="84"/>
                    <a:pt x="702" y="38"/>
                    <a:pt x="659" y="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29" name="Group 22">
            <a:extLst>
              <a:ext uri="{FF2B5EF4-FFF2-40B4-BE49-F238E27FC236}">
                <a16:creationId xmlns:a16="http://schemas.microsoft.com/office/drawing/2014/main" id="{B70B3047-7E8E-7CAE-4A68-1E74404AB05A}"/>
              </a:ext>
            </a:extLst>
          </p:cNvPr>
          <p:cNvGrpSpPr/>
          <p:nvPr/>
        </p:nvGrpSpPr>
        <p:grpSpPr>
          <a:xfrm>
            <a:off x="6418249" y="1584807"/>
            <a:ext cx="1663501" cy="2606872"/>
            <a:chOff x="6298978" y="2091705"/>
            <a:chExt cx="1663501" cy="2606872"/>
          </a:xfrm>
          <a:solidFill>
            <a:schemeClr val="accent4"/>
          </a:solidFill>
        </p:grpSpPr>
        <p:sp>
          <p:nvSpPr>
            <p:cNvPr id="30" name="Freeform 14">
              <a:extLst>
                <a:ext uri="{FF2B5EF4-FFF2-40B4-BE49-F238E27FC236}">
                  <a16:creationId xmlns:a16="http://schemas.microsoft.com/office/drawing/2014/main" id="{CC8B78CD-979B-8AA6-A817-654135A71327}"/>
                </a:ext>
              </a:extLst>
            </p:cNvPr>
            <p:cNvSpPr>
              <a:spLocks/>
            </p:cNvSpPr>
            <p:nvPr/>
          </p:nvSpPr>
          <p:spPr bwMode="auto">
            <a:xfrm>
              <a:off x="6298978" y="2091705"/>
              <a:ext cx="985378" cy="2603271"/>
            </a:xfrm>
            <a:custGeom>
              <a:avLst/>
              <a:gdLst>
                <a:gd name="T0" fmla="*/ 430 w 499"/>
                <a:gd name="T1" fmla="*/ 645 h 1318"/>
                <a:gd name="T2" fmla="*/ 95 w 499"/>
                <a:gd name="T3" fmla="*/ 6 h 1318"/>
                <a:gd name="T4" fmla="*/ 0 w 499"/>
                <a:gd name="T5" fmla="*/ 0 h 1318"/>
                <a:gd name="T6" fmla="*/ 335 w 499"/>
                <a:gd name="T7" fmla="*/ 640 h 1318"/>
                <a:gd name="T8" fmla="*/ 304 w 499"/>
                <a:gd name="T9" fmla="*/ 1313 h 1318"/>
                <a:gd name="T10" fmla="*/ 400 w 499"/>
                <a:gd name="T11" fmla="*/ 1318 h 1318"/>
                <a:gd name="T12" fmla="*/ 430 w 499"/>
                <a:gd name="T13" fmla="*/ 645 h 1318"/>
              </a:gdLst>
              <a:ahLst/>
              <a:cxnLst>
                <a:cxn ang="0">
                  <a:pos x="T0" y="T1"/>
                </a:cxn>
                <a:cxn ang="0">
                  <a:pos x="T2" y="T3"/>
                </a:cxn>
                <a:cxn ang="0">
                  <a:pos x="T4" y="T5"/>
                </a:cxn>
                <a:cxn ang="0">
                  <a:pos x="T6" y="T7"/>
                </a:cxn>
                <a:cxn ang="0">
                  <a:pos x="T8" y="T9"/>
                </a:cxn>
                <a:cxn ang="0">
                  <a:pos x="T10" y="T11"/>
                </a:cxn>
                <a:cxn ang="0">
                  <a:pos x="T12" y="T13"/>
                </a:cxn>
              </a:cxnLst>
              <a:rect l="0" t="0" r="r" b="b"/>
              <a:pathLst>
                <a:path w="499" h="1318">
                  <a:moveTo>
                    <a:pt x="430" y="645"/>
                  </a:moveTo>
                  <a:cubicBezTo>
                    <a:pt x="319" y="170"/>
                    <a:pt x="107" y="14"/>
                    <a:pt x="95" y="6"/>
                  </a:cubicBezTo>
                  <a:cubicBezTo>
                    <a:pt x="0" y="0"/>
                    <a:pt x="0" y="0"/>
                    <a:pt x="0" y="0"/>
                  </a:cubicBezTo>
                  <a:cubicBezTo>
                    <a:pt x="11" y="9"/>
                    <a:pt x="224" y="165"/>
                    <a:pt x="335" y="640"/>
                  </a:cubicBezTo>
                  <a:cubicBezTo>
                    <a:pt x="403" y="932"/>
                    <a:pt x="309" y="1294"/>
                    <a:pt x="304" y="1313"/>
                  </a:cubicBezTo>
                  <a:cubicBezTo>
                    <a:pt x="400" y="1318"/>
                    <a:pt x="400" y="1318"/>
                    <a:pt x="400" y="1318"/>
                  </a:cubicBezTo>
                  <a:cubicBezTo>
                    <a:pt x="405" y="1299"/>
                    <a:pt x="499" y="937"/>
                    <a:pt x="430" y="645"/>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1" name="Freeform 15">
              <a:extLst>
                <a:ext uri="{FF2B5EF4-FFF2-40B4-BE49-F238E27FC236}">
                  <a16:creationId xmlns:a16="http://schemas.microsoft.com/office/drawing/2014/main" id="{4D360DBB-3627-2FFF-8F33-1A6C417606A2}"/>
                </a:ext>
              </a:extLst>
            </p:cNvPr>
            <p:cNvSpPr>
              <a:spLocks/>
            </p:cNvSpPr>
            <p:nvPr/>
          </p:nvSpPr>
          <p:spPr bwMode="auto">
            <a:xfrm>
              <a:off x="6486212" y="2103707"/>
              <a:ext cx="1476267" cy="2591269"/>
            </a:xfrm>
            <a:custGeom>
              <a:avLst/>
              <a:gdLst>
                <a:gd name="T0" fmla="*/ 0 w 747"/>
                <a:gd name="T1" fmla="*/ 0 h 1312"/>
                <a:gd name="T2" fmla="*/ 532 w 747"/>
                <a:gd name="T3" fmla="*/ 376 h 1312"/>
                <a:gd name="T4" fmla="*/ 691 w 747"/>
                <a:gd name="T5" fmla="*/ 1096 h 1312"/>
                <a:gd name="T6" fmla="*/ 532 w 747"/>
                <a:gd name="T7" fmla="*/ 1222 h 1312"/>
                <a:gd name="T8" fmla="*/ 305 w 747"/>
                <a:gd name="T9" fmla="*/ 1312 h 1312"/>
                <a:gd name="T10" fmla="*/ 335 w 747"/>
                <a:gd name="T11" fmla="*/ 639 h 1312"/>
                <a:gd name="T12" fmla="*/ 0 w 747"/>
                <a:gd name="T13" fmla="*/ 0 h 1312"/>
              </a:gdLst>
              <a:ahLst/>
              <a:cxnLst>
                <a:cxn ang="0">
                  <a:pos x="T0" y="T1"/>
                </a:cxn>
                <a:cxn ang="0">
                  <a:pos x="T2" y="T3"/>
                </a:cxn>
                <a:cxn ang="0">
                  <a:pos x="T4" y="T5"/>
                </a:cxn>
                <a:cxn ang="0">
                  <a:pos x="T6" y="T7"/>
                </a:cxn>
                <a:cxn ang="0">
                  <a:pos x="T8" y="T9"/>
                </a:cxn>
                <a:cxn ang="0">
                  <a:pos x="T10" y="T11"/>
                </a:cxn>
                <a:cxn ang="0">
                  <a:pos x="T12" y="T13"/>
                </a:cxn>
              </a:cxnLst>
              <a:rect l="0" t="0" r="r" b="b"/>
              <a:pathLst>
                <a:path w="747" h="1312">
                  <a:moveTo>
                    <a:pt x="0" y="0"/>
                  </a:moveTo>
                  <a:cubicBezTo>
                    <a:pt x="16" y="3"/>
                    <a:pt x="322" y="57"/>
                    <a:pt x="532" y="376"/>
                  </a:cubicBezTo>
                  <a:cubicBezTo>
                    <a:pt x="747" y="702"/>
                    <a:pt x="693" y="1076"/>
                    <a:pt x="691" y="1096"/>
                  </a:cubicBezTo>
                  <a:cubicBezTo>
                    <a:pt x="688" y="1099"/>
                    <a:pt x="631" y="1162"/>
                    <a:pt x="532" y="1222"/>
                  </a:cubicBezTo>
                  <a:cubicBezTo>
                    <a:pt x="411" y="1296"/>
                    <a:pt x="310" y="1312"/>
                    <a:pt x="305" y="1312"/>
                  </a:cubicBezTo>
                  <a:cubicBezTo>
                    <a:pt x="310" y="1293"/>
                    <a:pt x="404" y="931"/>
                    <a:pt x="335" y="639"/>
                  </a:cubicBezTo>
                  <a:cubicBezTo>
                    <a:pt x="224" y="164"/>
                    <a:pt x="12" y="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2" name="Freeform 16">
              <a:extLst>
                <a:ext uri="{FF2B5EF4-FFF2-40B4-BE49-F238E27FC236}">
                  <a16:creationId xmlns:a16="http://schemas.microsoft.com/office/drawing/2014/main" id="{0248DFE5-458C-380F-6DA6-10EFA98D91B6}"/>
                </a:ext>
              </a:extLst>
            </p:cNvPr>
            <p:cNvSpPr>
              <a:spLocks noEditPoints="1"/>
            </p:cNvSpPr>
            <p:nvPr/>
          </p:nvSpPr>
          <p:spPr bwMode="auto">
            <a:xfrm>
              <a:off x="6475410" y="2097706"/>
              <a:ext cx="1476267" cy="2600871"/>
            </a:xfrm>
            <a:custGeom>
              <a:avLst/>
              <a:gdLst>
                <a:gd name="T0" fmla="*/ 308 w 748"/>
                <a:gd name="T1" fmla="*/ 1317 h 1317"/>
                <a:gd name="T2" fmla="*/ 309 w 748"/>
                <a:gd name="T3" fmla="*/ 1315 h 1317"/>
                <a:gd name="T4" fmla="*/ 340 w 748"/>
                <a:gd name="T5" fmla="*/ 643 h 1317"/>
                <a:gd name="T6" fmla="*/ 5 w 748"/>
                <a:gd name="T7" fmla="*/ 4 h 1317"/>
                <a:gd name="T8" fmla="*/ 0 w 748"/>
                <a:gd name="T9" fmla="*/ 0 h 1317"/>
                <a:gd name="T10" fmla="*/ 7 w 748"/>
                <a:gd name="T11" fmla="*/ 1 h 1317"/>
                <a:gd name="T12" fmla="*/ 539 w 748"/>
                <a:gd name="T13" fmla="*/ 378 h 1317"/>
                <a:gd name="T14" fmla="*/ 698 w 748"/>
                <a:gd name="T15" fmla="*/ 1099 h 1317"/>
                <a:gd name="T16" fmla="*/ 698 w 748"/>
                <a:gd name="T17" fmla="*/ 1100 h 1317"/>
                <a:gd name="T18" fmla="*/ 698 w 748"/>
                <a:gd name="T19" fmla="*/ 1100 h 1317"/>
                <a:gd name="T20" fmla="*/ 539 w 748"/>
                <a:gd name="T21" fmla="*/ 1227 h 1317"/>
                <a:gd name="T22" fmla="*/ 311 w 748"/>
                <a:gd name="T23" fmla="*/ 1317 h 1317"/>
                <a:gd name="T24" fmla="*/ 308 w 748"/>
                <a:gd name="T25" fmla="*/ 1317 h 1317"/>
                <a:gd name="T26" fmla="*/ 13 w 748"/>
                <a:gd name="T27" fmla="*/ 6 h 1317"/>
                <a:gd name="T28" fmla="*/ 343 w 748"/>
                <a:gd name="T29" fmla="*/ 642 h 1317"/>
                <a:gd name="T30" fmla="*/ 313 w 748"/>
                <a:gd name="T31" fmla="*/ 1313 h 1317"/>
                <a:gd name="T32" fmla="*/ 537 w 748"/>
                <a:gd name="T33" fmla="*/ 1224 h 1317"/>
                <a:gd name="T34" fmla="*/ 695 w 748"/>
                <a:gd name="T35" fmla="*/ 1098 h 1317"/>
                <a:gd name="T36" fmla="*/ 536 w 748"/>
                <a:gd name="T37" fmla="*/ 379 h 1317"/>
                <a:gd name="T38" fmla="*/ 13 w 748"/>
                <a:gd name="T39" fmla="*/ 6 h 1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8" h="1317">
                  <a:moveTo>
                    <a:pt x="308" y="1317"/>
                  </a:moveTo>
                  <a:cubicBezTo>
                    <a:pt x="309" y="1315"/>
                    <a:pt x="309" y="1315"/>
                    <a:pt x="309" y="1315"/>
                  </a:cubicBezTo>
                  <a:cubicBezTo>
                    <a:pt x="319" y="1276"/>
                    <a:pt x="406" y="926"/>
                    <a:pt x="340" y="643"/>
                  </a:cubicBezTo>
                  <a:cubicBezTo>
                    <a:pt x="232" y="182"/>
                    <a:pt x="28" y="21"/>
                    <a:pt x="5" y="4"/>
                  </a:cubicBezTo>
                  <a:cubicBezTo>
                    <a:pt x="0" y="0"/>
                    <a:pt x="0" y="0"/>
                    <a:pt x="0" y="0"/>
                  </a:cubicBezTo>
                  <a:cubicBezTo>
                    <a:pt x="7" y="1"/>
                    <a:pt x="7" y="1"/>
                    <a:pt x="7" y="1"/>
                  </a:cubicBezTo>
                  <a:cubicBezTo>
                    <a:pt x="40" y="7"/>
                    <a:pt x="335" y="67"/>
                    <a:pt x="539" y="378"/>
                  </a:cubicBezTo>
                  <a:cubicBezTo>
                    <a:pt x="748" y="695"/>
                    <a:pt x="704" y="1059"/>
                    <a:pt x="698" y="1099"/>
                  </a:cubicBezTo>
                  <a:cubicBezTo>
                    <a:pt x="698" y="1100"/>
                    <a:pt x="698" y="1100"/>
                    <a:pt x="698" y="1100"/>
                  </a:cubicBezTo>
                  <a:cubicBezTo>
                    <a:pt x="698" y="1100"/>
                    <a:pt x="698" y="1100"/>
                    <a:pt x="698" y="1100"/>
                  </a:cubicBezTo>
                  <a:cubicBezTo>
                    <a:pt x="692" y="1107"/>
                    <a:pt x="635" y="1167"/>
                    <a:pt x="539" y="1227"/>
                  </a:cubicBezTo>
                  <a:cubicBezTo>
                    <a:pt x="421" y="1299"/>
                    <a:pt x="322" y="1315"/>
                    <a:pt x="311" y="1317"/>
                  </a:cubicBezTo>
                  <a:lnTo>
                    <a:pt x="308" y="1317"/>
                  </a:lnTo>
                  <a:close/>
                  <a:moveTo>
                    <a:pt x="13" y="6"/>
                  </a:moveTo>
                  <a:cubicBezTo>
                    <a:pt x="52" y="37"/>
                    <a:pt x="241" y="205"/>
                    <a:pt x="343" y="642"/>
                  </a:cubicBezTo>
                  <a:cubicBezTo>
                    <a:pt x="408" y="921"/>
                    <a:pt x="325" y="1265"/>
                    <a:pt x="313" y="1313"/>
                  </a:cubicBezTo>
                  <a:cubicBezTo>
                    <a:pt x="331" y="1310"/>
                    <a:pt x="425" y="1292"/>
                    <a:pt x="537" y="1224"/>
                  </a:cubicBezTo>
                  <a:cubicBezTo>
                    <a:pt x="632" y="1166"/>
                    <a:pt x="688" y="1106"/>
                    <a:pt x="695" y="1098"/>
                  </a:cubicBezTo>
                  <a:cubicBezTo>
                    <a:pt x="701" y="1056"/>
                    <a:pt x="744" y="695"/>
                    <a:pt x="536" y="379"/>
                  </a:cubicBezTo>
                  <a:cubicBezTo>
                    <a:pt x="342" y="85"/>
                    <a:pt x="67" y="16"/>
                    <a:pt x="13" y="6"/>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33" name="Group 23">
            <a:extLst>
              <a:ext uri="{FF2B5EF4-FFF2-40B4-BE49-F238E27FC236}">
                <a16:creationId xmlns:a16="http://schemas.microsoft.com/office/drawing/2014/main" id="{BEAFA7E9-D8D2-6E76-90A9-4A2163B93325}"/>
              </a:ext>
            </a:extLst>
          </p:cNvPr>
          <p:cNvGrpSpPr/>
          <p:nvPr/>
        </p:nvGrpSpPr>
        <p:grpSpPr>
          <a:xfrm>
            <a:off x="5195227" y="3958837"/>
            <a:ext cx="2620074" cy="1274631"/>
            <a:chOff x="5075956" y="4465735"/>
            <a:chExt cx="2620074" cy="1274631"/>
          </a:xfrm>
          <a:solidFill>
            <a:schemeClr val="accent3"/>
          </a:solidFill>
        </p:grpSpPr>
        <p:sp>
          <p:nvSpPr>
            <p:cNvPr id="34" name="Freeform 5">
              <a:extLst>
                <a:ext uri="{FF2B5EF4-FFF2-40B4-BE49-F238E27FC236}">
                  <a16:creationId xmlns:a16="http://schemas.microsoft.com/office/drawing/2014/main" id="{53077366-5D1A-E557-D15E-FA8EE7A6907C}"/>
                </a:ext>
              </a:extLst>
            </p:cNvPr>
            <p:cNvSpPr>
              <a:spLocks/>
            </p:cNvSpPr>
            <p:nvPr/>
          </p:nvSpPr>
          <p:spPr bwMode="auto">
            <a:xfrm>
              <a:off x="6558225" y="4475337"/>
              <a:ext cx="1131805" cy="372067"/>
            </a:xfrm>
            <a:custGeom>
              <a:avLst/>
              <a:gdLst>
                <a:gd name="T0" fmla="*/ 539 w 573"/>
                <a:gd name="T1" fmla="*/ 0 h 188"/>
                <a:gd name="T2" fmla="*/ 536 w 573"/>
                <a:gd name="T3" fmla="*/ 2 h 188"/>
                <a:gd name="T4" fmla="*/ 531 w 573"/>
                <a:gd name="T5" fmla="*/ 6 h 188"/>
                <a:gd name="T6" fmla="*/ 523 w 573"/>
                <a:gd name="T7" fmla="*/ 12 h 188"/>
                <a:gd name="T8" fmla="*/ 514 w 573"/>
                <a:gd name="T9" fmla="*/ 19 h 188"/>
                <a:gd name="T10" fmla="*/ 500 w 573"/>
                <a:gd name="T11" fmla="*/ 28 h 188"/>
                <a:gd name="T12" fmla="*/ 486 w 573"/>
                <a:gd name="T13" fmla="*/ 37 h 188"/>
                <a:gd name="T14" fmla="*/ 469 w 573"/>
                <a:gd name="T15" fmla="*/ 47 h 188"/>
                <a:gd name="T16" fmla="*/ 450 w 573"/>
                <a:gd name="T17" fmla="*/ 58 h 188"/>
                <a:gd name="T18" fmla="*/ 429 w 573"/>
                <a:gd name="T19" fmla="*/ 70 h 188"/>
                <a:gd name="T20" fmla="*/ 406 w 573"/>
                <a:gd name="T21" fmla="*/ 82 h 188"/>
                <a:gd name="T22" fmla="*/ 382 w 573"/>
                <a:gd name="T23" fmla="*/ 94 h 188"/>
                <a:gd name="T24" fmla="*/ 353 w 573"/>
                <a:gd name="T25" fmla="*/ 107 h 188"/>
                <a:gd name="T26" fmla="*/ 327 w 573"/>
                <a:gd name="T27" fmla="*/ 117 h 188"/>
                <a:gd name="T28" fmla="*/ 293 w 573"/>
                <a:gd name="T29" fmla="*/ 130 h 188"/>
                <a:gd name="T30" fmla="*/ 264 w 573"/>
                <a:gd name="T31" fmla="*/ 140 h 188"/>
                <a:gd name="T32" fmla="*/ 226 w 573"/>
                <a:gd name="T33" fmla="*/ 151 h 188"/>
                <a:gd name="T34" fmla="*/ 193 w 573"/>
                <a:gd name="T35" fmla="*/ 159 h 188"/>
                <a:gd name="T36" fmla="*/ 153 w 573"/>
                <a:gd name="T37" fmla="*/ 167 h 188"/>
                <a:gd name="T38" fmla="*/ 118 w 573"/>
                <a:gd name="T39" fmla="*/ 173 h 188"/>
                <a:gd name="T40" fmla="*/ 77 w 573"/>
                <a:gd name="T41" fmla="*/ 178 h 188"/>
                <a:gd name="T42" fmla="*/ 37 w 573"/>
                <a:gd name="T43" fmla="*/ 181 h 188"/>
                <a:gd name="T44" fmla="*/ 96 w 573"/>
                <a:gd name="T45" fmla="*/ 188 h 188"/>
                <a:gd name="T46" fmla="*/ 142 w 573"/>
                <a:gd name="T47" fmla="*/ 186 h 188"/>
                <a:gd name="T48" fmla="*/ 179 w 573"/>
                <a:gd name="T49" fmla="*/ 183 h 188"/>
                <a:gd name="T50" fmla="*/ 221 w 573"/>
                <a:gd name="T51" fmla="*/ 177 h 188"/>
                <a:gd name="T52" fmla="*/ 253 w 573"/>
                <a:gd name="T53" fmla="*/ 172 h 188"/>
                <a:gd name="T54" fmla="*/ 289 w 573"/>
                <a:gd name="T55" fmla="*/ 164 h 188"/>
                <a:gd name="T56" fmla="*/ 321 w 573"/>
                <a:gd name="T57" fmla="*/ 156 h 188"/>
                <a:gd name="T58" fmla="*/ 359 w 573"/>
                <a:gd name="T59" fmla="*/ 145 h 188"/>
                <a:gd name="T60" fmla="*/ 388 w 573"/>
                <a:gd name="T61" fmla="*/ 135 h 188"/>
                <a:gd name="T62" fmla="*/ 422 w 573"/>
                <a:gd name="T63" fmla="*/ 123 h 188"/>
                <a:gd name="T64" fmla="*/ 448 w 573"/>
                <a:gd name="T65" fmla="*/ 112 h 188"/>
                <a:gd name="T66" fmla="*/ 477 w 573"/>
                <a:gd name="T67" fmla="*/ 99 h 188"/>
                <a:gd name="T68" fmla="*/ 501 w 573"/>
                <a:gd name="T69" fmla="*/ 88 h 188"/>
                <a:gd name="T70" fmla="*/ 499 w 573"/>
                <a:gd name="T71" fmla="*/ 8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3" h="188">
                  <a:moveTo>
                    <a:pt x="573" y="1"/>
                  </a:moveTo>
                  <a:cubicBezTo>
                    <a:pt x="539" y="0"/>
                    <a:pt x="539" y="0"/>
                    <a:pt x="539" y="0"/>
                  </a:cubicBezTo>
                  <a:cubicBezTo>
                    <a:pt x="539" y="0"/>
                    <a:pt x="538" y="1"/>
                    <a:pt x="537" y="1"/>
                  </a:cubicBezTo>
                  <a:cubicBezTo>
                    <a:pt x="537" y="1"/>
                    <a:pt x="537" y="2"/>
                    <a:pt x="536" y="2"/>
                  </a:cubicBezTo>
                  <a:cubicBezTo>
                    <a:pt x="535" y="3"/>
                    <a:pt x="534" y="4"/>
                    <a:pt x="533" y="4"/>
                  </a:cubicBezTo>
                  <a:cubicBezTo>
                    <a:pt x="533" y="5"/>
                    <a:pt x="532" y="5"/>
                    <a:pt x="531" y="6"/>
                  </a:cubicBezTo>
                  <a:cubicBezTo>
                    <a:pt x="530" y="7"/>
                    <a:pt x="528" y="9"/>
                    <a:pt x="525" y="10"/>
                  </a:cubicBezTo>
                  <a:cubicBezTo>
                    <a:pt x="525" y="11"/>
                    <a:pt x="524" y="11"/>
                    <a:pt x="523" y="12"/>
                  </a:cubicBezTo>
                  <a:cubicBezTo>
                    <a:pt x="521" y="13"/>
                    <a:pt x="519" y="15"/>
                    <a:pt x="516" y="17"/>
                  </a:cubicBezTo>
                  <a:cubicBezTo>
                    <a:pt x="515" y="17"/>
                    <a:pt x="515" y="18"/>
                    <a:pt x="514" y="19"/>
                  </a:cubicBezTo>
                  <a:cubicBezTo>
                    <a:pt x="510" y="21"/>
                    <a:pt x="507" y="23"/>
                    <a:pt x="503" y="26"/>
                  </a:cubicBezTo>
                  <a:cubicBezTo>
                    <a:pt x="502" y="26"/>
                    <a:pt x="501" y="27"/>
                    <a:pt x="500" y="28"/>
                  </a:cubicBezTo>
                  <a:cubicBezTo>
                    <a:pt x="497" y="30"/>
                    <a:pt x="494" y="32"/>
                    <a:pt x="490" y="34"/>
                  </a:cubicBezTo>
                  <a:cubicBezTo>
                    <a:pt x="489" y="35"/>
                    <a:pt x="488" y="36"/>
                    <a:pt x="486" y="37"/>
                  </a:cubicBezTo>
                  <a:cubicBezTo>
                    <a:pt x="482" y="40"/>
                    <a:pt x="477" y="43"/>
                    <a:pt x="472" y="46"/>
                  </a:cubicBezTo>
                  <a:cubicBezTo>
                    <a:pt x="471" y="46"/>
                    <a:pt x="470" y="47"/>
                    <a:pt x="469" y="47"/>
                  </a:cubicBezTo>
                  <a:cubicBezTo>
                    <a:pt x="464" y="50"/>
                    <a:pt x="460" y="53"/>
                    <a:pt x="455" y="56"/>
                  </a:cubicBezTo>
                  <a:cubicBezTo>
                    <a:pt x="453" y="57"/>
                    <a:pt x="452" y="58"/>
                    <a:pt x="450" y="58"/>
                  </a:cubicBezTo>
                  <a:cubicBezTo>
                    <a:pt x="444" y="62"/>
                    <a:pt x="438" y="65"/>
                    <a:pt x="432" y="69"/>
                  </a:cubicBezTo>
                  <a:cubicBezTo>
                    <a:pt x="431" y="69"/>
                    <a:pt x="430" y="70"/>
                    <a:pt x="429" y="70"/>
                  </a:cubicBezTo>
                  <a:cubicBezTo>
                    <a:pt x="423" y="73"/>
                    <a:pt x="417" y="76"/>
                    <a:pt x="411" y="79"/>
                  </a:cubicBezTo>
                  <a:cubicBezTo>
                    <a:pt x="409" y="80"/>
                    <a:pt x="407" y="81"/>
                    <a:pt x="406" y="82"/>
                  </a:cubicBezTo>
                  <a:cubicBezTo>
                    <a:pt x="398" y="86"/>
                    <a:pt x="391" y="89"/>
                    <a:pt x="383" y="93"/>
                  </a:cubicBezTo>
                  <a:cubicBezTo>
                    <a:pt x="383" y="93"/>
                    <a:pt x="383" y="93"/>
                    <a:pt x="382" y="94"/>
                  </a:cubicBezTo>
                  <a:cubicBezTo>
                    <a:pt x="375" y="97"/>
                    <a:pt x="367" y="100"/>
                    <a:pt x="359" y="104"/>
                  </a:cubicBezTo>
                  <a:cubicBezTo>
                    <a:pt x="357" y="105"/>
                    <a:pt x="355" y="106"/>
                    <a:pt x="353" y="107"/>
                  </a:cubicBezTo>
                  <a:cubicBezTo>
                    <a:pt x="345" y="110"/>
                    <a:pt x="337" y="113"/>
                    <a:pt x="328" y="117"/>
                  </a:cubicBezTo>
                  <a:cubicBezTo>
                    <a:pt x="328" y="117"/>
                    <a:pt x="328" y="117"/>
                    <a:pt x="327" y="117"/>
                  </a:cubicBezTo>
                  <a:cubicBezTo>
                    <a:pt x="318" y="121"/>
                    <a:pt x="309" y="124"/>
                    <a:pt x="300" y="127"/>
                  </a:cubicBezTo>
                  <a:cubicBezTo>
                    <a:pt x="298" y="128"/>
                    <a:pt x="295" y="129"/>
                    <a:pt x="293" y="130"/>
                  </a:cubicBezTo>
                  <a:cubicBezTo>
                    <a:pt x="285" y="133"/>
                    <a:pt x="276" y="136"/>
                    <a:pt x="267" y="139"/>
                  </a:cubicBezTo>
                  <a:cubicBezTo>
                    <a:pt x="266" y="139"/>
                    <a:pt x="265" y="139"/>
                    <a:pt x="264" y="140"/>
                  </a:cubicBezTo>
                  <a:cubicBezTo>
                    <a:pt x="254" y="143"/>
                    <a:pt x="244" y="146"/>
                    <a:pt x="234" y="149"/>
                  </a:cubicBezTo>
                  <a:cubicBezTo>
                    <a:pt x="231" y="149"/>
                    <a:pt x="229" y="150"/>
                    <a:pt x="226" y="151"/>
                  </a:cubicBezTo>
                  <a:cubicBezTo>
                    <a:pt x="217" y="153"/>
                    <a:pt x="208" y="155"/>
                    <a:pt x="199" y="158"/>
                  </a:cubicBezTo>
                  <a:cubicBezTo>
                    <a:pt x="197" y="158"/>
                    <a:pt x="195" y="159"/>
                    <a:pt x="193" y="159"/>
                  </a:cubicBezTo>
                  <a:cubicBezTo>
                    <a:pt x="183" y="161"/>
                    <a:pt x="172" y="164"/>
                    <a:pt x="161" y="166"/>
                  </a:cubicBezTo>
                  <a:cubicBezTo>
                    <a:pt x="158" y="167"/>
                    <a:pt x="155" y="167"/>
                    <a:pt x="153" y="167"/>
                  </a:cubicBezTo>
                  <a:cubicBezTo>
                    <a:pt x="144" y="169"/>
                    <a:pt x="135" y="171"/>
                    <a:pt x="126" y="172"/>
                  </a:cubicBezTo>
                  <a:cubicBezTo>
                    <a:pt x="123" y="172"/>
                    <a:pt x="120" y="173"/>
                    <a:pt x="118" y="173"/>
                  </a:cubicBezTo>
                  <a:cubicBezTo>
                    <a:pt x="106" y="175"/>
                    <a:pt x="95" y="176"/>
                    <a:pt x="83" y="178"/>
                  </a:cubicBezTo>
                  <a:cubicBezTo>
                    <a:pt x="81" y="178"/>
                    <a:pt x="79" y="178"/>
                    <a:pt x="77" y="178"/>
                  </a:cubicBezTo>
                  <a:cubicBezTo>
                    <a:pt x="67" y="179"/>
                    <a:pt x="57" y="180"/>
                    <a:pt x="47" y="181"/>
                  </a:cubicBezTo>
                  <a:cubicBezTo>
                    <a:pt x="44" y="181"/>
                    <a:pt x="41" y="181"/>
                    <a:pt x="37" y="181"/>
                  </a:cubicBezTo>
                  <a:cubicBezTo>
                    <a:pt x="25" y="182"/>
                    <a:pt x="13" y="183"/>
                    <a:pt x="0" y="183"/>
                  </a:cubicBezTo>
                  <a:cubicBezTo>
                    <a:pt x="96" y="188"/>
                    <a:pt x="96" y="188"/>
                    <a:pt x="96" y="188"/>
                  </a:cubicBezTo>
                  <a:cubicBezTo>
                    <a:pt x="108" y="188"/>
                    <a:pt x="120" y="187"/>
                    <a:pt x="132" y="187"/>
                  </a:cubicBezTo>
                  <a:cubicBezTo>
                    <a:pt x="136" y="187"/>
                    <a:pt x="139" y="186"/>
                    <a:pt x="142" y="186"/>
                  </a:cubicBezTo>
                  <a:cubicBezTo>
                    <a:pt x="152" y="185"/>
                    <a:pt x="162" y="185"/>
                    <a:pt x="172" y="184"/>
                  </a:cubicBezTo>
                  <a:cubicBezTo>
                    <a:pt x="174" y="184"/>
                    <a:pt x="176" y="183"/>
                    <a:pt x="179" y="183"/>
                  </a:cubicBezTo>
                  <a:cubicBezTo>
                    <a:pt x="190" y="182"/>
                    <a:pt x="202" y="180"/>
                    <a:pt x="213" y="179"/>
                  </a:cubicBezTo>
                  <a:cubicBezTo>
                    <a:pt x="216" y="178"/>
                    <a:pt x="218" y="178"/>
                    <a:pt x="221" y="177"/>
                  </a:cubicBezTo>
                  <a:cubicBezTo>
                    <a:pt x="230" y="176"/>
                    <a:pt x="239" y="175"/>
                    <a:pt x="248" y="173"/>
                  </a:cubicBezTo>
                  <a:cubicBezTo>
                    <a:pt x="249" y="173"/>
                    <a:pt x="251" y="172"/>
                    <a:pt x="253" y="172"/>
                  </a:cubicBezTo>
                  <a:cubicBezTo>
                    <a:pt x="254" y="172"/>
                    <a:pt x="255" y="172"/>
                    <a:pt x="256" y="171"/>
                  </a:cubicBezTo>
                  <a:cubicBezTo>
                    <a:pt x="267" y="169"/>
                    <a:pt x="278" y="167"/>
                    <a:pt x="289" y="164"/>
                  </a:cubicBezTo>
                  <a:cubicBezTo>
                    <a:pt x="290" y="164"/>
                    <a:pt x="292" y="163"/>
                    <a:pt x="294" y="163"/>
                  </a:cubicBezTo>
                  <a:cubicBezTo>
                    <a:pt x="303" y="161"/>
                    <a:pt x="312" y="159"/>
                    <a:pt x="321" y="156"/>
                  </a:cubicBezTo>
                  <a:cubicBezTo>
                    <a:pt x="324" y="155"/>
                    <a:pt x="326" y="155"/>
                    <a:pt x="329" y="154"/>
                  </a:cubicBezTo>
                  <a:cubicBezTo>
                    <a:pt x="339" y="151"/>
                    <a:pt x="349" y="148"/>
                    <a:pt x="359" y="145"/>
                  </a:cubicBezTo>
                  <a:cubicBezTo>
                    <a:pt x="360" y="145"/>
                    <a:pt x="361" y="144"/>
                    <a:pt x="363" y="144"/>
                  </a:cubicBezTo>
                  <a:cubicBezTo>
                    <a:pt x="371" y="141"/>
                    <a:pt x="380" y="138"/>
                    <a:pt x="388" y="135"/>
                  </a:cubicBezTo>
                  <a:cubicBezTo>
                    <a:pt x="391" y="134"/>
                    <a:pt x="393" y="134"/>
                    <a:pt x="395" y="133"/>
                  </a:cubicBezTo>
                  <a:cubicBezTo>
                    <a:pt x="405" y="129"/>
                    <a:pt x="414" y="126"/>
                    <a:pt x="422" y="123"/>
                  </a:cubicBezTo>
                  <a:cubicBezTo>
                    <a:pt x="423" y="122"/>
                    <a:pt x="423" y="122"/>
                    <a:pt x="424" y="122"/>
                  </a:cubicBezTo>
                  <a:cubicBezTo>
                    <a:pt x="432" y="119"/>
                    <a:pt x="440" y="115"/>
                    <a:pt x="448" y="112"/>
                  </a:cubicBezTo>
                  <a:cubicBezTo>
                    <a:pt x="450" y="111"/>
                    <a:pt x="452" y="110"/>
                    <a:pt x="455" y="109"/>
                  </a:cubicBezTo>
                  <a:cubicBezTo>
                    <a:pt x="462" y="106"/>
                    <a:pt x="470" y="102"/>
                    <a:pt x="477" y="99"/>
                  </a:cubicBezTo>
                  <a:cubicBezTo>
                    <a:pt x="478" y="99"/>
                    <a:pt x="478" y="99"/>
                    <a:pt x="478" y="98"/>
                  </a:cubicBezTo>
                  <a:cubicBezTo>
                    <a:pt x="486" y="95"/>
                    <a:pt x="494" y="91"/>
                    <a:pt x="501" y="88"/>
                  </a:cubicBezTo>
                  <a:cubicBezTo>
                    <a:pt x="501" y="87"/>
                    <a:pt x="501" y="87"/>
                    <a:pt x="501" y="87"/>
                  </a:cubicBezTo>
                  <a:cubicBezTo>
                    <a:pt x="499" y="86"/>
                    <a:pt x="499" y="86"/>
                    <a:pt x="499" y="86"/>
                  </a:cubicBezTo>
                  <a:lnTo>
                    <a:pt x="573" y="1"/>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5" name="Freeform 17">
              <a:extLst>
                <a:ext uri="{FF2B5EF4-FFF2-40B4-BE49-F238E27FC236}">
                  <a16:creationId xmlns:a16="http://schemas.microsoft.com/office/drawing/2014/main" id="{2496F514-4E68-0678-E79A-5E7303651213}"/>
                </a:ext>
              </a:extLst>
            </p:cNvPr>
            <p:cNvSpPr>
              <a:spLocks/>
            </p:cNvSpPr>
            <p:nvPr/>
          </p:nvSpPr>
          <p:spPr bwMode="auto">
            <a:xfrm>
              <a:off x="5075956" y="4560552"/>
              <a:ext cx="1430659" cy="1175013"/>
            </a:xfrm>
            <a:custGeom>
              <a:avLst/>
              <a:gdLst>
                <a:gd name="T0" fmla="*/ 362 w 724"/>
                <a:gd name="T1" fmla="*/ 335 h 595"/>
                <a:gd name="T2" fmla="*/ 96 w 724"/>
                <a:gd name="T3" fmla="*/ 6 h 595"/>
                <a:gd name="T4" fmla="*/ 0 w 724"/>
                <a:gd name="T5" fmla="*/ 0 h 595"/>
                <a:gd name="T6" fmla="*/ 267 w 724"/>
                <a:gd name="T7" fmla="*/ 330 h 595"/>
                <a:gd name="T8" fmla="*/ 629 w 724"/>
                <a:gd name="T9" fmla="*/ 590 h 595"/>
                <a:gd name="T10" fmla="*/ 724 w 724"/>
                <a:gd name="T11" fmla="*/ 595 h 595"/>
                <a:gd name="T12" fmla="*/ 362 w 724"/>
                <a:gd name="T13" fmla="*/ 335 h 595"/>
              </a:gdLst>
              <a:ahLst/>
              <a:cxnLst>
                <a:cxn ang="0">
                  <a:pos x="T0" y="T1"/>
                </a:cxn>
                <a:cxn ang="0">
                  <a:pos x="T2" y="T3"/>
                </a:cxn>
                <a:cxn ang="0">
                  <a:pos x="T4" y="T5"/>
                </a:cxn>
                <a:cxn ang="0">
                  <a:pos x="T6" y="T7"/>
                </a:cxn>
                <a:cxn ang="0">
                  <a:pos x="T8" y="T9"/>
                </a:cxn>
                <a:cxn ang="0">
                  <a:pos x="T10" y="T11"/>
                </a:cxn>
                <a:cxn ang="0">
                  <a:pos x="T12" y="T13"/>
                </a:cxn>
              </a:cxnLst>
              <a:rect l="0" t="0" r="r" b="b"/>
              <a:pathLst>
                <a:path w="724" h="595">
                  <a:moveTo>
                    <a:pt x="362" y="335"/>
                  </a:moveTo>
                  <a:cubicBezTo>
                    <a:pt x="168" y="164"/>
                    <a:pt x="99" y="14"/>
                    <a:pt x="96" y="6"/>
                  </a:cubicBezTo>
                  <a:cubicBezTo>
                    <a:pt x="0" y="0"/>
                    <a:pt x="0" y="0"/>
                    <a:pt x="0" y="0"/>
                  </a:cubicBezTo>
                  <a:cubicBezTo>
                    <a:pt x="4" y="8"/>
                    <a:pt x="73" y="159"/>
                    <a:pt x="267" y="330"/>
                  </a:cubicBezTo>
                  <a:cubicBezTo>
                    <a:pt x="396" y="445"/>
                    <a:pt x="617" y="583"/>
                    <a:pt x="629" y="590"/>
                  </a:cubicBezTo>
                  <a:cubicBezTo>
                    <a:pt x="724" y="595"/>
                    <a:pt x="724" y="595"/>
                    <a:pt x="724" y="595"/>
                  </a:cubicBezTo>
                  <a:cubicBezTo>
                    <a:pt x="713" y="588"/>
                    <a:pt x="491" y="450"/>
                    <a:pt x="362" y="335"/>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6" name="Freeform 18">
              <a:extLst>
                <a:ext uri="{FF2B5EF4-FFF2-40B4-BE49-F238E27FC236}">
                  <a16:creationId xmlns:a16="http://schemas.microsoft.com/office/drawing/2014/main" id="{493386C4-F22B-F89A-4341-59BC4F0966F6}"/>
                </a:ext>
              </a:extLst>
            </p:cNvPr>
            <p:cNvSpPr>
              <a:spLocks/>
            </p:cNvSpPr>
            <p:nvPr/>
          </p:nvSpPr>
          <p:spPr bwMode="auto">
            <a:xfrm>
              <a:off x="5265590" y="4474136"/>
              <a:ext cx="2424439" cy="1261428"/>
            </a:xfrm>
            <a:custGeom>
              <a:avLst/>
              <a:gdLst>
                <a:gd name="T0" fmla="*/ 688 w 1227"/>
                <a:gd name="T1" fmla="*/ 183 h 639"/>
                <a:gd name="T2" fmla="*/ 1227 w 1227"/>
                <a:gd name="T3" fmla="*/ 0 h 639"/>
                <a:gd name="T4" fmla="*/ 1009 w 1227"/>
                <a:gd name="T5" fmla="*/ 390 h 639"/>
                <a:gd name="T6" fmla="*/ 628 w 1227"/>
                <a:gd name="T7" fmla="*/ 639 h 639"/>
                <a:gd name="T8" fmla="*/ 266 w 1227"/>
                <a:gd name="T9" fmla="*/ 379 h 639"/>
                <a:gd name="T10" fmla="*/ 0 w 1227"/>
                <a:gd name="T11" fmla="*/ 50 h 639"/>
                <a:gd name="T12" fmla="*/ 633 w 1227"/>
                <a:gd name="T13" fmla="*/ 182 h 639"/>
                <a:gd name="T14" fmla="*/ 688 w 1227"/>
                <a:gd name="T15" fmla="*/ 183 h 6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7" h="639">
                  <a:moveTo>
                    <a:pt x="688" y="183"/>
                  </a:moveTo>
                  <a:cubicBezTo>
                    <a:pt x="1003" y="179"/>
                    <a:pt x="1216" y="9"/>
                    <a:pt x="1227" y="0"/>
                  </a:cubicBezTo>
                  <a:cubicBezTo>
                    <a:pt x="1225" y="11"/>
                    <a:pt x="1173" y="218"/>
                    <a:pt x="1009" y="390"/>
                  </a:cubicBezTo>
                  <a:cubicBezTo>
                    <a:pt x="825" y="582"/>
                    <a:pt x="638" y="636"/>
                    <a:pt x="628" y="639"/>
                  </a:cubicBezTo>
                  <a:cubicBezTo>
                    <a:pt x="617" y="632"/>
                    <a:pt x="395" y="494"/>
                    <a:pt x="266" y="379"/>
                  </a:cubicBezTo>
                  <a:cubicBezTo>
                    <a:pt x="72" y="208"/>
                    <a:pt x="3" y="58"/>
                    <a:pt x="0" y="50"/>
                  </a:cubicBezTo>
                  <a:cubicBezTo>
                    <a:pt x="15" y="55"/>
                    <a:pt x="299" y="164"/>
                    <a:pt x="633" y="182"/>
                  </a:cubicBezTo>
                  <a:cubicBezTo>
                    <a:pt x="652" y="183"/>
                    <a:pt x="670" y="183"/>
                    <a:pt x="688"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7" name="Freeform 19">
              <a:extLst>
                <a:ext uri="{FF2B5EF4-FFF2-40B4-BE49-F238E27FC236}">
                  <a16:creationId xmlns:a16="http://schemas.microsoft.com/office/drawing/2014/main" id="{DABE50DE-F239-2C18-49F3-B76A9D3BBAF4}"/>
                </a:ext>
              </a:extLst>
            </p:cNvPr>
            <p:cNvSpPr>
              <a:spLocks noEditPoints="1"/>
            </p:cNvSpPr>
            <p:nvPr/>
          </p:nvSpPr>
          <p:spPr bwMode="auto">
            <a:xfrm>
              <a:off x="5259589" y="4465735"/>
              <a:ext cx="2436441" cy="1274631"/>
            </a:xfrm>
            <a:custGeom>
              <a:avLst/>
              <a:gdLst>
                <a:gd name="T0" fmla="*/ 631 w 1233"/>
                <a:gd name="T1" fmla="*/ 645 h 645"/>
                <a:gd name="T2" fmla="*/ 630 w 1233"/>
                <a:gd name="T3" fmla="*/ 645 h 645"/>
                <a:gd name="T4" fmla="*/ 631 w 1233"/>
                <a:gd name="T5" fmla="*/ 643 h 645"/>
                <a:gd name="T6" fmla="*/ 630 w 1233"/>
                <a:gd name="T7" fmla="*/ 644 h 645"/>
                <a:gd name="T8" fmla="*/ 268 w 1233"/>
                <a:gd name="T9" fmla="*/ 384 h 645"/>
                <a:gd name="T10" fmla="*/ 1 w 1233"/>
                <a:gd name="T11" fmla="*/ 54 h 645"/>
                <a:gd name="T12" fmla="*/ 0 w 1233"/>
                <a:gd name="T13" fmla="*/ 51 h 645"/>
                <a:gd name="T14" fmla="*/ 3 w 1233"/>
                <a:gd name="T15" fmla="*/ 52 h 645"/>
                <a:gd name="T16" fmla="*/ 636 w 1233"/>
                <a:gd name="T17" fmla="*/ 184 h 645"/>
                <a:gd name="T18" fmla="*/ 691 w 1233"/>
                <a:gd name="T19" fmla="*/ 185 h 645"/>
                <a:gd name="T20" fmla="*/ 1229 w 1233"/>
                <a:gd name="T21" fmla="*/ 2 h 645"/>
                <a:gd name="T22" fmla="*/ 1233 w 1233"/>
                <a:gd name="T23" fmla="*/ 0 h 645"/>
                <a:gd name="T24" fmla="*/ 1232 w 1233"/>
                <a:gd name="T25" fmla="*/ 4 h 645"/>
                <a:gd name="T26" fmla="*/ 1013 w 1233"/>
                <a:gd name="T27" fmla="*/ 395 h 645"/>
                <a:gd name="T28" fmla="*/ 632 w 1233"/>
                <a:gd name="T29" fmla="*/ 645 h 645"/>
                <a:gd name="T30" fmla="*/ 631 w 1233"/>
                <a:gd name="T31" fmla="*/ 645 h 645"/>
                <a:gd name="T32" fmla="*/ 6 w 1233"/>
                <a:gd name="T33" fmla="*/ 57 h 645"/>
                <a:gd name="T34" fmla="*/ 270 w 1233"/>
                <a:gd name="T35" fmla="*/ 382 h 645"/>
                <a:gd name="T36" fmla="*/ 631 w 1233"/>
                <a:gd name="T37" fmla="*/ 642 h 645"/>
                <a:gd name="T38" fmla="*/ 1010 w 1233"/>
                <a:gd name="T39" fmla="*/ 393 h 645"/>
                <a:gd name="T40" fmla="*/ 1228 w 1233"/>
                <a:gd name="T41" fmla="*/ 8 h 645"/>
                <a:gd name="T42" fmla="*/ 691 w 1233"/>
                <a:gd name="T43" fmla="*/ 188 h 645"/>
                <a:gd name="T44" fmla="*/ 636 w 1233"/>
                <a:gd name="T45" fmla="*/ 187 h 645"/>
                <a:gd name="T46" fmla="*/ 6 w 1233"/>
                <a:gd name="T47" fmla="*/ 5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33" h="645">
                  <a:moveTo>
                    <a:pt x="631" y="645"/>
                  </a:moveTo>
                  <a:cubicBezTo>
                    <a:pt x="630" y="645"/>
                    <a:pt x="630" y="645"/>
                    <a:pt x="630" y="645"/>
                  </a:cubicBezTo>
                  <a:cubicBezTo>
                    <a:pt x="631" y="643"/>
                    <a:pt x="631" y="643"/>
                    <a:pt x="631" y="643"/>
                  </a:cubicBezTo>
                  <a:cubicBezTo>
                    <a:pt x="630" y="644"/>
                    <a:pt x="630" y="644"/>
                    <a:pt x="630" y="644"/>
                  </a:cubicBezTo>
                  <a:cubicBezTo>
                    <a:pt x="606" y="630"/>
                    <a:pt x="393" y="496"/>
                    <a:pt x="268" y="384"/>
                  </a:cubicBezTo>
                  <a:cubicBezTo>
                    <a:pt x="79" y="218"/>
                    <a:pt x="9" y="71"/>
                    <a:pt x="1" y="54"/>
                  </a:cubicBezTo>
                  <a:cubicBezTo>
                    <a:pt x="0" y="51"/>
                    <a:pt x="0" y="51"/>
                    <a:pt x="0" y="51"/>
                  </a:cubicBezTo>
                  <a:cubicBezTo>
                    <a:pt x="3" y="52"/>
                    <a:pt x="3" y="52"/>
                    <a:pt x="3" y="52"/>
                  </a:cubicBezTo>
                  <a:cubicBezTo>
                    <a:pt x="34" y="64"/>
                    <a:pt x="312" y="167"/>
                    <a:pt x="636" y="184"/>
                  </a:cubicBezTo>
                  <a:cubicBezTo>
                    <a:pt x="654" y="185"/>
                    <a:pt x="673" y="186"/>
                    <a:pt x="691" y="185"/>
                  </a:cubicBezTo>
                  <a:cubicBezTo>
                    <a:pt x="996" y="181"/>
                    <a:pt x="1207" y="21"/>
                    <a:pt x="1229" y="2"/>
                  </a:cubicBezTo>
                  <a:cubicBezTo>
                    <a:pt x="1233" y="0"/>
                    <a:pt x="1233" y="0"/>
                    <a:pt x="1233" y="0"/>
                  </a:cubicBezTo>
                  <a:cubicBezTo>
                    <a:pt x="1232" y="4"/>
                    <a:pt x="1232" y="4"/>
                    <a:pt x="1232" y="4"/>
                  </a:cubicBezTo>
                  <a:cubicBezTo>
                    <a:pt x="1226" y="26"/>
                    <a:pt x="1173" y="228"/>
                    <a:pt x="1013" y="395"/>
                  </a:cubicBezTo>
                  <a:cubicBezTo>
                    <a:pt x="834" y="582"/>
                    <a:pt x="652" y="639"/>
                    <a:pt x="632" y="645"/>
                  </a:cubicBezTo>
                  <a:lnTo>
                    <a:pt x="631" y="645"/>
                  </a:lnTo>
                  <a:close/>
                  <a:moveTo>
                    <a:pt x="6" y="57"/>
                  </a:moveTo>
                  <a:cubicBezTo>
                    <a:pt x="19" y="84"/>
                    <a:pt x="91" y="224"/>
                    <a:pt x="270" y="382"/>
                  </a:cubicBezTo>
                  <a:cubicBezTo>
                    <a:pt x="395" y="492"/>
                    <a:pt x="606" y="625"/>
                    <a:pt x="631" y="642"/>
                  </a:cubicBezTo>
                  <a:cubicBezTo>
                    <a:pt x="654" y="635"/>
                    <a:pt x="834" y="577"/>
                    <a:pt x="1010" y="393"/>
                  </a:cubicBezTo>
                  <a:cubicBezTo>
                    <a:pt x="1162" y="234"/>
                    <a:pt x="1218" y="45"/>
                    <a:pt x="1228" y="8"/>
                  </a:cubicBezTo>
                  <a:cubicBezTo>
                    <a:pt x="1192" y="36"/>
                    <a:pt x="985" y="184"/>
                    <a:pt x="691" y="188"/>
                  </a:cubicBezTo>
                  <a:cubicBezTo>
                    <a:pt x="673" y="189"/>
                    <a:pt x="654" y="188"/>
                    <a:pt x="636" y="187"/>
                  </a:cubicBezTo>
                  <a:cubicBezTo>
                    <a:pt x="321" y="171"/>
                    <a:pt x="50" y="73"/>
                    <a:pt x="6" y="5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sp>
        <p:nvSpPr>
          <p:cNvPr id="38" name="TextBox 66">
            <a:extLst>
              <a:ext uri="{FF2B5EF4-FFF2-40B4-BE49-F238E27FC236}">
                <a16:creationId xmlns:a16="http://schemas.microsoft.com/office/drawing/2014/main" id="{43E38A55-BD3F-C432-85DA-F8780E806DA9}"/>
              </a:ext>
            </a:extLst>
          </p:cNvPr>
          <p:cNvSpPr txBox="1"/>
          <p:nvPr/>
        </p:nvSpPr>
        <p:spPr>
          <a:xfrm>
            <a:off x="5362829" y="3091538"/>
            <a:ext cx="170396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Lato Regular"/>
                <a:ea typeface="+mn-ea"/>
                <a:cs typeface="+mn-cs"/>
              </a:rPr>
              <a:t>DESTAQUES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Lato Regular"/>
                <a:ea typeface="+mn-ea"/>
                <a:cs typeface="+mn-cs"/>
              </a:rPr>
              <a:t>DO SETOR</a:t>
            </a:r>
          </a:p>
        </p:txBody>
      </p:sp>
      <p:sp>
        <p:nvSpPr>
          <p:cNvPr id="42" name="Rectangle 50">
            <a:extLst>
              <a:ext uri="{FF2B5EF4-FFF2-40B4-BE49-F238E27FC236}">
                <a16:creationId xmlns:a16="http://schemas.microsoft.com/office/drawing/2014/main" id="{A2174C3B-F2C7-5993-7F3D-9A30C718E6D9}"/>
              </a:ext>
            </a:extLst>
          </p:cNvPr>
          <p:cNvSpPr/>
          <p:nvPr/>
        </p:nvSpPr>
        <p:spPr>
          <a:xfrm>
            <a:off x="62409" y="827887"/>
            <a:ext cx="3909797" cy="2682529"/>
          </a:xfrm>
          <a:prstGeom prst="rect">
            <a:avLst/>
          </a:prstGeom>
        </p:spPr>
        <p:txBody>
          <a:bodyPr wrap="square">
            <a:spAutoFit/>
          </a:bodyPr>
          <a:lstStyle/>
          <a:p>
            <a:pPr lvl="0" algn="ctr">
              <a:defRPr/>
            </a:pPr>
            <a:r>
              <a:rPr lang="pt-BR" sz="1600" b="1" dirty="0">
                <a:solidFill>
                  <a:schemeClr val="bg1">
                    <a:lumMod val="95000"/>
                  </a:schemeClr>
                </a:solidFill>
              </a:rPr>
              <a:t>Revisão da Resolução 143 no CNRH</a:t>
            </a:r>
          </a:p>
          <a:p>
            <a:pPr lvl="0" algn="r">
              <a:lnSpc>
                <a:spcPct val="120000"/>
              </a:lnSpc>
              <a:defRPr/>
            </a:pPr>
            <a:endParaRPr lang="pt-BR" sz="1600" dirty="0">
              <a:solidFill>
                <a:schemeClr val="bg1">
                  <a:lumMod val="95000"/>
                </a:schemeClr>
              </a:solidFill>
              <a:cs typeface="Calibri" panose="020F0502020204030204" pitchFamily="34" charset="0"/>
            </a:endParaRPr>
          </a:p>
          <a:p>
            <a:pPr lvl="0" algn="r">
              <a:lnSpc>
                <a:spcPct val="120000"/>
              </a:lnSpc>
              <a:defRPr/>
            </a:pPr>
            <a:r>
              <a:rPr lang="pt-BR" sz="1600" dirty="0">
                <a:solidFill>
                  <a:schemeClr val="bg1">
                    <a:lumMod val="95000"/>
                  </a:schemeClr>
                </a:solidFill>
                <a:cs typeface="Calibri" panose="020F0502020204030204" pitchFamily="34" charset="0"/>
              </a:rPr>
              <a:t>- </a:t>
            </a:r>
            <a:r>
              <a:rPr lang="pt-BR" sz="1600" dirty="0">
                <a:solidFill>
                  <a:schemeClr val="bg1">
                    <a:lumMod val="95000"/>
                  </a:schemeClr>
                </a:solidFill>
              </a:rPr>
              <a:t>Revisão aprovada em Plenária do CNRH de 08.12.22, com o texto integral como veio do GTSB. Usos múltiplos e hidrelétricas numa mesma matriz e mineração em matriz específica (3 anos de discussão). </a:t>
            </a:r>
          </a:p>
          <a:p>
            <a:pPr lvl="0" algn="r">
              <a:lnSpc>
                <a:spcPct val="120000"/>
              </a:lnSpc>
              <a:defRPr/>
            </a:pPr>
            <a:endParaRPr lang="pt-BR" sz="1600" dirty="0">
              <a:solidFill>
                <a:schemeClr val="bg1">
                  <a:lumMod val="95000"/>
                </a:schemeClr>
              </a:solidFill>
            </a:endParaRPr>
          </a:p>
          <a:p>
            <a:pPr lvl="0" algn="ctr">
              <a:lnSpc>
                <a:spcPct val="120000"/>
              </a:lnSpc>
              <a:defRPr/>
            </a:pPr>
            <a:r>
              <a:rPr lang="pt-BR" sz="1600" b="1" dirty="0">
                <a:solidFill>
                  <a:schemeClr val="bg1">
                    <a:lumMod val="95000"/>
                  </a:schemeClr>
                </a:solidFill>
              </a:rPr>
              <a:t>Não Publicada</a:t>
            </a:r>
            <a:r>
              <a:rPr lang="en-US" sz="1600" dirty="0">
                <a:solidFill>
                  <a:srgbClr val="414042"/>
                </a:solidFill>
              </a:rPr>
              <a:t>.</a:t>
            </a:r>
          </a:p>
        </p:txBody>
      </p:sp>
      <p:sp>
        <p:nvSpPr>
          <p:cNvPr id="43" name="Rectangle 56">
            <a:extLst>
              <a:ext uri="{FF2B5EF4-FFF2-40B4-BE49-F238E27FC236}">
                <a16:creationId xmlns:a16="http://schemas.microsoft.com/office/drawing/2014/main" id="{3AB27E44-8C48-7DAA-2BF4-A7004AE2E85E}"/>
              </a:ext>
            </a:extLst>
          </p:cNvPr>
          <p:cNvSpPr/>
          <p:nvPr/>
        </p:nvSpPr>
        <p:spPr>
          <a:xfrm flipH="1">
            <a:off x="114019" y="3958837"/>
            <a:ext cx="3972206" cy="2554545"/>
          </a:xfrm>
          <a:prstGeom prst="rect">
            <a:avLst/>
          </a:prstGeom>
        </p:spPr>
        <p:txBody>
          <a:bodyPr wrap="square">
            <a:spAutoFit/>
          </a:bodyPr>
          <a:lstStyle/>
          <a:p>
            <a:pPr algn="just" fontAlgn="base">
              <a:spcBef>
                <a:spcPts val="600"/>
              </a:spcBef>
              <a:spcAft>
                <a:spcPts val="600"/>
              </a:spcAft>
            </a:pPr>
            <a:r>
              <a:rPr lang="pt-BR" sz="1600" dirty="0">
                <a:solidFill>
                  <a:schemeClr val="bg1">
                    <a:lumMod val="95000"/>
                  </a:schemeClr>
                </a:solidFill>
                <a:latin typeface="Calibri" panose="020F0502020204030204" pitchFamily="34" charset="0"/>
                <a:ea typeface="Calibri" panose="020F0502020204030204" pitchFamily="34" charset="0"/>
              </a:rPr>
              <a:t>CONJUR/MDR manifestou que, em função da </a:t>
            </a:r>
            <a:r>
              <a:rPr lang="pt-BR" sz="1600" u="sng" dirty="0">
                <a:solidFill>
                  <a:schemeClr val="bg1">
                    <a:lumMod val="95000"/>
                  </a:schemeClr>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Medida Provisória de nº 1.154, de 1º de janeiro de 2023</a:t>
            </a:r>
            <a:r>
              <a:rPr lang="pt-BR" sz="1600" dirty="0">
                <a:solidFill>
                  <a:schemeClr val="bg1">
                    <a:lumMod val="95000"/>
                  </a:schemeClr>
                </a:solidFill>
                <a:latin typeface="Calibri" panose="020F0502020204030204" pitchFamily="34" charset="0"/>
                <a:ea typeface="Calibri" panose="020F0502020204030204" pitchFamily="34" charset="0"/>
              </a:rPr>
              <a:t>, que modificou a Lei nº 9.433, de 8 de janeiro de 1997, atribuindo ao Ministério do Meio Ambiente e Mudança do Clima a Presidência do Conselho Nacional de Recursos Hídricos, compete à consultoria jurídica daquela pasta examinar os aspectos legais e de forma da minuta de Resolução em questão. Não foi publicada no DOU</a:t>
            </a:r>
          </a:p>
        </p:txBody>
      </p:sp>
      <p:sp>
        <p:nvSpPr>
          <p:cNvPr id="44" name="Rectangle 52">
            <a:extLst>
              <a:ext uri="{FF2B5EF4-FFF2-40B4-BE49-F238E27FC236}">
                <a16:creationId xmlns:a16="http://schemas.microsoft.com/office/drawing/2014/main" id="{865CBC4E-FF4D-4A42-F3DB-3012CB0805D9}"/>
              </a:ext>
            </a:extLst>
          </p:cNvPr>
          <p:cNvSpPr/>
          <p:nvPr/>
        </p:nvSpPr>
        <p:spPr>
          <a:xfrm>
            <a:off x="8070948" y="4053655"/>
            <a:ext cx="4202047" cy="2605778"/>
          </a:xfrm>
          <a:prstGeom prst="rect">
            <a:avLst/>
          </a:prstGeom>
        </p:spPr>
        <p:txBody>
          <a:bodyPr wrap="square">
            <a:spAutoFit/>
          </a:bodyPr>
          <a:lstStyle/>
          <a:p>
            <a:pPr lvl="0" algn="just">
              <a:defRPr/>
            </a:pPr>
            <a:r>
              <a:rPr lang="de-DE" sz="1600" b="1" dirty="0">
                <a:solidFill>
                  <a:schemeClr val="bg1">
                    <a:lumMod val="95000"/>
                  </a:schemeClr>
                </a:solidFill>
              </a:rPr>
              <a:t>PLS nº 2918/2021</a:t>
            </a:r>
          </a:p>
          <a:p>
            <a:pPr marL="0" marR="0" lvl="0" indent="0" algn="just" defTabSz="914400" rtl="0" eaLnBrk="1" fontAlgn="auto" latinLnBrk="0" hangingPunct="1">
              <a:lnSpc>
                <a:spcPct val="120000"/>
              </a:lnSpc>
              <a:spcBef>
                <a:spcPts val="0"/>
              </a:spcBef>
              <a:spcAft>
                <a:spcPts val="0"/>
              </a:spcAft>
              <a:buClrTx/>
              <a:buSzTx/>
              <a:buFontTx/>
              <a:buNone/>
              <a:tabLst/>
              <a:defRPr/>
            </a:pPr>
            <a:endParaRPr kumimoji="0" lang="pt-BR" sz="1600" b="0" i="0" u="none" strike="noStrike" kern="1200" cap="none" spc="0" normalizeH="0" baseline="0" noProof="0" dirty="0">
              <a:ln>
                <a:noFill/>
              </a:ln>
              <a:solidFill>
                <a:schemeClr val="bg1">
                  <a:lumMod val="95000"/>
                </a:schemeClr>
              </a:solidFill>
              <a:effectLst/>
              <a:uLnTx/>
              <a:uFillTx/>
            </a:endParaRPr>
          </a:p>
          <a:p>
            <a:pPr marL="0" marR="0" lvl="0" indent="0" algn="just" defTabSz="914400" rtl="0" eaLnBrk="1" fontAlgn="auto" latinLnBrk="0" hangingPunct="1">
              <a:lnSpc>
                <a:spcPct val="120000"/>
              </a:lnSpc>
              <a:spcBef>
                <a:spcPts val="0"/>
              </a:spcBef>
              <a:spcAft>
                <a:spcPts val="0"/>
              </a:spcAft>
              <a:buClrTx/>
              <a:buSzTx/>
              <a:buFontTx/>
              <a:buNone/>
              <a:tabLst/>
              <a:defRPr/>
            </a:pPr>
            <a:r>
              <a:rPr kumimoji="0" lang="pt-BR" sz="1600" b="0" i="0" u="none" strike="noStrike" kern="1200" cap="none" spc="0" normalizeH="0" baseline="0" noProof="0" dirty="0">
                <a:ln>
                  <a:noFill/>
                </a:ln>
                <a:solidFill>
                  <a:schemeClr val="bg1">
                    <a:lumMod val="95000"/>
                  </a:schemeClr>
                </a:solidFill>
                <a:effectLst/>
                <a:uLnTx/>
                <a:uFillTx/>
              </a:rPr>
              <a:t>- Proposta de revisão de particionamento da CFURH</a:t>
            </a:r>
          </a:p>
          <a:p>
            <a:pPr marL="0" marR="0" lvl="0" indent="0" algn="just" defTabSz="914400" rtl="0" eaLnBrk="1" fontAlgn="auto" latinLnBrk="0" hangingPunct="1">
              <a:lnSpc>
                <a:spcPct val="120000"/>
              </a:lnSpc>
              <a:spcBef>
                <a:spcPts val="0"/>
              </a:spcBef>
              <a:spcAft>
                <a:spcPts val="0"/>
              </a:spcAft>
              <a:buClrTx/>
              <a:buSzTx/>
              <a:buFontTx/>
              <a:buNone/>
              <a:tabLst/>
              <a:defRPr/>
            </a:pPr>
            <a:r>
              <a:rPr kumimoji="0" lang="pt-BR" sz="1600" b="0" i="0" u="none" strike="noStrike" kern="1200" cap="none" spc="0" normalizeH="0" baseline="0" noProof="0" dirty="0">
                <a:ln>
                  <a:noFill/>
                </a:ln>
                <a:solidFill>
                  <a:schemeClr val="bg1">
                    <a:lumMod val="95000"/>
                  </a:schemeClr>
                </a:solidFill>
                <a:effectLst/>
                <a:uLnTx/>
                <a:uFillTx/>
              </a:rPr>
              <a:t>- Contribuição em manifestação de Nota Técnica do MME</a:t>
            </a:r>
          </a:p>
          <a:p>
            <a:pPr marL="0" marR="0" lvl="0" indent="0" algn="just" defTabSz="914400" rtl="0" eaLnBrk="1" fontAlgn="auto" latinLnBrk="0" hangingPunct="1">
              <a:lnSpc>
                <a:spcPct val="120000"/>
              </a:lnSpc>
              <a:spcBef>
                <a:spcPts val="0"/>
              </a:spcBef>
              <a:spcAft>
                <a:spcPts val="0"/>
              </a:spcAft>
              <a:buClrTx/>
              <a:buSzTx/>
              <a:buFontTx/>
              <a:buNone/>
              <a:tabLst/>
              <a:defRPr/>
            </a:pPr>
            <a:r>
              <a:rPr lang="pt-BR" sz="1600" dirty="0">
                <a:solidFill>
                  <a:schemeClr val="bg1">
                    <a:lumMod val="95000"/>
                  </a:schemeClr>
                </a:solidFill>
              </a:rPr>
              <a:t>- </a:t>
            </a:r>
            <a:r>
              <a:rPr kumimoji="0" lang="pt-BR" sz="1600" b="0" i="0" u="none" strike="noStrike" kern="1200" cap="none" spc="0" normalizeH="0" baseline="0" noProof="0" dirty="0">
                <a:ln>
                  <a:noFill/>
                </a:ln>
                <a:solidFill>
                  <a:schemeClr val="bg1">
                    <a:lumMod val="95000"/>
                  </a:schemeClr>
                </a:solidFill>
                <a:effectLst/>
                <a:uLnTx/>
                <a:uFillTx/>
              </a:rPr>
              <a:t>Na proposta, ANA fica sem seu orçamento garantido</a:t>
            </a:r>
            <a:r>
              <a:rPr kumimoji="0" lang="pt-BR" sz="1600" b="0" i="0" u="none" strike="noStrike" kern="1200" cap="none" spc="0" normalizeH="0" noProof="0" dirty="0">
                <a:ln>
                  <a:noFill/>
                </a:ln>
                <a:solidFill>
                  <a:schemeClr val="bg1">
                    <a:lumMod val="95000"/>
                  </a:schemeClr>
                </a:solidFill>
                <a:effectLst/>
                <a:uLnTx/>
                <a:uFillTx/>
              </a:rPr>
              <a:t> (</a:t>
            </a:r>
            <a:r>
              <a:rPr kumimoji="0" lang="pt-BR" sz="1600" b="0" i="0" u="none" strike="noStrike" kern="1200" cap="none" spc="0" normalizeH="0" baseline="0" noProof="0" dirty="0">
                <a:ln>
                  <a:noFill/>
                </a:ln>
                <a:solidFill>
                  <a:schemeClr val="bg1">
                    <a:lumMod val="95000"/>
                  </a:schemeClr>
                </a:solidFill>
                <a:effectLst/>
                <a:uLnTx/>
                <a:uFillTx/>
              </a:rPr>
              <a:t>0,75%).</a:t>
            </a:r>
          </a:p>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pt-BR" sz="1200" b="0" i="0" u="none" strike="noStrike" kern="1200" cap="none" spc="0" normalizeH="0" baseline="0" noProof="0" dirty="0">
              <a:ln>
                <a:noFill/>
              </a:ln>
              <a:solidFill>
                <a:srgbClr val="414042"/>
              </a:solidFill>
              <a:effectLst/>
              <a:uLnTx/>
              <a:uFillTx/>
              <a:latin typeface="Lato Light"/>
              <a:ea typeface="+mn-ea"/>
              <a:cs typeface="+mn-cs"/>
            </a:endParaRPr>
          </a:p>
        </p:txBody>
      </p:sp>
    </p:spTree>
    <p:extLst>
      <p:ext uri="{BB962C8B-B14F-4D97-AF65-F5344CB8AC3E}">
        <p14:creationId xmlns:p14="http://schemas.microsoft.com/office/powerpoint/2010/main" val="844116638"/>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50000">
                                      <p:stCondLst>
                                        <p:cond delay="250"/>
                                      </p:stCondLst>
                                      <p:childTnLst>
                                        <p:set>
                                          <p:cBhvr>
                                            <p:cTn id="6" dur="1" fill="hold">
                                              <p:stCondLst>
                                                <p:cond delay="0"/>
                                              </p:stCondLst>
                                            </p:cTn>
                                            <p:tgtEl>
                                              <p:spTgt spid="19"/>
                                            </p:tgtEl>
                                            <p:attrNameLst>
                                              <p:attrName>style.visibility</p:attrName>
                                            </p:attrNameLst>
                                          </p:cBhvr>
                                          <p:to>
                                            <p:strVal val="visible"/>
                                          </p:to>
                                        </p:set>
                                        <p:anim calcmode="lin" valueType="num" p14:bounceEnd="50000">
                                          <p:cBhvr additive="base">
                                            <p:cTn id="7" dur="1000" fill="hold"/>
                                            <p:tgtEl>
                                              <p:spTgt spid="19"/>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nodeType="afterEffect" p14:presetBounceEnd="50000">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14:bounceEnd="50000">
                                          <p:cBhvr additive="base">
                                            <p:cTn id="12"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14:presetBounceEnd="50000">
                                      <p:stCondLst>
                                        <p:cond delay="250"/>
                                      </p:stCondLst>
                                      <p:childTnLst>
                                        <p:set>
                                          <p:cBhvr>
                                            <p:cTn id="15" dur="1" fill="hold">
                                              <p:stCondLst>
                                                <p:cond delay="0"/>
                                              </p:stCondLst>
                                            </p:cTn>
                                            <p:tgtEl>
                                              <p:spTgt spid="29"/>
                                            </p:tgtEl>
                                            <p:attrNameLst>
                                              <p:attrName>style.visibility</p:attrName>
                                            </p:attrNameLst>
                                          </p:cBhvr>
                                          <p:to>
                                            <p:strVal val="visible"/>
                                          </p:to>
                                        </p:set>
                                        <p:anim calcmode="lin" valueType="num" p14:bounceEnd="50000">
                                          <p:cBhvr additive="base">
                                            <p:cTn id="16" dur="1000" fill="hold"/>
                                            <p:tgtEl>
                                              <p:spTgt spid="29"/>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29"/>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14:presetBounceEnd="50000">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14:bounceEnd="50000">
                                          <p:cBhvr additive="base">
                                            <p:cTn id="20" dur="1000" fill="hold"/>
                                            <p:tgtEl>
                                              <p:spTgt spid="33"/>
                                            </p:tgtEl>
                                            <p:attrNameLst>
                                              <p:attrName>ppt_x</p:attrName>
                                            </p:attrNameLst>
                                          </p:cBhvr>
                                          <p:tavLst>
                                            <p:tav tm="0">
                                              <p:val>
                                                <p:strVal val="1+#ppt_w/2"/>
                                              </p:val>
                                            </p:tav>
                                            <p:tav tm="100000">
                                              <p:val>
                                                <p:strVal val="#ppt_x"/>
                                              </p:val>
                                            </p:tav>
                                          </p:tavLst>
                                        </p:anim>
                                        <p:anim calcmode="lin" valueType="num" p14:bounceEnd="50000">
                                          <p:cBhvr additive="base">
                                            <p:cTn id="21" dur="1000" fill="hold"/>
                                            <p:tgtEl>
                                              <p:spTgt spid="33"/>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6" presetClass="entr" presetSubtype="37"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arn(outVertical)">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P spid="43" grpId="0"/>
          <p:bldP spid="4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25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25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1000" fill="hold"/>
                                            <p:tgtEl>
                                              <p:spTgt spid="29"/>
                                            </p:tgtEl>
                                            <p:attrNameLst>
                                              <p:attrName>ppt_x</p:attrName>
                                            </p:attrNameLst>
                                          </p:cBhvr>
                                          <p:tavLst>
                                            <p:tav tm="0">
                                              <p:val>
                                                <p:strVal val="1+#ppt_w/2"/>
                                              </p:val>
                                            </p:tav>
                                            <p:tav tm="100000">
                                              <p:val>
                                                <p:strVal val="#ppt_x"/>
                                              </p:val>
                                            </p:tav>
                                          </p:tavLst>
                                        </p:anim>
                                        <p:anim calcmode="lin" valueType="num">
                                          <p:cBhvr additive="base">
                                            <p:cTn id="17" dur="1000" fill="hold"/>
                                            <p:tgtEl>
                                              <p:spTgt spid="29"/>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1000" fill="hold"/>
                                            <p:tgtEl>
                                              <p:spTgt spid="33"/>
                                            </p:tgtEl>
                                            <p:attrNameLst>
                                              <p:attrName>ppt_x</p:attrName>
                                            </p:attrNameLst>
                                          </p:cBhvr>
                                          <p:tavLst>
                                            <p:tav tm="0">
                                              <p:val>
                                                <p:strVal val="1+#ppt_w/2"/>
                                              </p:val>
                                            </p:tav>
                                            <p:tav tm="100000">
                                              <p:val>
                                                <p:strVal val="#ppt_x"/>
                                              </p:val>
                                            </p:tav>
                                          </p:tavLst>
                                        </p:anim>
                                        <p:anim calcmode="lin" valueType="num">
                                          <p:cBhvr additive="base">
                                            <p:cTn id="21" dur="1000" fill="hold"/>
                                            <p:tgtEl>
                                              <p:spTgt spid="33"/>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6" presetClass="entr" presetSubtype="37"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arn(outVertical)">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fade">
                                          <p:cBhvr>
                                            <p:cTn id="3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P spid="43" grpId="0"/>
          <p:bldP spid="44"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14" name="Retângulo 13">
            <a:extLst>
              <a:ext uri="{FF2B5EF4-FFF2-40B4-BE49-F238E27FC236}">
                <a16:creationId xmlns:a16="http://schemas.microsoft.com/office/drawing/2014/main" id="{2B84D19D-D09E-BE5C-FDA0-0B6C596E7EB9}"/>
              </a:ext>
            </a:extLst>
          </p:cNvPr>
          <p:cNvSpPr/>
          <p:nvPr/>
        </p:nvSpPr>
        <p:spPr>
          <a:xfrm>
            <a:off x="2851228" y="6135765"/>
            <a:ext cx="1563688" cy="276225"/>
          </a:xfrm>
          <a:prstGeom prst="rect">
            <a:avLst/>
          </a:prstGeom>
        </p:spPr>
        <p:txBody>
          <a:bodyPr wrap="none">
            <a:spAutoFit/>
          </a:bodyPr>
          <a:lstStyle/>
          <a:p>
            <a:pPr>
              <a:defRPr/>
            </a:pPr>
            <a:r>
              <a:rPr lang="en-US" sz="1200" dirty="0">
                <a:solidFill>
                  <a:srgbClr val="0070C0"/>
                </a:solidFill>
                <a:hlinkClick r:id="rId3"/>
              </a:rPr>
              <a:t>www.ana.gov.br/sar/</a:t>
            </a:r>
            <a:endParaRPr lang="en-US" sz="1200" dirty="0">
              <a:solidFill>
                <a:srgbClr val="0070C0"/>
              </a:solidFill>
            </a:endParaRPr>
          </a:p>
        </p:txBody>
      </p:sp>
      <p:sp>
        <p:nvSpPr>
          <p:cNvPr id="16" name="Título">
            <a:extLst>
              <a:ext uri="{FF2B5EF4-FFF2-40B4-BE49-F238E27FC236}">
                <a16:creationId xmlns:a16="http://schemas.microsoft.com/office/drawing/2014/main" id="{F4827B10-E102-6632-0260-4995E31A92DF}"/>
              </a:ext>
            </a:extLst>
          </p:cNvPr>
          <p:cNvSpPr txBox="1"/>
          <p:nvPr/>
        </p:nvSpPr>
        <p:spPr>
          <a:xfrm>
            <a:off x="220607" y="85087"/>
            <a:ext cx="11257017" cy="558358"/>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Destaques de Recursos Hídricos</a:t>
            </a:r>
          </a:p>
        </p:txBody>
      </p:sp>
      <p:grpSp>
        <p:nvGrpSpPr>
          <p:cNvPr id="19" name="Group 25">
            <a:extLst>
              <a:ext uri="{FF2B5EF4-FFF2-40B4-BE49-F238E27FC236}">
                <a16:creationId xmlns:a16="http://schemas.microsoft.com/office/drawing/2014/main" id="{2A8D7024-25FC-12E5-58F6-2B0A913D5059}"/>
              </a:ext>
            </a:extLst>
          </p:cNvPr>
          <p:cNvGrpSpPr/>
          <p:nvPr/>
        </p:nvGrpSpPr>
        <p:grpSpPr>
          <a:xfrm>
            <a:off x="3957803" y="1507993"/>
            <a:ext cx="2408836" cy="3787886"/>
            <a:chOff x="3838532" y="2014891"/>
            <a:chExt cx="2408836" cy="3787886"/>
          </a:xfrm>
          <a:solidFill>
            <a:schemeClr val="accent2"/>
          </a:solidFill>
        </p:grpSpPr>
        <p:sp>
          <p:nvSpPr>
            <p:cNvPr id="20" name="Freeform 6">
              <a:extLst>
                <a:ext uri="{FF2B5EF4-FFF2-40B4-BE49-F238E27FC236}">
                  <a16:creationId xmlns:a16="http://schemas.microsoft.com/office/drawing/2014/main" id="{0BBB0746-1AD9-8367-A818-0F315364FD5D}"/>
                </a:ext>
              </a:extLst>
            </p:cNvPr>
            <p:cNvSpPr>
              <a:spLocks/>
            </p:cNvSpPr>
            <p:nvPr/>
          </p:nvSpPr>
          <p:spPr bwMode="auto">
            <a:xfrm>
              <a:off x="5766081" y="2014891"/>
              <a:ext cx="282051" cy="10802"/>
            </a:xfrm>
            <a:custGeom>
              <a:avLst/>
              <a:gdLst>
                <a:gd name="T0" fmla="*/ 48 w 143"/>
                <a:gd name="T1" fmla="*/ 1 h 6"/>
                <a:gd name="T2" fmla="*/ 143 w 143"/>
                <a:gd name="T3" fmla="*/ 6 h 6"/>
                <a:gd name="T4" fmla="*/ 95 w 143"/>
                <a:gd name="T5" fmla="*/ 5 h 6"/>
                <a:gd name="T6" fmla="*/ 0 w 143"/>
                <a:gd name="T7" fmla="*/ 0 h 6"/>
                <a:gd name="T8" fmla="*/ 48 w 143"/>
                <a:gd name="T9" fmla="*/ 1 h 6"/>
              </a:gdLst>
              <a:ahLst/>
              <a:cxnLst>
                <a:cxn ang="0">
                  <a:pos x="T0" y="T1"/>
                </a:cxn>
                <a:cxn ang="0">
                  <a:pos x="T2" y="T3"/>
                </a:cxn>
                <a:cxn ang="0">
                  <a:pos x="T4" y="T5"/>
                </a:cxn>
                <a:cxn ang="0">
                  <a:pos x="T6" y="T7"/>
                </a:cxn>
                <a:cxn ang="0">
                  <a:pos x="T8" y="T9"/>
                </a:cxn>
              </a:cxnLst>
              <a:rect l="0" t="0" r="r" b="b"/>
              <a:pathLst>
                <a:path w="143" h="6">
                  <a:moveTo>
                    <a:pt x="48" y="1"/>
                  </a:moveTo>
                  <a:cubicBezTo>
                    <a:pt x="143" y="6"/>
                    <a:pt x="143" y="6"/>
                    <a:pt x="143" y="6"/>
                  </a:cubicBezTo>
                  <a:cubicBezTo>
                    <a:pt x="140" y="6"/>
                    <a:pt x="123" y="5"/>
                    <a:pt x="95" y="5"/>
                  </a:cubicBezTo>
                  <a:cubicBezTo>
                    <a:pt x="0" y="0"/>
                    <a:pt x="0" y="0"/>
                    <a:pt x="0" y="0"/>
                  </a:cubicBezTo>
                  <a:cubicBezTo>
                    <a:pt x="28" y="0"/>
                    <a:pt x="45" y="0"/>
                    <a:pt x="48" y="1"/>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1" name="Freeform 7">
              <a:extLst>
                <a:ext uri="{FF2B5EF4-FFF2-40B4-BE49-F238E27FC236}">
                  <a16:creationId xmlns:a16="http://schemas.microsoft.com/office/drawing/2014/main" id="{6238DF93-FA8D-3184-506A-DC188DC68EDE}"/>
                </a:ext>
              </a:extLst>
            </p:cNvPr>
            <p:cNvSpPr>
              <a:spLocks/>
            </p:cNvSpPr>
            <p:nvPr/>
          </p:nvSpPr>
          <p:spPr bwMode="auto">
            <a:xfrm>
              <a:off x="5766081" y="2014891"/>
              <a:ext cx="282051" cy="10802"/>
            </a:xfrm>
            <a:custGeom>
              <a:avLst/>
              <a:gdLst>
                <a:gd name="T0" fmla="*/ 95 w 143"/>
                <a:gd name="T1" fmla="*/ 5 h 6"/>
                <a:gd name="T2" fmla="*/ 0 w 143"/>
                <a:gd name="T3" fmla="*/ 0 h 6"/>
                <a:gd name="T4" fmla="*/ 48 w 143"/>
                <a:gd name="T5" fmla="*/ 1 h 6"/>
                <a:gd name="T6" fmla="*/ 143 w 143"/>
                <a:gd name="T7" fmla="*/ 6 h 6"/>
                <a:gd name="T8" fmla="*/ 95 w 143"/>
                <a:gd name="T9" fmla="*/ 5 h 6"/>
              </a:gdLst>
              <a:ahLst/>
              <a:cxnLst>
                <a:cxn ang="0">
                  <a:pos x="T0" y="T1"/>
                </a:cxn>
                <a:cxn ang="0">
                  <a:pos x="T2" y="T3"/>
                </a:cxn>
                <a:cxn ang="0">
                  <a:pos x="T4" y="T5"/>
                </a:cxn>
                <a:cxn ang="0">
                  <a:pos x="T6" y="T7"/>
                </a:cxn>
                <a:cxn ang="0">
                  <a:pos x="T8" y="T9"/>
                </a:cxn>
              </a:cxnLst>
              <a:rect l="0" t="0" r="r" b="b"/>
              <a:pathLst>
                <a:path w="143" h="6">
                  <a:moveTo>
                    <a:pt x="95" y="5"/>
                  </a:moveTo>
                  <a:cubicBezTo>
                    <a:pt x="0" y="0"/>
                    <a:pt x="0" y="0"/>
                    <a:pt x="0" y="0"/>
                  </a:cubicBezTo>
                  <a:cubicBezTo>
                    <a:pt x="28" y="0"/>
                    <a:pt x="45" y="0"/>
                    <a:pt x="48" y="1"/>
                  </a:cubicBezTo>
                  <a:cubicBezTo>
                    <a:pt x="143" y="6"/>
                    <a:pt x="143" y="6"/>
                    <a:pt x="143" y="6"/>
                  </a:cubicBezTo>
                  <a:cubicBezTo>
                    <a:pt x="140" y="6"/>
                    <a:pt x="123" y="5"/>
                    <a:pt x="95" y="5"/>
                  </a:cubicBezTo>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2" name="Freeform 8">
              <a:extLst>
                <a:ext uri="{FF2B5EF4-FFF2-40B4-BE49-F238E27FC236}">
                  <a16:creationId xmlns:a16="http://schemas.microsoft.com/office/drawing/2014/main" id="{EF7D576B-672A-18A2-070C-B3DADBD2D0DD}"/>
                </a:ext>
              </a:extLst>
            </p:cNvPr>
            <p:cNvSpPr>
              <a:spLocks/>
            </p:cNvSpPr>
            <p:nvPr/>
          </p:nvSpPr>
          <p:spPr bwMode="auto">
            <a:xfrm>
              <a:off x="3838532" y="2014891"/>
              <a:ext cx="2114783" cy="3781885"/>
            </a:xfrm>
            <a:custGeom>
              <a:avLst/>
              <a:gdLst>
                <a:gd name="T0" fmla="*/ 95 w 1071"/>
                <a:gd name="T1" fmla="*/ 995 h 1915"/>
                <a:gd name="T2" fmla="*/ 97 w 1071"/>
                <a:gd name="T3" fmla="*/ 878 h 1915"/>
                <a:gd name="T4" fmla="*/ 106 w 1071"/>
                <a:gd name="T5" fmla="*/ 785 h 1915"/>
                <a:gd name="T6" fmla="*/ 123 w 1071"/>
                <a:gd name="T7" fmla="*/ 687 h 1915"/>
                <a:gd name="T8" fmla="*/ 145 w 1071"/>
                <a:gd name="T9" fmla="*/ 606 h 1915"/>
                <a:gd name="T10" fmla="*/ 175 w 1071"/>
                <a:gd name="T11" fmla="*/ 525 h 1915"/>
                <a:gd name="T12" fmla="*/ 209 w 1071"/>
                <a:gd name="T13" fmla="*/ 456 h 1915"/>
                <a:gd name="T14" fmla="*/ 248 w 1071"/>
                <a:gd name="T15" fmla="*/ 391 h 1915"/>
                <a:gd name="T16" fmla="*/ 285 w 1071"/>
                <a:gd name="T17" fmla="*/ 341 h 1915"/>
                <a:gd name="T18" fmla="*/ 332 w 1071"/>
                <a:gd name="T19" fmla="*/ 288 h 1915"/>
                <a:gd name="T20" fmla="*/ 374 w 1071"/>
                <a:gd name="T21" fmla="*/ 248 h 1915"/>
                <a:gd name="T22" fmla="*/ 419 w 1071"/>
                <a:gd name="T23" fmla="*/ 211 h 1915"/>
                <a:gd name="T24" fmla="*/ 475 w 1071"/>
                <a:gd name="T25" fmla="*/ 172 h 1915"/>
                <a:gd name="T26" fmla="*/ 525 w 1071"/>
                <a:gd name="T27" fmla="*/ 142 h 1915"/>
                <a:gd name="T28" fmla="*/ 583 w 1071"/>
                <a:gd name="T29" fmla="*/ 112 h 1915"/>
                <a:gd name="T30" fmla="*/ 634 w 1071"/>
                <a:gd name="T31" fmla="*/ 90 h 1915"/>
                <a:gd name="T32" fmla="*/ 692 w 1071"/>
                <a:gd name="T33" fmla="*/ 69 h 1915"/>
                <a:gd name="T34" fmla="*/ 741 w 1071"/>
                <a:gd name="T35" fmla="*/ 54 h 1915"/>
                <a:gd name="T36" fmla="*/ 797 w 1071"/>
                <a:gd name="T37" fmla="*/ 39 h 1915"/>
                <a:gd name="T38" fmla="*/ 844 w 1071"/>
                <a:gd name="T39" fmla="*/ 29 h 1915"/>
                <a:gd name="T40" fmla="*/ 879 w 1071"/>
                <a:gd name="T41" fmla="*/ 23 h 1915"/>
                <a:gd name="T42" fmla="*/ 914 w 1071"/>
                <a:gd name="T43" fmla="*/ 18 h 1915"/>
                <a:gd name="T44" fmla="*/ 947 w 1071"/>
                <a:gd name="T45" fmla="*/ 13 h 1915"/>
                <a:gd name="T46" fmla="*/ 983 w 1071"/>
                <a:gd name="T47" fmla="*/ 10 h 1915"/>
                <a:gd name="T48" fmla="*/ 1012 w 1071"/>
                <a:gd name="T49" fmla="*/ 8 h 1915"/>
                <a:gd name="T50" fmla="*/ 1038 w 1071"/>
                <a:gd name="T51" fmla="*/ 6 h 1915"/>
                <a:gd name="T52" fmla="*/ 1061 w 1071"/>
                <a:gd name="T53" fmla="*/ 6 h 1915"/>
                <a:gd name="T54" fmla="*/ 962 w 1071"/>
                <a:gd name="T55" fmla="*/ 0 h 1915"/>
                <a:gd name="T56" fmla="*/ 938 w 1071"/>
                <a:gd name="T57" fmla="*/ 1 h 1915"/>
                <a:gd name="T58" fmla="*/ 912 w 1071"/>
                <a:gd name="T59" fmla="*/ 3 h 1915"/>
                <a:gd name="T60" fmla="*/ 883 w 1071"/>
                <a:gd name="T61" fmla="*/ 5 h 1915"/>
                <a:gd name="T62" fmla="*/ 848 w 1071"/>
                <a:gd name="T63" fmla="*/ 8 h 1915"/>
                <a:gd name="T64" fmla="*/ 812 w 1071"/>
                <a:gd name="T65" fmla="*/ 13 h 1915"/>
                <a:gd name="T66" fmla="*/ 776 w 1071"/>
                <a:gd name="T67" fmla="*/ 19 h 1915"/>
                <a:gd name="T68" fmla="*/ 753 w 1071"/>
                <a:gd name="T69" fmla="*/ 23 h 1915"/>
                <a:gd name="T70" fmla="*/ 733 w 1071"/>
                <a:gd name="T71" fmla="*/ 27 h 1915"/>
                <a:gd name="T72" fmla="*/ 679 w 1071"/>
                <a:gd name="T73" fmla="*/ 39 h 1915"/>
                <a:gd name="T74" fmla="*/ 630 w 1071"/>
                <a:gd name="T75" fmla="*/ 53 h 1915"/>
                <a:gd name="T76" fmla="*/ 572 w 1071"/>
                <a:gd name="T77" fmla="*/ 72 h 1915"/>
                <a:gd name="T78" fmla="*/ 521 w 1071"/>
                <a:gd name="T79" fmla="*/ 92 h 1915"/>
                <a:gd name="T80" fmla="*/ 463 w 1071"/>
                <a:gd name="T81" fmla="*/ 119 h 1915"/>
                <a:gd name="T82" fmla="*/ 413 w 1071"/>
                <a:gd name="T83" fmla="*/ 146 h 1915"/>
                <a:gd name="T84" fmla="*/ 355 w 1071"/>
                <a:gd name="T85" fmla="*/ 182 h 1915"/>
                <a:gd name="T86" fmla="*/ 324 w 1071"/>
                <a:gd name="T87" fmla="*/ 206 h 1915"/>
                <a:gd name="T88" fmla="*/ 279 w 1071"/>
                <a:gd name="T89" fmla="*/ 243 h 1915"/>
                <a:gd name="T90" fmla="*/ 237 w 1071"/>
                <a:gd name="T91" fmla="*/ 283 h 1915"/>
                <a:gd name="T92" fmla="*/ 190 w 1071"/>
                <a:gd name="T93" fmla="*/ 335 h 1915"/>
                <a:gd name="T94" fmla="*/ 156 w 1071"/>
                <a:gd name="T95" fmla="*/ 381 h 1915"/>
                <a:gd name="T96" fmla="*/ 117 w 1071"/>
                <a:gd name="T97" fmla="*/ 444 h 1915"/>
                <a:gd name="T98" fmla="*/ 85 w 1071"/>
                <a:gd name="T99" fmla="*/ 509 h 1915"/>
                <a:gd name="T100" fmla="*/ 53 w 1071"/>
                <a:gd name="T101" fmla="*/ 590 h 1915"/>
                <a:gd name="T102" fmla="*/ 31 w 1071"/>
                <a:gd name="T103" fmla="*/ 670 h 1915"/>
                <a:gd name="T104" fmla="*/ 13 w 1071"/>
                <a:gd name="T105" fmla="*/ 765 h 1915"/>
                <a:gd name="T106" fmla="*/ 3 w 1071"/>
                <a:gd name="T107" fmla="*/ 863 h 1915"/>
                <a:gd name="T108" fmla="*/ 0 w 1071"/>
                <a:gd name="T109" fmla="*/ 972 h 1915"/>
                <a:gd name="T110" fmla="*/ 6 w 1071"/>
                <a:gd name="T111" fmla="*/ 1097 h 1915"/>
                <a:gd name="T112" fmla="*/ 542 w 1071"/>
                <a:gd name="T113" fmla="*/ 1778 h 1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71" h="1915">
                  <a:moveTo>
                    <a:pt x="101" y="1103"/>
                  </a:moveTo>
                  <a:cubicBezTo>
                    <a:pt x="100" y="1084"/>
                    <a:pt x="99" y="1066"/>
                    <a:pt x="98" y="1048"/>
                  </a:cubicBezTo>
                  <a:cubicBezTo>
                    <a:pt x="97" y="1043"/>
                    <a:pt x="97" y="1037"/>
                    <a:pt x="97" y="1032"/>
                  </a:cubicBezTo>
                  <a:cubicBezTo>
                    <a:pt x="96" y="1019"/>
                    <a:pt x="96" y="1007"/>
                    <a:pt x="95" y="995"/>
                  </a:cubicBezTo>
                  <a:cubicBezTo>
                    <a:pt x="95" y="989"/>
                    <a:pt x="95" y="983"/>
                    <a:pt x="95" y="977"/>
                  </a:cubicBezTo>
                  <a:cubicBezTo>
                    <a:pt x="95" y="964"/>
                    <a:pt x="95" y="952"/>
                    <a:pt x="95" y="939"/>
                  </a:cubicBezTo>
                  <a:cubicBezTo>
                    <a:pt x="95" y="935"/>
                    <a:pt x="95" y="931"/>
                    <a:pt x="95" y="927"/>
                  </a:cubicBezTo>
                  <a:cubicBezTo>
                    <a:pt x="96" y="910"/>
                    <a:pt x="96" y="894"/>
                    <a:pt x="97" y="878"/>
                  </a:cubicBezTo>
                  <a:cubicBezTo>
                    <a:pt x="97" y="875"/>
                    <a:pt x="98" y="872"/>
                    <a:pt x="98" y="868"/>
                  </a:cubicBezTo>
                  <a:cubicBezTo>
                    <a:pt x="99" y="856"/>
                    <a:pt x="100" y="843"/>
                    <a:pt x="101" y="831"/>
                  </a:cubicBezTo>
                  <a:cubicBezTo>
                    <a:pt x="101" y="826"/>
                    <a:pt x="102" y="821"/>
                    <a:pt x="102" y="816"/>
                  </a:cubicBezTo>
                  <a:cubicBezTo>
                    <a:pt x="103" y="806"/>
                    <a:pt x="105" y="795"/>
                    <a:pt x="106" y="785"/>
                  </a:cubicBezTo>
                  <a:cubicBezTo>
                    <a:pt x="107" y="780"/>
                    <a:pt x="107" y="775"/>
                    <a:pt x="108" y="771"/>
                  </a:cubicBezTo>
                  <a:cubicBezTo>
                    <a:pt x="110" y="758"/>
                    <a:pt x="112" y="745"/>
                    <a:pt x="114" y="733"/>
                  </a:cubicBezTo>
                  <a:cubicBezTo>
                    <a:pt x="114" y="731"/>
                    <a:pt x="114" y="730"/>
                    <a:pt x="115" y="728"/>
                  </a:cubicBezTo>
                  <a:cubicBezTo>
                    <a:pt x="117" y="714"/>
                    <a:pt x="120" y="700"/>
                    <a:pt x="123" y="687"/>
                  </a:cubicBezTo>
                  <a:cubicBezTo>
                    <a:pt x="124" y="683"/>
                    <a:pt x="125" y="679"/>
                    <a:pt x="126" y="675"/>
                  </a:cubicBezTo>
                  <a:cubicBezTo>
                    <a:pt x="128" y="665"/>
                    <a:pt x="131" y="656"/>
                    <a:pt x="133" y="647"/>
                  </a:cubicBezTo>
                  <a:cubicBezTo>
                    <a:pt x="134" y="642"/>
                    <a:pt x="136" y="638"/>
                    <a:pt x="137" y="634"/>
                  </a:cubicBezTo>
                  <a:cubicBezTo>
                    <a:pt x="139" y="624"/>
                    <a:pt x="142" y="615"/>
                    <a:pt x="145" y="606"/>
                  </a:cubicBezTo>
                  <a:cubicBezTo>
                    <a:pt x="146" y="603"/>
                    <a:pt x="147" y="599"/>
                    <a:pt x="148" y="596"/>
                  </a:cubicBezTo>
                  <a:cubicBezTo>
                    <a:pt x="152" y="583"/>
                    <a:pt x="157" y="571"/>
                    <a:pt x="161" y="560"/>
                  </a:cubicBezTo>
                  <a:cubicBezTo>
                    <a:pt x="162" y="558"/>
                    <a:pt x="162" y="556"/>
                    <a:pt x="163" y="555"/>
                  </a:cubicBezTo>
                  <a:cubicBezTo>
                    <a:pt x="167" y="545"/>
                    <a:pt x="171" y="535"/>
                    <a:pt x="175" y="525"/>
                  </a:cubicBezTo>
                  <a:cubicBezTo>
                    <a:pt x="177" y="521"/>
                    <a:pt x="178" y="518"/>
                    <a:pt x="180" y="514"/>
                  </a:cubicBezTo>
                  <a:cubicBezTo>
                    <a:pt x="183" y="507"/>
                    <a:pt x="187" y="499"/>
                    <a:pt x="191" y="491"/>
                  </a:cubicBezTo>
                  <a:cubicBezTo>
                    <a:pt x="192" y="488"/>
                    <a:pt x="194" y="484"/>
                    <a:pt x="196" y="481"/>
                  </a:cubicBezTo>
                  <a:cubicBezTo>
                    <a:pt x="200" y="472"/>
                    <a:pt x="204" y="464"/>
                    <a:pt x="209" y="456"/>
                  </a:cubicBezTo>
                  <a:cubicBezTo>
                    <a:pt x="210" y="454"/>
                    <a:pt x="211" y="451"/>
                    <a:pt x="212" y="449"/>
                  </a:cubicBezTo>
                  <a:cubicBezTo>
                    <a:pt x="218" y="439"/>
                    <a:pt x="224" y="429"/>
                    <a:pt x="230" y="420"/>
                  </a:cubicBezTo>
                  <a:cubicBezTo>
                    <a:pt x="231" y="417"/>
                    <a:pt x="233" y="415"/>
                    <a:pt x="234" y="412"/>
                  </a:cubicBezTo>
                  <a:cubicBezTo>
                    <a:pt x="239" y="405"/>
                    <a:pt x="243" y="398"/>
                    <a:pt x="248" y="391"/>
                  </a:cubicBezTo>
                  <a:cubicBezTo>
                    <a:pt x="250" y="388"/>
                    <a:pt x="253" y="385"/>
                    <a:pt x="255" y="381"/>
                  </a:cubicBezTo>
                  <a:cubicBezTo>
                    <a:pt x="259" y="376"/>
                    <a:pt x="262" y="371"/>
                    <a:pt x="266" y="366"/>
                  </a:cubicBezTo>
                  <a:cubicBezTo>
                    <a:pt x="268" y="363"/>
                    <a:pt x="271" y="359"/>
                    <a:pt x="273" y="356"/>
                  </a:cubicBezTo>
                  <a:cubicBezTo>
                    <a:pt x="277" y="351"/>
                    <a:pt x="281" y="346"/>
                    <a:pt x="285" y="341"/>
                  </a:cubicBezTo>
                  <a:cubicBezTo>
                    <a:pt x="288" y="338"/>
                    <a:pt x="290" y="335"/>
                    <a:pt x="292" y="332"/>
                  </a:cubicBezTo>
                  <a:cubicBezTo>
                    <a:pt x="297" y="327"/>
                    <a:pt x="302" y="321"/>
                    <a:pt x="307" y="315"/>
                  </a:cubicBezTo>
                  <a:cubicBezTo>
                    <a:pt x="309" y="313"/>
                    <a:pt x="310" y="311"/>
                    <a:pt x="312" y="310"/>
                  </a:cubicBezTo>
                  <a:cubicBezTo>
                    <a:pt x="318" y="302"/>
                    <a:pt x="325" y="295"/>
                    <a:pt x="332" y="288"/>
                  </a:cubicBezTo>
                  <a:cubicBezTo>
                    <a:pt x="334" y="286"/>
                    <a:pt x="335" y="285"/>
                    <a:pt x="337" y="283"/>
                  </a:cubicBezTo>
                  <a:cubicBezTo>
                    <a:pt x="342" y="278"/>
                    <a:pt x="347" y="273"/>
                    <a:pt x="353" y="268"/>
                  </a:cubicBezTo>
                  <a:cubicBezTo>
                    <a:pt x="355" y="265"/>
                    <a:pt x="358" y="263"/>
                    <a:pt x="360" y="260"/>
                  </a:cubicBezTo>
                  <a:cubicBezTo>
                    <a:pt x="365" y="256"/>
                    <a:pt x="369" y="252"/>
                    <a:pt x="374" y="248"/>
                  </a:cubicBezTo>
                  <a:cubicBezTo>
                    <a:pt x="377" y="245"/>
                    <a:pt x="380" y="243"/>
                    <a:pt x="383" y="241"/>
                  </a:cubicBezTo>
                  <a:cubicBezTo>
                    <a:pt x="387" y="237"/>
                    <a:pt x="391" y="233"/>
                    <a:pt x="396" y="229"/>
                  </a:cubicBezTo>
                  <a:cubicBezTo>
                    <a:pt x="399" y="227"/>
                    <a:pt x="402" y="224"/>
                    <a:pt x="405" y="222"/>
                  </a:cubicBezTo>
                  <a:cubicBezTo>
                    <a:pt x="409" y="218"/>
                    <a:pt x="414" y="215"/>
                    <a:pt x="419" y="211"/>
                  </a:cubicBezTo>
                  <a:cubicBezTo>
                    <a:pt x="421" y="209"/>
                    <a:pt x="424" y="207"/>
                    <a:pt x="427" y="205"/>
                  </a:cubicBezTo>
                  <a:cubicBezTo>
                    <a:pt x="434" y="200"/>
                    <a:pt x="440" y="195"/>
                    <a:pt x="447" y="190"/>
                  </a:cubicBezTo>
                  <a:cubicBezTo>
                    <a:pt x="448" y="189"/>
                    <a:pt x="449" y="189"/>
                    <a:pt x="451" y="188"/>
                  </a:cubicBezTo>
                  <a:cubicBezTo>
                    <a:pt x="459" y="182"/>
                    <a:pt x="467" y="177"/>
                    <a:pt x="475" y="172"/>
                  </a:cubicBezTo>
                  <a:cubicBezTo>
                    <a:pt x="477" y="170"/>
                    <a:pt x="480" y="169"/>
                    <a:pt x="482" y="167"/>
                  </a:cubicBezTo>
                  <a:cubicBezTo>
                    <a:pt x="488" y="164"/>
                    <a:pt x="493" y="160"/>
                    <a:pt x="499" y="157"/>
                  </a:cubicBezTo>
                  <a:cubicBezTo>
                    <a:pt x="502" y="155"/>
                    <a:pt x="505" y="153"/>
                    <a:pt x="508" y="152"/>
                  </a:cubicBezTo>
                  <a:cubicBezTo>
                    <a:pt x="513" y="148"/>
                    <a:pt x="519" y="145"/>
                    <a:pt x="525" y="142"/>
                  </a:cubicBezTo>
                  <a:cubicBezTo>
                    <a:pt x="527" y="140"/>
                    <a:pt x="530" y="139"/>
                    <a:pt x="533" y="137"/>
                  </a:cubicBezTo>
                  <a:cubicBezTo>
                    <a:pt x="540" y="134"/>
                    <a:pt x="547" y="130"/>
                    <a:pt x="554" y="127"/>
                  </a:cubicBezTo>
                  <a:cubicBezTo>
                    <a:pt x="555" y="126"/>
                    <a:pt x="556" y="125"/>
                    <a:pt x="558" y="124"/>
                  </a:cubicBezTo>
                  <a:cubicBezTo>
                    <a:pt x="566" y="120"/>
                    <a:pt x="574" y="116"/>
                    <a:pt x="583" y="112"/>
                  </a:cubicBezTo>
                  <a:cubicBezTo>
                    <a:pt x="585" y="111"/>
                    <a:pt x="587" y="110"/>
                    <a:pt x="590" y="109"/>
                  </a:cubicBezTo>
                  <a:cubicBezTo>
                    <a:pt x="596" y="106"/>
                    <a:pt x="602" y="104"/>
                    <a:pt x="608" y="101"/>
                  </a:cubicBezTo>
                  <a:cubicBezTo>
                    <a:pt x="611" y="100"/>
                    <a:pt x="614" y="99"/>
                    <a:pt x="617" y="97"/>
                  </a:cubicBezTo>
                  <a:cubicBezTo>
                    <a:pt x="622" y="95"/>
                    <a:pt x="628" y="93"/>
                    <a:pt x="634" y="90"/>
                  </a:cubicBezTo>
                  <a:cubicBezTo>
                    <a:pt x="636" y="89"/>
                    <a:pt x="639" y="88"/>
                    <a:pt x="642" y="87"/>
                  </a:cubicBezTo>
                  <a:cubicBezTo>
                    <a:pt x="649" y="84"/>
                    <a:pt x="655" y="82"/>
                    <a:pt x="662" y="80"/>
                  </a:cubicBezTo>
                  <a:cubicBezTo>
                    <a:pt x="664" y="79"/>
                    <a:pt x="665" y="78"/>
                    <a:pt x="667" y="78"/>
                  </a:cubicBezTo>
                  <a:cubicBezTo>
                    <a:pt x="675" y="75"/>
                    <a:pt x="683" y="72"/>
                    <a:pt x="692" y="69"/>
                  </a:cubicBezTo>
                  <a:cubicBezTo>
                    <a:pt x="694" y="68"/>
                    <a:pt x="696" y="68"/>
                    <a:pt x="698" y="67"/>
                  </a:cubicBezTo>
                  <a:cubicBezTo>
                    <a:pt x="704" y="65"/>
                    <a:pt x="710" y="63"/>
                    <a:pt x="716" y="61"/>
                  </a:cubicBezTo>
                  <a:cubicBezTo>
                    <a:pt x="719" y="60"/>
                    <a:pt x="722" y="59"/>
                    <a:pt x="725" y="58"/>
                  </a:cubicBezTo>
                  <a:cubicBezTo>
                    <a:pt x="730" y="57"/>
                    <a:pt x="736" y="55"/>
                    <a:pt x="741" y="54"/>
                  </a:cubicBezTo>
                  <a:cubicBezTo>
                    <a:pt x="744" y="53"/>
                    <a:pt x="747" y="52"/>
                    <a:pt x="750" y="51"/>
                  </a:cubicBezTo>
                  <a:cubicBezTo>
                    <a:pt x="756" y="50"/>
                    <a:pt x="762" y="48"/>
                    <a:pt x="768" y="46"/>
                  </a:cubicBezTo>
                  <a:cubicBezTo>
                    <a:pt x="770" y="46"/>
                    <a:pt x="772" y="45"/>
                    <a:pt x="774" y="45"/>
                  </a:cubicBezTo>
                  <a:cubicBezTo>
                    <a:pt x="782" y="43"/>
                    <a:pt x="789" y="41"/>
                    <a:pt x="797" y="39"/>
                  </a:cubicBezTo>
                  <a:cubicBezTo>
                    <a:pt x="799" y="39"/>
                    <a:pt x="801" y="38"/>
                    <a:pt x="803" y="38"/>
                  </a:cubicBezTo>
                  <a:cubicBezTo>
                    <a:pt x="809" y="37"/>
                    <a:pt x="815" y="35"/>
                    <a:pt x="821" y="34"/>
                  </a:cubicBezTo>
                  <a:cubicBezTo>
                    <a:pt x="823" y="33"/>
                    <a:pt x="826" y="33"/>
                    <a:pt x="828" y="32"/>
                  </a:cubicBezTo>
                  <a:cubicBezTo>
                    <a:pt x="834" y="31"/>
                    <a:pt x="839" y="30"/>
                    <a:pt x="844" y="29"/>
                  </a:cubicBezTo>
                  <a:cubicBezTo>
                    <a:pt x="847" y="29"/>
                    <a:pt x="850" y="28"/>
                    <a:pt x="852" y="28"/>
                  </a:cubicBezTo>
                  <a:cubicBezTo>
                    <a:pt x="855" y="27"/>
                    <a:pt x="858" y="27"/>
                    <a:pt x="860" y="26"/>
                  </a:cubicBezTo>
                  <a:cubicBezTo>
                    <a:pt x="864" y="25"/>
                    <a:pt x="867" y="25"/>
                    <a:pt x="871" y="24"/>
                  </a:cubicBezTo>
                  <a:cubicBezTo>
                    <a:pt x="874" y="24"/>
                    <a:pt x="876" y="23"/>
                    <a:pt x="879" y="23"/>
                  </a:cubicBezTo>
                  <a:cubicBezTo>
                    <a:pt x="882" y="22"/>
                    <a:pt x="886" y="22"/>
                    <a:pt x="889" y="21"/>
                  </a:cubicBezTo>
                  <a:cubicBezTo>
                    <a:pt x="892" y="21"/>
                    <a:pt x="894" y="20"/>
                    <a:pt x="896" y="20"/>
                  </a:cubicBezTo>
                  <a:cubicBezTo>
                    <a:pt x="900" y="20"/>
                    <a:pt x="904" y="19"/>
                    <a:pt x="908" y="18"/>
                  </a:cubicBezTo>
                  <a:cubicBezTo>
                    <a:pt x="910" y="18"/>
                    <a:pt x="912" y="18"/>
                    <a:pt x="914" y="18"/>
                  </a:cubicBezTo>
                  <a:cubicBezTo>
                    <a:pt x="918" y="17"/>
                    <a:pt x="922" y="16"/>
                    <a:pt x="926" y="16"/>
                  </a:cubicBezTo>
                  <a:cubicBezTo>
                    <a:pt x="927" y="16"/>
                    <a:pt x="929" y="16"/>
                    <a:pt x="931" y="15"/>
                  </a:cubicBezTo>
                  <a:cubicBezTo>
                    <a:pt x="936" y="15"/>
                    <a:pt x="942" y="14"/>
                    <a:pt x="947" y="13"/>
                  </a:cubicBezTo>
                  <a:cubicBezTo>
                    <a:pt x="947" y="13"/>
                    <a:pt x="947" y="13"/>
                    <a:pt x="947" y="13"/>
                  </a:cubicBezTo>
                  <a:cubicBezTo>
                    <a:pt x="953" y="13"/>
                    <a:pt x="958" y="12"/>
                    <a:pt x="963" y="12"/>
                  </a:cubicBezTo>
                  <a:cubicBezTo>
                    <a:pt x="964" y="12"/>
                    <a:pt x="965" y="11"/>
                    <a:pt x="967" y="11"/>
                  </a:cubicBezTo>
                  <a:cubicBezTo>
                    <a:pt x="971" y="11"/>
                    <a:pt x="975" y="11"/>
                    <a:pt x="978" y="10"/>
                  </a:cubicBezTo>
                  <a:cubicBezTo>
                    <a:pt x="980" y="10"/>
                    <a:pt x="982" y="10"/>
                    <a:pt x="983" y="10"/>
                  </a:cubicBezTo>
                  <a:cubicBezTo>
                    <a:pt x="987" y="10"/>
                    <a:pt x="990" y="9"/>
                    <a:pt x="993" y="9"/>
                  </a:cubicBezTo>
                  <a:cubicBezTo>
                    <a:pt x="995" y="9"/>
                    <a:pt x="997" y="9"/>
                    <a:pt x="998" y="9"/>
                  </a:cubicBezTo>
                  <a:cubicBezTo>
                    <a:pt x="1001" y="8"/>
                    <a:pt x="1004" y="8"/>
                    <a:pt x="1007" y="8"/>
                  </a:cubicBezTo>
                  <a:cubicBezTo>
                    <a:pt x="1009" y="8"/>
                    <a:pt x="1011" y="8"/>
                    <a:pt x="1012" y="8"/>
                  </a:cubicBezTo>
                  <a:cubicBezTo>
                    <a:pt x="1015" y="7"/>
                    <a:pt x="1018" y="7"/>
                    <a:pt x="1021" y="7"/>
                  </a:cubicBezTo>
                  <a:cubicBezTo>
                    <a:pt x="1022" y="7"/>
                    <a:pt x="1024" y="7"/>
                    <a:pt x="1026" y="7"/>
                  </a:cubicBezTo>
                  <a:cubicBezTo>
                    <a:pt x="1028" y="7"/>
                    <a:pt x="1031" y="7"/>
                    <a:pt x="1034" y="7"/>
                  </a:cubicBezTo>
                  <a:cubicBezTo>
                    <a:pt x="1035" y="6"/>
                    <a:pt x="1037" y="6"/>
                    <a:pt x="1038" y="6"/>
                  </a:cubicBezTo>
                  <a:cubicBezTo>
                    <a:pt x="1041" y="6"/>
                    <a:pt x="1043" y="6"/>
                    <a:pt x="1046" y="6"/>
                  </a:cubicBezTo>
                  <a:cubicBezTo>
                    <a:pt x="1047" y="6"/>
                    <a:pt x="1049" y="6"/>
                    <a:pt x="1050" y="6"/>
                  </a:cubicBezTo>
                  <a:cubicBezTo>
                    <a:pt x="1053" y="6"/>
                    <a:pt x="1055" y="6"/>
                    <a:pt x="1058" y="6"/>
                  </a:cubicBezTo>
                  <a:cubicBezTo>
                    <a:pt x="1059" y="6"/>
                    <a:pt x="1060" y="6"/>
                    <a:pt x="1061" y="6"/>
                  </a:cubicBezTo>
                  <a:cubicBezTo>
                    <a:pt x="1064" y="5"/>
                    <a:pt x="1068" y="5"/>
                    <a:pt x="1071" y="5"/>
                  </a:cubicBezTo>
                  <a:cubicBezTo>
                    <a:pt x="976" y="0"/>
                    <a:pt x="976" y="0"/>
                    <a:pt x="976" y="0"/>
                  </a:cubicBezTo>
                  <a:cubicBezTo>
                    <a:pt x="972" y="0"/>
                    <a:pt x="969" y="0"/>
                    <a:pt x="966" y="0"/>
                  </a:cubicBezTo>
                  <a:cubicBezTo>
                    <a:pt x="964" y="0"/>
                    <a:pt x="963" y="0"/>
                    <a:pt x="962" y="0"/>
                  </a:cubicBezTo>
                  <a:cubicBezTo>
                    <a:pt x="959" y="0"/>
                    <a:pt x="957" y="0"/>
                    <a:pt x="955" y="0"/>
                  </a:cubicBezTo>
                  <a:cubicBezTo>
                    <a:pt x="953" y="1"/>
                    <a:pt x="952" y="1"/>
                    <a:pt x="950" y="1"/>
                  </a:cubicBezTo>
                  <a:cubicBezTo>
                    <a:pt x="948" y="1"/>
                    <a:pt x="946" y="1"/>
                    <a:pt x="943" y="1"/>
                  </a:cubicBezTo>
                  <a:cubicBezTo>
                    <a:pt x="941" y="1"/>
                    <a:pt x="940" y="1"/>
                    <a:pt x="938" y="1"/>
                  </a:cubicBezTo>
                  <a:cubicBezTo>
                    <a:pt x="936" y="1"/>
                    <a:pt x="933" y="1"/>
                    <a:pt x="931" y="1"/>
                  </a:cubicBezTo>
                  <a:cubicBezTo>
                    <a:pt x="929" y="2"/>
                    <a:pt x="927" y="2"/>
                    <a:pt x="925" y="2"/>
                  </a:cubicBezTo>
                  <a:cubicBezTo>
                    <a:pt x="923" y="2"/>
                    <a:pt x="920" y="2"/>
                    <a:pt x="918" y="2"/>
                  </a:cubicBezTo>
                  <a:cubicBezTo>
                    <a:pt x="916" y="2"/>
                    <a:pt x="914" y="2"/>
                    <a:pt x="912" y="3"/>
                  </a:cubicBezTo>
                  <a:cubicBezTo>
                    <a:pt x="909" y="3"/>
                    <a:pt x="907" y="3"/>
                    <a:pt x="904" y="3"/>
                  </a:cubicBezTo>
                  <a:cubicBezTo>
                    <a:pt x="902" y="3"/>
                    <a:pt x="900" y="3"/>
                    <a:pt x="897" y="4"/>
                  </a:cubicBezTo>
                  <a:cubicBezTo>
                    <a:pt x="895" y="4"/>
                    <a:pt x="892" y="4"/>
                    <a:pt x="889" y="4"/>
                  </a:cubicBezTo>
                  <a:cubicBezTo>
                    <a:pt x="887" y="4"/>
                    <a:pt x="885" y="5"/>
                    <a:pt x="883" y="5"/>
                  </a:cubicBezTo>
                  <a:cubicBezTo>
                    <a:pt x="880" y="5"/>
                    <a:pt x="877" y="5"/>
                    <a:pt x="874" y="6"/>
                  </a:cubicBezTo>
                  <a:cubicBezTo>
                    <a:pt x="872" y="6"/>
                    <a:pt x="870" y="6"/>
                    <a:pt x="868" y="6"/>
                  </a:cubicBezTo>
                  <a:cubicBezTo>
                    <a:pt x="863" y="7"/>
                    <a:pt x="857" y="7"/>
                    <a:pt x="852" y="8"/>
                  </a:cubicBezTo>
                  <a:cubicBezTo>
                    <a:pt x="851" y="8"/>
                    <a:pt x="849" y="8"/>
                    <a:pt x="848" y="8"/>
                  </a:cubicBezTo>
                  <a:cubicBezTo>
                    <a:pt x="844" y="9"/>
                    <a:pt x="840" y="9"/>
                    <a:pt x="836" y="10"/>
                  </a:cubicBezTo>
                  <a:cubicBezTo>
                    <a:pt x="834" y="10"/>
                    <a:pt x="831" y="10"/>
                    <a:pt x="829" y="11"/>
                  </a:cubicBezTo>
                  <a:cubicBezTo>
                    <a:pt x="826" y="11"/>
                    <a:pt x="822" y="12"/>
                    <a:pt x="819" y="12"/>
                  </a:cubicBezTo>
                  <a:cubicBezTo>
                    <a:pt x="816" y="12"/>
                    <a:pt x="814" y="13"/>
                    <a:pt x="812" y="13"/>
                  </a:cubicBezTo>
                  <a:cubicBezTo>
                    <a:pt x="808" y="14"/>
                    <a:pt x="805" y="14"/>
                    <a:pt x="801" y="15"/>
                  </a:cubicBezTo>
                  <a:cubicBezTo>
                    <a:pt x="799" y="15"/>
                    <a:pt x="796" y="15"/>
                    <a:pt x="794" y="16"/>
                  </a:cubicBezTo>
                  <a:cubicBezTo>
                    <a:pt x="790" y="16"/>
                    <a:pt x="787" y="17"/>
                    <a:pt x="783" y="18"/>
                  </a:cubicBezTo>
                  <a:cubicBezTo>
                    <a:pt x="781" y="18"/>
                    <a:pt x="778" y="18"/>
                    <a:pt x="776" y="19"/>
                  </a:cubicBezTo>
                  <a:cubicBezTo>
                    <a:pt x="772" y="19"/>
                    <a:pt x="769" y="20"/>
                    <a:pt x="765" y="21"/>
                  </a:cubicBezTo>
                  <a:cubicBezTo>
                    <a:pt x="762" y="21"/>
                    <a:pt x="760" y="22"/>
                    <a:pt x="757" y="22"/>
                  </a:cubicBezTo>
                  <a:cubicBezTo>
                    <a:pt x="756" y="22"/>
                    <a:pt x="755" y="23"/>
                    <a:pt x="753" y="23"/>
                  </a:cubicBezTo>
                  <a:cubicBezTo>
                    <a:pt x="753" y="23"/>
                    <a:pt x="753" y="23"/>
                    <a:pt x="753" y="23"/>
                  </a:cubicBezTo>
                  <a:cubicBezTo>
                    <a:pt x="753" y="23"/>
                    <a:pt x="753" y="23"/>
                    <a:pt x="753" y="23"/>
                  </a:cubicBezTo>
                  <a:cubicBezTo>
                    <a:pt x="753" y="23"/>
                    <a:pt x="753" y="23"/>
                    <a:pt x="753" y="23"/>
                  </a:cubicBezTo>
                  <a:cubicBezTo>
                    <a:pt x="752" y="23"/>
                    <a:pt x="750" y="24"/>
                    <a:pt x="749" y="24"/>
                  </a:cubicBezTo>
                  <a:cubicBezTo>
                    <a:pt x="744" y="25"/>
                    <a:pt x="738" y="26"/>
                    <a:pt x="733" y="27"/>
                  </a:cubicBezTo>
                  <a:cubicBezTo>
                    <a:pt x="731" y="27"/>
                    <a:pt x="728" y="28"/>
                    <a:pt x="725" y="29"/>
                  </a:cubicBezTo>
                  <a:cubicBezTo>
                    <a:pt x="720" y="30"/>
                    <a:pt x="714" y="31"/>
                    <a:pt x="708" y="32"/>
                  </a:cubicBezTo>
                  <a:cubicBezTo>
                    <a:pt x="706" y="33"/>
                    <a:pt x="704" y="33"/>
                    <a:pt x="702" y="34"/>
                  </a:cubicBezTo>
                  <a:cubicBezTo>
                    <a:pt x="694" y="36"/>
                    <a:pt x="686" y="37"/>
                    <a:pt x="679" y="39"/>
                  </a:cubicBezTo>
                  <a:cubicBezTo>
                    <a:pt x="677" y="40"/>
                    <a:pt x="675" y="40"/>
                    <a:pt x="673" y="41"/>
                  </a:cubicBezTo>
                  <a:cubicBezTo>
                    <a:pt x="667" y="43"/>
                    <a:pt x="661" y="44"/>
                    <a:pt x="655" y="46"/>
                  </a:cubicBezTo>
                  <a:cubicBezTo>
                    <a:pt x="652" y="47"/>
                    <a:pt x="649" y="47"/>
                    <a:pt x="646" y="48"/>
                  </a:cubicBezTo>
                  <a:cubicBezTo>
                    <a:pt x="641" y="50"/>
                    <a:pt x="635" y="51"/>
                    <a:pt x="630" y="53"/>
                  </a:cubicBezTo>
                  <a:cubicBezTo>
                    <a:pt x="627" y="54"/>
                    <a:pt x="624" y="55"/>
                    <a:pt x="621" y="56"/>
                  </a:cubicBezTo>
                  <a:cubicBezTo>
                    <a:pt x="615" y="58"/>
                    <a:pt x="609" y="59"/>
                    <a:pt x="603" y="61"/>
                  </a:cubicBezTo>
                  <a:cubicBezTo>
                    <a:pt x="601" y="62"/>
                    <a:pt x="599" y="63"/>
                    <a:pt x="596" y="64"/>
                  </a:cubicBezTo>
                  <a:cubicBezTo>
                    <a:pt x="588" y="66"/>
                    <a:pt x="580" y="69"/>
                    <a:pt x="572" y="72"/>
                  </a:cubicBezTo>
                  <a:cubicBezTo>
                    <a:pt x="570" y="73"/>
                    <a:pt x="568" y="74"/>
                    <a:pt x="567" y="74"/>
                  </a:cubicBezTo>
                  <a:cubicBezTo>
                    <a:pt x="560" y="77"/>
                    <a:pt x="553" y="79"/>
                    <a:pt x="547" y="82"/>
                  </a:cubicBezTo>
                  <a:cubicBezTo>
                    <a:pt x="544" y="83"/>
                    <a:pt x="541" y="84"/>
                    <a:pt x="538" y="85"/>
                  </a:cubicBezTo>
                  <a:cubicBezTo>
                    <a:pt x="533" y="87"/>
                    <a:pt x="527" y="90"/>
                    <a:pt x="521" y="92"/>
                  </a:cubicBezTo>
                  <a:cubicBezTo>
                    <a:pt x="518" y="93"/>
                    <a:pt x="516" y="94"/>
                    <a:pt x="513" y="96"/>
                  </a:cubicBezTo>
                  <a:cubicBezTo>
                    <a:pt x="507" y="98"/>
                    <a:pt x="501" y="101"/>
                    <a:pt x="495" y="104"/>
                  </a:cubicBezTo>
                  <a:cubicBezTo>
                    <a:pt x="492" y="105"/>
                    <a:pt x="490" y="106"/>
                    <a:pt x="487" y="107"/>
                  </a:cubicBezTo>
                  <a:cubicBezTo>
                    <a:pt x="479" y="111"/>
                    <a:pt x="471" y="115"/>
                    <a:pt x="463" y="119"/>
                  </a:cubicBezTo>
                  <a:cubicBezTo>
                    <a:pt x="461" y="120"/>
                    <a:pt x="460" y="121"/>
                    <a:pt x="458" y="121"/>
                  </a:cubicBezTo>
                  <a:cubicBezTo>
                    <a:pt x="451" y="125"/>
                    <a:pt x="445" y="128"/>
                    <a:pt x="438" y="132"/>
                  </a:cubicBezTo>
                  <a:cubicBezTo>
                    <a:pt x="435" y="134"/>
                    <a:pt x="432" y="135"/>
                    <a:pt x="430" y="137"/>
                  </a:cubicBezTo>
                  <a:cubicBezTo>
                    <a:pt x="424" y="140"/>
                    <a:pt x="418" y="143"/>
                    <a:pt x="413" y="146"/>
                  </a:cubicBezTo>
                  <a:cubicBezTo>
                    <a:pt x="410" y="148"/>
                    <a:pt x="407" y="149"/>
                    <a:pt x="404" y="151"/>
                  </a:cubicBezTo>
                  <a:cubicBezTo>
                    <a:pt x="398" y="155"/>
                    <a:pt x="392" y="158"/>
                    <a:pt x="387" y="162"/>
                  </a:cubicBezTo>
                  <a:cubicBezTo>
                    <a:pt x="384" y="163"/>
                    <a:pt x="382" y="165"/>
                    <a:pt x="379" y="166"/>
                  </a:cubicBezTo>
                  <a:cubicBezTo>
                    <a:pt x="371" y="172"/>
                    <a:pt x="363" y="177"/>
                    <a:pt x="355" y="182"/>
                  </a:cubicBezTo>
                  <a:cubicBezTo>
                    <a:pt x="354" y="183"/>
                    <a:pt x="353" y="184"/>
                    <a:pt x="353" y="184"/>
                  </a:cubicBezTo>
                  <a:cubicBezTo>
                    <a:pt x="345" y="189"/>
                    <a:pt x="339" y="194"/>
                    <a:pt x="332" y="200"/>
                  </a:cubicBezTo>
                  <a:cubicBezTo>
                    <a:pt x="331" y="200"/>
                    <a:pt x="330" y="201"/>
                    <a:pt x="329" y="201"/>
                  </a:cubicBezTo>
                  <a:cubicBezTo>
                    <a:pt x="327" y="203"/>
                    <a:pt x="325" y="204"/>
                    <a:pt x="324" y="206"/>
                  </a:cubicBezTo>
                  <a:cubicBezTo>
                    <a:pt x="319" y="209"/>
                    <a:pt x="314" y="213"/>
                    <a:pt x="309" y="217"/>
                  </a:cubicBezTo>
                  <a:cubicBezTo>
                    <a:pt x="306" y="219"/>
                    <a:pt x="304" y="221"/>
                    <a:pt x="301" y="224"/>
                  </a:cubicBezTo>
                  <a:cubicBezTo>
                    <a:pt x="296" y="228"/>
                    <a:pt x="292" y="231"/>
                    <a:pt x="287" y="235"/>
                  </a:cubicBezTo>
                  <a:cubicBezTo>
                    <a:pt x="284" y="238"/>
                    <a:pt x="282" y="240"/>
                    <a:pt x="279" y="243"/>
                  </a:cubicBezTo>
                  <a:cubicBezTo>
                    <a:pt x="274" y="247"/>
                    <a:pt x="270" y="251"/>
                    <a:pt x="265" y="255"/>
                  </a:cubicBezTo>
                  <a:cubicBezTo>
                    <a:pt x="263" y="257"/>
                    <a:pt x="260" y="260"/>
                    <a:pt x="257" y="262"/>
                  </a:cubicBezTo>
                  <a:cubicBezTo>
                    <a:pt x="252" y="267"/>
                    <a:pt x="247" y="273"/>
                    <a:pt x="242" y="278"/>
                  </a:cubicBezTo>
                  <a:cubicBezTo>
                    <a:pt x="240" y="279"/>
                    <a:pt x="238" y="281"/>
                    <a:pt x="237" y="283"/>
                  </a:cubicBezTo>
                  <a:cubicBezTo>
                    <a:pt x="230" y="290"/>
                    <a:pt x="223" y="297"/>
                    <a:pt x="217" y="304"/>
                  </a:cubicBezTo>
                  <a:cubicBezTo>
                    <a:pt x="215" y="306"/>
                    <a:pt x="214" y="308"/>
                    <a:pt x="212" y="310"/>
                  </a:cubicBezTo>
                  <a:cubicBezTo>
                    <a:pt x="207" y="315"/>
                    <a:pt x="202" y="321"/>
                    <a:pt x="197" y="327"/>
                  </a:cubicBezTo>
                  <a:cubicBezTo>
                    <a:pt x="195" y="330"/>
                    <a:pt x="192" y="333"/>
                    <a:pt x="190" y="335"/>
                  </a:cubicBezTo>
                  <a:cubicBezTo>
                    <a:pt x="186" y="341"/>
                    <a:pt x="182" y="346"/>
                    <a:pt x="178" y="351"/>
                  </a:cubicBezTo>
                  <a:cubicBezTo>
                    <a:pt x="176" y="354"/>
                    <a:pt x="173" y="357"/>
                    <a:pt x="171" y="361"/>
                  </a:cubicBezTo>
                  <a:cubicBezTo>
                    <a:pt x="167" y="366"/>
                    <a:pt x="163" y="371"/>
                    <a:pt x="160" y="376"/>
                  </a:cubicBezTo>
                  <a:cubicBezTo>
                    <a:pt x="158" y="378"/>
                    <a:pt x="157" y="380"/>
                    <a:pt x="156" y="381"/>
                  </a:cubicBezTo>
                  <a:cubicBezTo>
                    <a:pt x="155" y="383"/>
                    <a:pt x="154" y="384"/>
                    <a:pt x="153" y="386"/>
                  </a:cubicBezTo>
                  <a:cubicBezTo>
                    <a:pt x="148" y="393"/>
                    <a:pt x="144" y="400"/>
                    <a:pt x="139" y="407"/>
                  </a:cubicBezTo>
                  <a:cubicBezTo>
                    <a:pt x="138" y="409"/>
                    <a:pt x="136" y="412"/>
                    <a:pt x="134" y="414"/>
                  </a:cubicBezTo>
                  <a:cubicBezTo>
                    <a:pt x="128" y="424"/>
                    <a:pt x="123" y="434"/>
                    <a:pt x="117" y="444"/>
                  </a:cubicBezTo>
                  <a:cubicBezTo>
                    <a:pt x="116" y="446"/>
                    <a:pt x="115" y="448"/>
                    <a:pt x="114" y="450"/>
                  </a:cubicBezTo>
                  <a:cubicBezTo>
                    <a:pt x="109" y="459"/>
                    <a:pt x="105" y="467"/>
                    <a:pt x="101" y="475"/>
                  </a:cubicBezTo>
                  <a:cubicBezTo>
                    <a:pt x="99" y="479"/>
                    <a:pt x="97" y="482"/>
                    <a:pt x="95" y="486"/>
                  </a:cubicBezTo>
                  <a:cubicBezTo>
                    <a:pt x="92" y="493"/>
                    <a:pt x="88" y="501"/>
                    <a:pt x="85" y="509"/>
                  </a:cubicBezTo>
                  <a:cubicBezTo>
                    <a:pt x="83" y="512"/>
                    <a:pt x="81" y="516"/>
                    <a:pt x="80" y="520"/>
                  </a:cubicBezTo>
                  <a:cubicBezTo>
                    <a:pt x="76" y="529"/>
                    <a:pt x="72" y="539"/>
                    <a:pt x="68" y="549"/>
                  </a:cubicBezTo>
                  <a:cubicBezTo>
                    <a:pt x="67" y="551"/>
                    <a:pt x="67" y="552"/>
                    <a:pt x="66" y="554"/>
                  </a:cubicBezTo>
                  <a:cubicBezTo>
                    <a:pt x="61" y="566"/>
                    <a:pt x="57" y="578"/>
                    <a:pt x="53" y="590"/>
                  </a:cubicBezTo>
                  <a:cubicBezTo>
                    <a:pt x="52" y="594"/>
                    <a:pt x="51" y="597"/>
                    <a:pt x="50" y="601"/>
                  </a:cubicBezTo>
                  <a:cubicBezTo>
                    <a:pt x="47" y="610"/>
                    <a:pt x="44" y="619"/>
                    <a:pt x="42" y="628"/>
                  </a:cubicBezTo>
                  <a:cubicBezTo>
                    <a:pt x="40" y="632"/>
                    <a:pt x="39" y="637"/>
                    <a:pt x="38" y="641"/>
                  </a:cubicBezTo>
                  <a:cubicBezTo>
                    <a:pt x="36" y="650"/>
                    <a:pt x="33" y="660"/>
                    <a:pt x="31" y="670"/>
                  </a:cubicBezTo>
                  <a:cubicBezTo>
                    <a:pt x="30" y="673"/>
                    <a:pt x="29" y="677"/>
                    <a:pt x="28" y="681"/>
                  </a:cubicBezTo>
                  <a:cubicBezTo>
                    <a:pt x="25" y="695"/>
                    <a:pt x="22" y="708"/>
                    <a:pt x="20" y="722"/>
                  </a:cubicBezTo>
                  <a:cubicBezTo>
                    <a:pt x="19" y="724"/>
                    <a:pt x="19" y="726"/>
                    <a:pt x="19" y="728"/>
                  </a:cubicBezTo>
                  <a:cubicBezTo>
                    <a:pt x="16" y="740"/>
                    <a:pt x="14" y="753"/>
                    <a:pt x="13" y="765"/>
                  </a:cubicBezTo>
                  <a:cubicBezTo>
                    <a:pt x="12" y="770"/>
                    <a:pt x="11" y="775"/>
                    <a:pt x="11" y="779"/>
                  </a:cubicBezTo>
                  <a:cubicBezTo>
                    <a:pt x="9" y="790"/>
                    <a:pt x="8" y="800"/>
                    <a:pt x="7" y="811"/>
                  </a:cubicBezTo>
                  <a:cubicBezTo>
                    <a:pt x="7" y="816"/>
                    <a:pt x="6" y="821"/>
                    <a:pt x="6" y="826"/>
                  </a:cubicBezTo>
                  <a:cubicBezTo>
                    <a:pt x="4" y="838"/>
                    <a:pt x="3" y="850"/>
                    <a:pt x="3" y="863"/>
                  </a:cubicBezTo>
                  <a:cubicBezTo>
                    <a:pt x="2" y="866"/>
                    <a:pt x="2" y="869"/>
                    <a:pt x="2" y="873"/>
                  </a:cubicBezTo>
                  <a:cubicBezTo>
                    <a:pt x="1" y="889"/>
                    <a:pt x="0" y="905"/>
                    <a:pt x="0" y="921"/>
                  </a:cubicBezTo>
                  <a:cubicBezTo>
                    <a:pt x="0" y="925"/>
                    <a:pt x="0" y="930"/>
                    <a:pt x="0" y="934"/>
                  </a:cubicBezTo>
                  <a:cubicBezTo>
                    <a:pt x="0" y="946"/>
                    <a:pt x="0" y="959"/>
                    <a:pt x="0" y="972"/>
                  </a:cubicBezTo>
                  <a:cubicBezTo>
                    <a:pt x="0" y="978"/>
                    <a:pt x="0" y="983"/>
                    <a:pt x="0" y="989"/>
                  </a:cubicBezTo>
                  <a:cubicBezTo>
                    <a:pt x="1" y="1001"/>
                    <a:pt x="1" y="1014"/>
                    <a:pt x="2" y="1026"/>
                  </a:cubicBezTo>
                  <a:cubicBezTo>
                    <a:pt x="2" y="1032"/>
                    <a:pt x="2" y="1037"/>
                    <a:pt x="2" y="1043"/>
                  </a:cubicBezTo>
                  <a:cubicBezTo>
                    <a:pt x="3" y="1061"/>
                    <a:pt x="5" y="1079"/>
                    <a:pt x="6" y="1097"/>
                  </a:cubicBezTo>
                  <a:cubicBezTo>
                    <a:pt x="25" y="1312"/>
                    <a:pt x="171" y="1635"/>
                    <a:pt x="447" y="1772"/>
                  </a:cubicBezTo>
                  <a:cubicBezTo>
                    <a:pt x="646" y="1871"/>
                    <a:pt x="809" y="1903"/>
                    <a:pt x="924" y="1910"/>
                  </a:cubicBezTo>
                  <a:cubicBezTo>
                    <a:pt x="956" y="1912"/>
                    <a:pt x="987" y="1913"/>
                    <a:pt x="1019" y="1915"/>
                  </a:cubicBezTo>
                  <a:cubicBezTo>
                    <a:pt x="904" y="1909"/>
                    <a:pt x="742" y="1877"/>
                    <a:pt x="542" y="1778"/>
                  </a:cubicBezTo>
                  <a:cubicBezTo>
                    <a:pt x="267" y="1640"/>
                    <a:pt x="120" y="1317"/>
                    <a:pt x="101" y="1103"/>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3" name="Freeform 9">
              <a:extLst>
                <a:ext uri="{FF2B5EF4-FFF2-40B4-BE49-F238E27FC236}">
                  <a16:creationId xmlns:a16="http://schemas.microsoft.com/office/drawing/2014/main" id="{711D2616-9546-648F-AF4C-A1A6929935B5}"/>
                </a:ext>
              </a:extLst>
            </p:cNvPr>
            <p:cNvSpPr>
              <a:spLocks/>
            </p:cNvSpPr>
            <p:nvPr/>
          </p:nvSpPr>
          <p:spPr bwMode="auto">
            <a:xfrm>
              <a:off x="3863737" y="2024493"/>
              <a:ext cx="2374030" cy="3778284"/>
            </a:xfrm>
            <a:custGeom>
              <a:avLst/>
              <a:gdLst>
                <a:gd name="T0" fmla="*/ 1058 w 1202"/>
                <a:gd name="T1" fmla="*/ 0 h 1913"/>
                <a:gd name="T2" fmla="*/ 1107 w 1202"/>
                <a:gd name="T3" fmla="*/ 1 h 1913"/>
                <a:gd name="T4" fmla="*/ 505 w 1202"/>
                <a:gd name="T5" fmla="*/ 993 h 1913"/>
                <a:gd name="T6" fmla="*/ 1202 w 1202"/>
                <a:gd name="T7" fmla="*/ 1894 h 1913"/>
                <a:gd name="T8" fmla="*/ 1064 w 1202"/>
                <a:gd name="T9" fmla="*/ 1912 h 1913"/>
                <a:gd name="T10" fmla="*/ 529 w 1202"/>
                <a:gd name="T11" fmla="*/ 1773 h 1913"/>
                <a:gd name="T12" fmla="*/ 88 w 1202"/>
                <a:gd name="T13" fmla="*/ 1098 h 1913"/>
                <a:gd name="T14" fmla="*/ 1058 w 1202"/>
                <a:gd name="T15" fmla="*/ 0 h 19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2" h="1913">
                  <a:moveTo>
                    <a:pt x="1058" y="0"/>
                  </a:moveTo>
                  <a:cubicBezTo>
                    <a:pt x="1089" y="0"/>
                    <a:pt x="1106" y="1"/>
                    <a:pt x="1107" y="1"/>
                  </a:cubicBezTo>
                  <a:cubicBezTo>
                    <a:pt x="1075" y="18"/>
                    <a:pt x="458" y="332"/>
                    <a:pt x="505" y="993"/>
                  </a:cubicBezTo>
                  <a:cubicBezTo>
                    <a:pt x="548" y="1594"/>
                    <a:pt x="1170" y="1879"/>
                    <a:pt x="1202" y="1894"/>
                  </a:cubicBezTo>
                  <a:cubicBezTo>
                    <a:pt x="1200" y="1895"/>
                    <a:pt x="1154" y="1910"/>
                    <a:pt x="1064" y="1912"/>
                  </a:cubicBezTo>
                  <a:cubicBezTo>
                    <a:pt x="948" y="1913"/>
                    <a:pt x="764" y="1889"/>
                    <a:pt x="529" y="1773"/>
                  </a:cubicBezTo>
                  <a:cubicBezTo>
                    <a:pt x="254" y="1635"/>
                    <a:pt x="107" y="1312"/>
                    <a:pt x="88" y="1098"/>
                  </a:cubicBezTo>
                  <a:cubicBezTo>
                    <a:pt x="0" y="80"/>
                    <a:pt x="842" y="3"/>
                    <a:pt x="10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4" name="Freeform 10">
              <a:extLst>
                <a:ext uri="{FF2B5EF4-FFF2-40B4-BE49-F238E27FC236}">
                  <a16:creationId xmlns:a16="http://schemas.microsoft.com/office/drawing/2014/main" id="{66727D50-CD30-3E14-5BBF-4133BBBD0189}"/>
                </a:ext>
              </a:extLst>
            </p:cNvPr>
            <p:cNvSpPr>
              <a:spLocks noEditPoints="1"/>
            </p:cNvSpPr>
            <p:nvPr/>
          </p:nvSpPr>
          <p:spPr bwMode="auto">
            <a:xfrm>
              <a:off x="3976557" y="2020892"/>
              <a:ext cx="2270811" cy="3781885"/>
            </a:xfrm>
            <a:custGeom>
              <a:avLst/>
              <a:gdLst>
                <a:gd name="T0" fmla="*/ 996 w 1150"/>
                <a:gd name="T1" fmla="*/ 1915 h 1915"/>
                <a:gd name="T2" fmla="*/ 472 w 1150"/>
                <a:gd name="T3" fmla="*/ 1776 h 1915"/>
                <a:gd name="T4" fmla="*/ 154 w 1150"/>
                <a:gd name="T5" fmla="*/ 1467 h 1915"/>
                <a:gd name="T6" fmla="*/ 30 w 1150"/>
                <a:gd name="T7" fmla="*/ 1100 h 1915"/>
                <a:gd name="T8" fmla="*/ 243 w 1150"/>
                <a:gd name="T9" fmla="*/ 304 h 1915"/>
                <a:gd name="T10" fmla="*/ 663 w 1150"/>
                <a:gd name="T11" fmla="*/ 51 h 1915"/>
                <a:gd name="T12" fmla="*/ 1001 w 1150"/>
                <a:gd name="T13" fmla="*/ 1 h 1915"/>
                <a:gd name="T14" fmla="*/ 1050 w 1150"/>
                <a:gd name="T15" fmla="*/ 2 h 1915"/>
                <a:gd name="T16" fmla="*/ 1056 w 1150"/>
                <a:gd name="T17" fmla="*/ 2 h 1915"/>
                <a:gd name="T18" fmla="*/ 1051 w 1150"/>
                <a:gd name="T19" fmla="*/ 4 h 1915"/>
                <a:gd name="T20" fmla="*/ 450 w 1150"/>
                <a:gd name="T21" fmla="*/ 994 h 1915"/>
                <a:gd name="T22" fmla="*/ 1146 w 1150"/>
                <a:gd name="T23" fmla="*/ 1894 h 1915"/>
                <a:gd name="T24" fmla="*/ 1150 w 1150"/>
                <a:gd name="T25" fmla="*/ 1896 h 1915"/>
                <a:gd name="T26" fmla="*/ 1146 w 1150"/>
                <a:gd name="T27" fmla="*/ 1897 h 1915"/>
                <a:gd name="T28" fmla="*/ 1007 w 1150"/>
                <a:gd name="T29" fmla="*/ 1915 h 1915"/>
                <a:gd name="T30" fmla="*/ 996 w 1150"/>
                <a:gd name="T31" fmla="*/ 1915 h 1915"/>
                <a:gd name="T32" fmla="*/ 1015 w 1150"/>
                <a:gd name="T33" fmla="*/ 4 h 1915"/>
                <a:gd name="T34" fmla="*/ 1001 w 1150"/>
                <a:gd name="T35" fmla="*/ 4 h 1915"/>
                <a:gd name="T36" fmla="*/ 245 w 1150"/>
                <a:gd name="T37" fmla="*/ 306 h 1915"/>
                <a:gd name="T38" fmla="*/ 33 w 1150"/>
                <a:gd name="T39" fmla="*/ 1100 h 1915"/>
                <a:gd name="T40" fmla="*/ 473 w 1150"/>
                <a:gd name="T41" fmla="*/ 1773 h 1915"/>
                <a:gd name="T42" fmla="*/ 996 w 1150"/>
                <a:gd name="T43" fmla="*/ 1912 h 1915"/>
                <a:gd name="T44" fmla="*/ 1007 w 1150"/>
                <a:gd name="T45" fmla="*/ 1912 h 1915"/>
                <a:gd name="T46" fmla="*/ 1141 w 1150"/>
                <a:gd name="T47" fmla="*/ 1896 h 1915"/>
                <a:gd name="T48" fmla="*/ 446 w 1150"/>
                <a:gd name="T49" fmla="*/ 995 h 1915"/>
                <a:gd name="T50" fmla="*/ 1044 w 1150"/>
                <a:gd name="T51" fmla="*/ 4 h 1915"/>
                <a:gd name="T52" fmla="*/ 1015 w 1150"/>
                <a:gd name="T53" fmla="*/ 4 h 1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50" h="1915">
                  <a:moveTo>
                    <a:pt x="996" y="1915"/>
                  </a:moveTo>
                  <a:cubicBezTo>
                    <a:pt x="885" y="1915"/>
                    <a:pt x="703" y="1891"/>
                    <a:pt x="472" y="1776"/>
                  </a:cubicBezTo>
                  <a:cubicBezTo>
                    <a:pt x="313" y="1697"/>
                    <a:pt x="211" y="1564"/>
                    <a:pt x="154" y="1467"/>
                  </a:cubicBezTo>
                  <a:cubicBezTo>
                    <a:pt x="85" y="1350"/>
                    <a:pt x="40" y="1216"/>
                    <a:pt x="30" y="1100"/>
                  </a:cubicBezTo>
                  <a:cubicBezTo>
                    <a:pt x="0" y="760"/>
                    <a:pt x="72" y="492"/>
                    <a:pt x="243" y="304"/>
                  </a:cubicBezTo>
                  <a:cubicBezTo>
                    <a:pt x="348" y="187"/>
                    <a:pt x="489" y="102"/>
                    <a:pt x="663" y="51"/>
                  </a:cubicBezTo>
                  <a:cubicBezTo>
                    <a:pt x="806" y="9"/>
                    <a:pt x="936" y="2"/>
                    <a:pt x="1001" y="1"/>
                  </a:cubicBezTo>
                  <a:cubicBezTo>
                    <a:pt x="1031" y="0"/>
                    <a:pt x="1048" y="1"/>
                    <a:pt x="1050" y="2"/>
                  </a:cubicBezTo>
                  <a:cubicBezTo>
                    <a:pt x="1056" y="2"/>
                    <a:pt x="1056" y="2"/>
                    <a:pt x="1056" y="2"/>
                  </a:cubicBezTo>
                  <a:cubicBezTo>
                    <a:pt x="1051" y="4"/>
                    <a:pt x="1051" y="4"/>
                    <a:pt x="1051" y="4"/>
                  </a:cubicBezTo>
                  <a:cubicBezTo>
                    <a:pt x="985" y="38"/>
                    <a:pt x="404" y="354"/>
                    <a:pt x="450" y="994"/>
                  </a:cubicBezTo>
                  <a:cubicBezTo>
                    <a:pt x="491" y="1578"/>
                    <a:pt x="1079" y="1864"/>
                    <a:pt x="1146" y="1894"/>
                  </a:cubicBezTo>
                  <a:cubicBezTo>
                    <a:pt x="1150" y="1896"/>
                    <a:pt x="1150" y="1896"/>
                    <a:pt x="1150" y="1896"/>
                  </a:cubicBezTo>
                  <a:cubicBezTo>
                    <a:pt x="1146" y="1897"/>
                    <a:pt x="1146" y="1897"/>
                    <a:pt x="1146" y="1897"/>
                  </a:cubicBezTo>
                  <a:cubicBezTo>
                    <a:pt x="1141" y="1899"/>
                    <a:pt x="1094" y="1914"/>
                    <a:pt x="1007" y="1915"/>
                  </a:cubicBezTo>
                  <a:cubicBezTo>
                    <a:pt x="1003" y="1915"/>
                    <a:pt x="1000" y="1915"/>
                    <a:pt x="996" y="1915"/>
                  </a:cubicBezTo>
                  <a:close/>
                  <a:moveTo>
                    <a:pt x="1015" y="4"/>
                  </a:moveTo>
                  <a:cubicBezTo>
                    <a:pt x="1011" y="4"/>
                    <a:pt x="1006" y="4"/>
                    <a:pt x="1001" y="4"/>
                  </a:cubicBezTo>
                  <a:cubicBezTo>
                    <a:pt x="854" y="6"/>
                    <a:pt x="486" y="39"/>
                    <a:pt x="245" y="306"/>
                  </a:cubicBezTo>
                  <a:cubicBezTo>
                    <a:pt x="75" y="494"/>
                    <a:pt x="4" y="761"/>
                    <a:pt x="33" y="1100"/>
                  </a:cubicBezTo>
                  <a:cubicBezTo>
                    <a:pt x="49" y="1291"/>
                    <a:pt x="180" y="1628"/>
                    <a:pt x="473" y="1773"/>
                  </a:cubicBezTo>
                  <a:cubicBezTo>
                    <a:pt x="704" y="1888"/>
                    <a:pt x="885" y="1912"/>
                    <a:pt x="996" y="1912"/>
                  </a:cubicBezTo>
                  <a:cubicBezTo>
                    <a:pt x="1000" y="1912"/>
                    <a:pt x="1003" y="1912"/>
                    <a:pt x="1007" y="1912"/>
                  </a:cubicBezTo>
                  <a:cubicBezTo>
                    <a:pt x="1083" y="1911"/>
                    <a:pt x="1128" y="1900"/>
                    <a:pt x="1141" y="1896"/>
                  </a:cubicBezTo>
                  <a:cubicBezTo>
                    <a:pt x="1059" y="1857"/>
                    <a:pt x="488" y="1571"/>
                    <a:pt x="446" y="995"/>
                  </a:cubicBezTo>
                  <a:cubicBezTo>
                    <a:pt x="402" y="366"/>
                    <a:pt x="958" y="50"/>
                    <a:pt x="1044" y="4"/>
                  </a:cubicBezTo>
                  <a:cubicBezTo>
                    <a:pt x="1039" y="4"/>
                    <a:pt x="1029" y="4"/>
                    <a:pt x="1015" y="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25" name="Group 24">
            <a:extLst>
              <a:ext uri="{FF2B5EF4-FFF2-40B4-BE49-F238E27FC236}">
                <a16:creationId xmlns:a16="http://schemas.microsoft.com/office/drawing/2014/main" id="{1047A15D-791C-ED71-6B21-2988DDA9AE20}"/>
              </a:ext>
            </a:extLst>
          </p:cNvPr>
          <p:cNvGrpSpPr/>
          <p:nvPr/>
        </p:nvGrpSpPr>
        <p:grpSpPr>
          <a:xfrm>
            <a:off x="4836362" y="1578806"/>
            <a:ext cx="2025967" cy="2147189"/>
            <a:chOff x="4717091" y="2085704"/>
            <a:chExt cx="2025967" cy="2147189"/>
          </a:xfrm>
          <a:solidFill>
            <a:schemeClr val="accent1">
              <a:lumMod val="75000"/>
            </a:schemeClr>
          </a:solidFill>
        </p:grpSpPr>
        <p:sp>
          <p:nvSpPr>
            <p:cNvPr id="26" name="Freeform 11">
              <a:extLst>
                <a:ext uri="{FF2B5EF4-FFF2-40B4-BE49-F238E27FC236}">
                  <a16:creationId xmlns:a16="http://schemas.microsoft.com/office/drawing/2014/main" id="{78137F97-5754-0AFA-729F-0AB1E6EDBB8D}"/>
                </a:ext>
              </a:extLst>
            </p:cNvPr>
            <p:cNvSpPr>
              <a:spLocks/>
            </p:cNvSpPr>
            <p:nvPr/>
          </p:nvSpPr>
          <p:spPr bwMode="auto">
            <a:xfrm>
              <a:off x="4717091" y="2085704"/>
              <a:ext cx="1499072" cy="2131586"/>
            </a:xfrm>
            <a:custGeom>
              <a:avLst/>
              <a:gdLst>
                <a:gd name="T0" fmla="*/ 330 w 759"/>
                <a:gd name="T1" fmla="*/ 411 h 1079"/>
                <a:gd name="T2" fmla="*/ 342 w 759"/>
                <a:gd name="T3" fmla="*/ 394 h 1079"/>
                <a:gd name="T4" fmla="*/ 356 w 759"/>
                <a:gd name="T5" fmla="*/ 376 h 1079"/>
                <a:gd name="T6" fmla="*/ 371 w 759"/>
                <a:gd name="T7" fmla="*/ 358 h 1079"/>
                <a:gd name="T8" fmla="*/ 388 w 759"/>
                <a:gd name="T9" fmla="*/ 339 h 1079"/>
                <a:gd name="T10" fmla="*/ 409 w 759"/>
                <a:gd name="T11" fmla="*/ 315 h 1079"/>
                <a:gd name="T12" fmla="*/ 426 w 759"/>
                <a:gd name="T13" fmla="*/ 297 h 1079"/>
                <a:gd name="T14" fmla="*/ 443 w 759"/>
                <a:gd name="T15" fmla="*/ 279 h 1079"/>
                <a:gd name="T16" fmla="*/ 460 w 759"/>
                <a:gd name="T17" fmla="*/ 262 h 1079"/>
                <a:gd name="T18" fmla="*/ 478 w 759"/>
                <a:gd name="T19" fmla="*/ 244 h 1079"/>
                <a:gd name="T20" fmla="*/ 496 w 759"/>
                <a:gd name="T21" fmla="*/ 227 h 1079"/>
                <a:gd name="T22" fmla="*/ 514 w 759"/>
                <a:gd name="T23" fmla="*/ 210 h 1079"/>
                <a:gd name="T24" fmla="*/ 532 w 759"/>
                <a:gd name="T25" fmla="*/ 194 h 1079"/>
                <a:gd name="T26" fmla="*/ 550 w 759"/>
                <a:gd name="T27" fmla="*/ 177 h 1079"/>
                <a:gd name="T28" fmla="*/ 568 w 759"/>
                <a:gd name="T29" fmla="*/ 162 h 1079"/>
                <a:gd name="T30" fmla="*/ 585 w 759"/>
                <a:gd name="T31" fmla="*/ 146 h 1079"/>
                <a:gd name="T32" fmla="*/ 602 w 759"/>
                <a:gd name="T33" fmla="*/ 131 h 1079"/>
                <a:gd name="T34" fmla="*/ 619 w 759"/>
                <a:gd name="T35" fmla="*/ 117 h 1079"/>
                <a:gd name="T36" fmla="*/ 636 w 759"/>
                <a:gd name="T37" fmla="*/ 103 h 1079"/>
                <a:gd name="T38" fmla="*/ 651 w 759"/>
                <a:gd name="T39" fmla="*/ 90 h 1079"/>
                <a:gd name="T40" fmla="*/ 666 w 759"/>
                <a:gd name="T41" fmla="*/ 78 h 1079"/>
                <a:gd name="T42" fmla="*/ 681 w 759"/>
                <a:gd name="T43" fmla="*/ 66 h 1079"/>
                <a:gd name="T44" fmla="*/ 694 w 759"/>
                <a:gd name="T45" fmla="*/ 55 h 1079"/>
                <a:gd name="T46" fmla="*/ 707 w 759"/>
                <a:gd name="T47" fmla="*/ 45 h 1079"/>
                <a:gd name="T48" fmla="*/ 719 w 759"/>
                <a:gd name="T49" fmla="*/ 35 h 1079"/>
                <a:gd name="T50" fmla="*/ 759 w 759"/>
                <a:gd name="T51" fmla="*/ 5 h 1079"/>
                <a:gd name="T52" fmla="*/ 663 w 759"/>
                <a:gd name="T53" fmla="*/ 0 h 1079"/>
                <a:gd name="T54" fmla="*/ 661 w 759"/>
                <a:gd name="T55" fmla="*/ 2 h 1079"/>
                <a:gd name="T56" fmla="*/ 657 w 759"/>
                <a:gd name="T57" fmla="*/ 5 h 1079"/>
                <a:gd name="T58" fmla="*/ 651 w 759"/>
                <a:gd name="T59" fmla="*/ 9 h 1079"/>
                <a:gd name="T60" fmla="*/ 642 w 759"/>
                <a:gd name="T61" fmla="*/ 16 h 1079"/>
                <a:gd name="T62" fmla="*/ 633 w 759"/>
                <a:gd name="T63" fmla="*/ 23 h 1079"/>
                <a:gd name="T64" fmla="*/ 622 w 759"/>
                <a:gd name="T65" fmla="*/ 32 h 1079"/>
                <a:gd name="T66" fmla="*/ 611 w 759"/>
                <a:gd name="T67" fmla="*/ 41 h 1079"/>
                <a:gd name="T68" fmla="*/ 598 w 759"/>
                <a:gd name="T69" fmla="*/ 51 h 1079"/>
                <a:gd name="T70" fmla="*/ 585 w 759"/>
                <a:gd name="T71" fmla="*/ 61 h 1079"/>
                <a:gd name="T72" fmla="*/ 571 w 759"/>
                <a:gd name="T73" fmla="*/ 73 h 1079"/>
                <a:gd name="T74" fmla="*/ 556 w 759"/>
                <a:gd name="T75" fmla="*/ 85 h 1079"/>
                <a:gd name="T76" fmla="*/ 540 w 759"/>
                <a:gd name="T77" fmla="*/ 98 h 1079"/>
                <a:gd name="T78" fmla="*/ 524 w 759"/>
                <a:gd name="T79" fmla="*/ 112 h 1079"/>
                <a:gd name="T80" fmla="*/ 507 w 759"/>
                <a:gd name="T81" fmla="*/ 126 h 1079"/>
                <a:gd name="T82" fmla="*/ 490 w 759"/>
                <a:gd name="T83" fmla="*/ 141 h 1079"/>
                <a:gd name="T84" fmla="*/ 472 w 759"/>
                <a:gd name="T85" fmla="*/ 156 h 1079"/>
                <a:gd name="T86" fmla="*/ 455 w 759"/>
                <a:gd name="T87" fmla="*/ 172 h 1079"/>
                <a:gd name="T88" fmla="*/ 437 w 759"/>
                <a:gd name="T89" fmla="*/ 188 h 1079"/>
                <a:gd name="T90" fmla="*/ 419 w 759"/>
                <a:gd name="T91" fmla="*/ 205 h 1079"/>
                <a:gd name="T92" fmla="*/ 401 w 759"/>
                <a:gd name="T93" fmla="*/ 222 h 1079"/>
                <a:gd name="T94" fmla="*/ 383 w 759"/>
                <a:gd name="T95" fmla="*/ 239 h 1079"/>
                <a:gd name="T96" fmla="*/ 365 w 759"/>
                <a:gd name="T97" fmla="*/ 256 h 1079"/>
                <a:gd name="T98" fmla="*/ 348 w 759"/>
                <a:gd name="T99" fmla="*/ 274 h 1079"/>
                <a:gd name="T100" fmla="*/ 331 w 759"/>
                <a:gd name="T101" fmla="*/ 292 h 1079"/>
                <a:gd name="T102" fmla="*/ 314 w 759"/>
                <a:gd name="T103" fmla="*/ 309 h 1079"/>
                <a:gd name="T104" fmla="*/ 297 w 759"/>
                <a:gd name="T105" fmla="*/ 328 h 1079"/>
                <a:gd name="T106" fmla="*/ 278 w 759"/>
                <a:gd name="T107" fmla="*/ 350 h 1079"/>
                <a:gd name="T108" fmla="*/ 262 w 759"/>
                <a:gd name="T109" fmla="*/ 369 h 1079"/>
                <a:gd name="T110" fmla="*/ 248 w 759"/>
                <a:gd name="T111" fmla="*/ 388 h 1079"/>
                <a:gd name="T112" fmla="*/ 235 w 759"/>
                <a:gd name="T113" fmla="*/ 405 h 1079"/>
                <a:gd name="T114" fmla="*/ 228 w 759"/>
                <a:gd name="T115" fmla="*/ 415 h 1079"/>
                <a:gd name="T116" fmla="*/ 86 w 759"/>
                <a:gd name="T117" fmla="*/ 1074 h 1079"/>
                <a:gd name="T118" fmla="*/ 310 w 759"/>
                <a:gd name="T119" fmla="*/ 440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59" h="1079">
                  <a:moveTo>
                    <a:pt x="323" y="420"/>
                  </a:moveTo>
                  <a:cubicBezTo>
                    <a:pt x="325" y="417"/>
                    <a:pt x="327" y="414"/>
                    <a:pt x="330" y="411"/>
                  </a:cubicBezTo>
                  <a:cubicBezTo>
                    <a:pt x="332" y="409"/>
                    <a:pt x="333" y="406"/>
                    <a:pt x="335" y="403"/>
                  </a:cubicBezTo>
                  <a:cubicBezTo>
                    <a:pt x="338" y="400"/>
                    <a:pt x="340" y="397"/>
                    <a:pt x="342" y="394"/>
                  </a:cubicBezTo>
                  <a:cubicBezTo>
                    <a:pt x="344" y="391"/>
                    <a:pt x="346" y="389"/>
                    <a:pt x="349" y="386"/>
                  </a:cubicBezTo>
                  <a:cubicBezTo>
                    <a:pt x="351" y="383"/>
                    <a:pt x="354" y="379"/>
                    <a:pt x="356" y="376"/>
                  </a:cubicBezTo>
                  <a:cubicBezTo>
                    <a:pt x="358" y="374"/>
                    <a:pt x="360" y="371"/>
                    <a:pt x="363" y="368"/>
                  </a:cubicBezTo>
                  <a:cubicBezTo>
                    <a:pt x="365" y="365"/>
                    <a:pt x="368" y="361"/>
                    <a:pt x="371" y="358"/>
                  </a:cubicBezTo>
                  <a:cubicBezTo>
                    <a:pt x="373" y="356"/>
                    <a:pt x="375" y="353"/>
                    <a:pt x="377" y="350"/>
                  </a:cubicBezTo>
                  <a:cubicBezTo>
                    <a:pt x="381" y="346"/>
                    <a:pt x="384" y="343"/>
                    <a:pt x="388" y="339"/>
                  </a:cubicBezTo>
                  <a:cubicBezTo>
                    <a:pt x="390" y="336"/>
                    <a:pt x="393" y="333"/>
                    <a:pt x="396" y="330"/>
                  </a:cubicBezTo>
                  <a:cubicBezTo>
                    <a:pt x="400" y="325"/>
                    <a:pt x="405" y="320"/>
                    <a:pt x="409" y="315"/>
                  </a:cubicBezTo>
                  <a:cubicBezTo>
                    <a:pt x="411" y="313"/>
                    <a:pt x="414" y="310"/>
                    <a:pt x="416" y="308"/>
                  </a:cubicBezTo>
                  <a:cubicBezTo>
                    <a:pt x="419" y="304"/>
                    <a:pt x="422" y="301"/>
                    <a:pt x="426" y="297"/>
                  </a:cubicBezTo>
                  <a:cubicBezTo>
                    <a:pt x="428" y="295"/>
                    <a:pt x="431" y="292"/>
                    <a:pt x="433" y="289"/>
                  </a:cubicBezTo>
                  <a:cubicBezTo>
                    <a:pt x="437" y="286"/>
                    <a:pt x="440" y="283"/>
                    <a:pt x="443" y="279"/>
                  </a:cubicBezTo>
                  <a:cubicBezTo>
                    <a:pt x="445" y="277"/>
                    <a:pt x="448" y="274"/>
                    <a:pt x="451" y="271"/>
                  </a:cubicBezTo>
                  <a:cubicBezTo>
                    <a:pt x="454" y="268"/>
                    <a:pt x="457" y="265"/>
                    <a:pt x="460" y="262"/>
                  </a:cubicBezTo>
                  <a:cubicBezTo>
                    <a:pt x="463" y="259"/>
                    <a:pt x="466" y="256"/>
                    <a:pt x="469" y="254"/>
                  </a:cubicBezTo>
                  <a:cubicBezTo>
                    <a:pt x="472" y="251"/>
                    <a:pt x="475" y="247"/>
                    <a:pt x="478" y="244"/>
                  </a:cubicBezTo>
                  <a:cubicBezTo>
                    <a:pt x="481" y="242"/>
                    <a:pt x="484" y="239"/>
                    <a:pt x="486" y="236"/>
                  </a:cubicBezTo>
                  <a:cubicBezTo>
                    <a:pt x="490" y="233"/>
                    <a:pt x="493" y="230"/>
                    <a:pt x="496" y="227"/>
                  </a:cubicBezTo>
                  <a:cubicBezTo>
                    <a:pt x="499" y="225"/>
                    <a:pt x="502" y="222"/>
                    <a:pt x="504" y="219"/>
                  </a:cubicBezTo>
                  <a:cubicBezTo>
                    <a:pt x="508" y="216"/>
                    <a:pt x="511" y="213"/>
                    <a:pt x="514" y="210"/>
                  </a:cubicBezTo>
                  <a:cubicBezTo>
                    <a:pt x="517" y="208"/>
                    <a:pt x="520" y="205"/>
                    <a:pt x="522" y="202"/>
                  </a:cubicBezTo>
                  <a:cubicBezTo>
                    <a:pt x="526" y="200"/>
                    <a:pt x="529" y="197"/>
                    <a:pt x="532" y="194"/>
                  </a:cubicBezTo>
                  <a:cubicBezTo>
                    <a:pt x="535" y="191"/>
                    <a:pt x="538" y="189"/>
                    <a:pt x="540" y="186"/>
                  </a:cubicBezTo>
                  <a:cubicBezTo>
                    <a:pt x="544" y="183"/>
                    <a:pt x="547" y="180"/>
                    <a:pt x="550" y="177"/>
                  </a:cubicBezTo>
                  <a:cubicBezTo>
                    <a:pt x="553" y="175"/>
                    <a:pt x="555" y="173"/>
                    <a:pt x="558" y="170"/>
                  </a:cubicBezTo>
                  <a:cubicBezTo>
                    <a:pt x="561" y="167"/>
                    <a:pt x="565" y="164"/>
                    <a:pt x="568" y="162"/>
                  </a:cubicBezTo>
                  <a:cubicBezTo>
                    <a:pt x="570" y="159"/>
                    <a:pt x="573" y="157"/>
                    <a:pt x="576" y="154"/>
                  </a:cubicBezTo>
                  <a:cubicBezTo>
                    <a:pt x="579" y="152"/>
                    <a:pt x="582" y="149"/>
                    <a:pt x="585" y="146"/>
                  </a:cubicBezTo>
                  <a:cubicBezTo>
                    <a:pt x="588" y="144"/>
                    <a:pt x="590" y="142"/>
                    <a:pt x="593" y="139"/>
                  </a:cubicBezTo>
                  <a:cubicBezTo>
                    <a:pt x="596" y="137"/>
                    <a:pt x="599" y="134"/>
                    <a:pt x="602" y="131"/>
                  </a:cubicBezTo>
                  <a:cubicBezTo>
                    <a:pt x="605" y="129"/>
                    <a:pt x="607" y="127"/>
                    <a:pt x="610" y="125"/>
                  </a:cubicBezTo>
                  <a:cubicBezTo>
                    <a:pt x="613" y="122"/>
                    <a:pt x="616" y="120"/>
                    <a:pt x="619" y="117"/>
                  </a:cubicBezTo>
                  <a:cubicBezTo>
                    <a:pt x="622" y="115"/>
                    <a:pt x="624" y="113"/>
                    <a:pt x="626" y="111"/>
                  </a:cubicBezTo>
                  <a:cubicBezTo>
                    <a:pt x="629" y="108"/>
                    <a:pt x="632" y="106"/>
                    <a:pt x="636" y="103"/>
                  </a:cubicBezTo>
                  <a:cubicBezTo>
                    <a:pt x="638" y="101"/>
                    <a:pt x="640" y="100"/>
                    <a:pt x="642" y="98"/>
                  </a:cubicBezTo>
                  <a:cubicBezTo>
                    <a:pt x="645" y="95"/>
                    <a:pt x="648" y="93"/>
                    <a:pt x="651" y="90"/>
                  </a:cubicBezTo>
                  <a:cubicBezTo>
                    <a:pt x="653" y="88"/>
                    <a:pt x="655" y="87"/>
                    <a:pt x="657" y="85"/>
                  </a:cubicBezTo>
                  <a:cubicBezTo>
                    <a:pt x="661" y="83"/>
                    <a:pt x="664" y="80"/>
                    <a:pt x="666" y="78"/>
                  </a:cubicBezTo>
                  <a:cubicBezTo>
                    <a:pt x="668" y="76"/>
                    <a:pt x="670" y="75"/>
                    <a:pt x="672" y="73"/>
                  </a:cubicBezTo>
                  <a:cubicBezTo>
                    <a:pt x="675" y="71"/>
                    <a:pt x="678" y="68"/>
                    <a:pt x="681" y="66"/>
                  </a:cubicBezTo>
                  <a:cubicBezTo>
                    <a:pt x="682" y="65"/>
                    <a:pt x="684" y="63"/>
                    <a:pt x="686" y="62"/>
                  </a:cubicBezTo>
                  <a:cubicBezTo>
                    <a:pt x="689" y="60"/>
                    <a:pt x="692" y="57"/>
                    <a:pt x="694" y="55"/>
                  </a:cubicBezTo>
                  <a:cubicBezTo>
                    <a:pt x="696" y="54"/>
                    <a:pt x="697" y="53"/>
                    <a:pt x="699" y="52"/>
                  </a:cubicBezTo>
                  <a:cubicBezTo>
                    <a:pt x="702" y="49"/>
                    <a:pt x="704" y="47"/>
                    <a:pt x="707" y="45"/>
                  </a:cubicBezTo>
                  <a:cubicBezTo>
                    <a:pt x="708" y="44"/>
                    <a:pt x="709" y="43"/>
                    <a:pt x="710" y="42"/>
                  </a:cubicBezTo>
                  <a:cubicBezTo>
                    <a:pt x="713" y="40"/>
                    <a:pt x="717" y="38"/>
                    <a:pt x="719" y="35"/>
                  </a:cubicBezTo>
                  <a:cubicBezTo>
                    <a:pt x="720" y="35"/>
                    <a:pt x="721" y="34"/>
                    <a:pt x="721" y="34"/>
                  </a:cubicBezTo>
                  <a:cubicBezTo>
                    <a:pt x="742" y="18"/>
                    <a:pt x="755" y="7"/>
                    <a:pt x="759" y="5"/>
                  </a:cubicBezTo>
                  <a:cubicBezTo>
                    <a:pt x="663" y="0"/>
                    <a:pt x="663" y="0"/>
                    <a:pt x="663" y="0"/>
                  </a:cubicBezTo>
                  <a:cubicBezTo>
                    <a:pt x="663" y="0"/>
                    <a:pt x="663" y="0"/>
                    <a:pt x="663" y="0"/>
                  </a:cubicBezTo>
                  <a:cubicBezTo>
                    <a:pt x="663" y="0"/>
                    <a:pt x="662" y="1"/>
                    <a:pt x="661" y="1"/>
                  </a:cubicBezTo>
                  <a:cubicBezTo>
                    <a:pt x="661" y="1"/>
                    <a:pt x="661" y="1"/>
                    <a:pt x="661" y="2"/>
                  </a:cubicBezTo>
                  <a:cubicBezTo>
                    <a:pt x="660" y="2"/>
                    <a:pt x="659" y="3"/>
                    <a:pt x="659" y="3"/>
                  </a:cubicBezTo>
                  <a:cubicBezTo>
                    <a:pt x="658" y="4"/>
                    <a:pt x="657" y="4"/>
                    <a:pt x="657" y="5"/>
                  </a:cubicBezTo>
                  <a:cubicBezTo>
                    <a:pt x="656" y="6"/>
                    <a:pt x="654" y="7"/>
                    <a:pt x="653" y="8"/>
                  </a:cubicBezTo>
                  <a:cubicBezTo>
                    <a:pt x="652" y="8"/>
                    <a:pt x="652" y="9"/>
                    <a:pt x="651" y="9"/>
                  </a:cubicBezTo>
                  <a:cubicBezTo>
                    <a:pt x="649" y="11"/>
                    <a:pt x="647" y="12"/>
                    <a:pt x="644" y="14"/>
                  </a:cubicBezTo>
                  <a:cubicBezTo>
                    <a:pt x="643" y="15"/>
                    <a:pt x="643" y="16"/>
                    <a:pt x="642" y="16"/>
                  </a:cubicBezTo>
                  <a:cubicBezTo>
                    <a:pt x="640" y="18"/>
                    <a:pt x="638" y="19"/>
                    <a:pt x="636" y="21"/>
                  </a:cubicBezTo>
                  <a:cubicBezTo>
                    <a:pt x="635" y="22"/>
                    <a:pt x="634" y="22"/>
                    <a:pt x="633" y="23"/>
                  </a:cubicBezTo>
                  <a:cubicBezTo>
                    <a:pt x="631" y="25"/>
                    <a:pt x="629" y="27"/>
                    <a:pt x="626" y="28"/>
                  </a:cubicBezTo>
                  <a:cubicBezTo>
                    <a:pt x="625" y="29"/>
                    <a:pt x="623" y="31"/>
                    <a:pt x="622" y="32"/>
                  </a:cubicBezTo>
                  <a:cubicBezTo>
                    <a:pt x="620" y="33"/>
                    <a:pt x="618" y="35"/>
                    <a:pt x="615" y="37"/>
                  </a:cubicBezTo>
                  <a:cubicBezTo>
                    <a:pt x="614" y="38"/>
                    <a:pt x="612" y="39"/>
                    <a:pt x="611" y="41"/>
                  </a:cubicBezTo>
                  <a:cubicBezTo>
                    <a:pt x="608" y="42"/>
                    <a:pt x="606" y="44"/>
                    <a:pt x="604" y="46"/>
                  </a:cubicBezTo>
                  <a:cubicBezTo>
                    <a:pt x="602" y="48"/>
                    <a:pt x="600" y="49"/>
                    <a:pt x="598" y="51"/>
                  </a:cubicBezTo>
                  <a:cubicBezTo>
                    <a:pt x="596" y="53"/>
                    <a:pt x="593" y="54"/>
                    <a:pt x="591" y="56"/>
                  </a:cubicBezTo>
                  <a:cubicBezTo>
                    <a:pt x="589" y="58"/>
                    <a:pt x="587" y="60"/>
                    <a:pt x="585" y="61"/>
                  </a:cubicBezTo>
                  <a:cubicBezTo>
                    <a:pt x="582" y="63"/>
                    <a:pt x="580" y="65"/>
                    <a:pt x="577" y="68"/>
                  </a:cubicBezTo>
                  <a:cubicBezTo>
                    <a:pt x="575" y="69"/>
                    <a:pt x="573" y="71"/>
                    <a:pt x="571" y="73"/>
                  </a:cubicBezTo>
                  <a:cubicBezTo>
                    <a:pt x="568" y="75"/>
                    <a:pt x="565" y="77"/>
                    <a:pt x="563" y="80"/>
                  </a:cubicBezTo>
                  <a:cubicBezTo>
                    <a:pt x="560" y="81"/>
                    <a:pt x="558" y="83"/>
                    <a:pt x="556" y="85"/>
                  </a:cubicBezTo>
                  <a:cubicBezTo>
                    <a:pt x="553" y="87"/>
                    <a:pt x="550" y="90"/>
                    <a:pt x="547" y="92"/>
                  </a:cubicBezTo>
                  <a:cubicBezTo>
                    <a:pt x="545" y="94"/>
                    <a:pt x="542" y="96"/>
                    <a:pt x="540" y="98"/>
                  </a:cubicBezTo>
                  <a:cubicBezTo>
                    <a:pt x="537" y="101"/>
                    <a:pt x="534" y="103"/>
                    <a:pt x="531" y="105"/>
                  </a:cubicBezTo>
                  <a:cubicBezTo>
                    <a:pt x="529" y="108"/>
                    <a:pt x="526" y="110"/>
                    <a:pt x="524" y="112"/>
                  </a:cubicBezTo>
                  <a:cubicBezTo>
                    <a:pt x="521" y="114"/>
                    <a:pt x="518" y="117"/>
                    <a:pt x="515" y="119"/>
                  </a:cubicBezTo>
                  <a:cubicBezTo>
                    <a:pt x="512" y="122"/>
                    <a:pt x="510" y="124"/>
                    <a:pt x="507" y="126"/>
                  </a:cubicBezTo>
                  <a:cubicBezTo>
                    <a:pt x="504" y="129"/>
                    <a:pt x="501" y="131"/>
                    <a:pt x="498" y="134"/>
                  </a:cubicBezTo>
                  <a:cubicBezTo>
                    <a:pt x="495" y="136"/>
                    <a:pt x="493" y="139"/>
                    <a:pt x="490" y="141"/>
                  </a:cubicBezTo>
                  <a:cubicBezTo>
                    <a:pt x="487" y="144"/>
                    <a:pt x="484" y="146"/>
                    <a:pt x="481" y="149"/>
                  </a:cubicBezTo>
                  <a:cubicBezTo>
                    <a:pt x="478" y="151"/>
                    <a:pt x="475" y="154"/>
                    <a:pt x="472" y="156"/>
                  </a:cubicBezTo>
                  <a:cubicBezTo>
                    <a:pt x="469" y="159"/>
                    <a:pt x="466" y="162"/>
                    <a:pt x="463" y="165"/>
                  </a:cubicBezTo>
                  <a:cubicBezTo>
                    <a:pt x="460" y="167"/>
                    <a:pt x="457" y="170"/>
                    <a:pt x="455" y="172"/>
                  </a:cubicBezTo>
                  <a:cubicBezTo>
                    <a:pt x="451" y="175"/>
                    <a:pt x="448" y="178"/>
                    <a:pt x="445" y="181"/>
                  </a:cubicBezTo>
                  <a:cubicBezTo>
                    <a:pt x="442" y="183"/>
                    <a:pt x="440" y="186"/>
                    <a:pt x="437" y="188"/>
                  </a:cubicBezTo>
                  <a:cubicBezTo>
                    <a:pt x="434" y="191"/>
                    <a:pt x="430" y="194"/>
                    <a:pt x="427" y="197"/>
                  </a:cubicBezTo>
                  <a:cubicBezTo>
                    <a:pt x="424" y="200"/>
                    <a:pt x="422" y="202"/>
                    <a:pt x="419" y="205"/>
                  </a:cubicBezTo>
                  <a:cubicBezTo>
                    <a:pt x="415" y="208"/>
                    <a:pt x="412" y="211"/>
                    <a:pt x="409" y="214"/>
                  </a:cubicBezTo>
                  <a:cubicBezTo>
                    <a:pt x="406" y="217"/>
                    <a:pt x="403" y="219"/>
                    <a:pt x="401" y="222"/>
                  </a:cubicBezTo>
                  <a:cubicBezTo>
                    <a:pt x="397" y="225"/>
                    <a:pt x="394" y="228"/>
                    <a:pt x="391" y="231"/>
                  </a:cubicBezTo>
                  <a:cubicBezTo>
                    <a:pt x="388" y="234"/>
                    <a:pt x="385" y="236"/>
                    <a:pt x="383" y="239"/>
                  </a:cubicBezTo>
                  <a:cubicBezTo>
                    <a:pt x="379" y="242"/>
                    <a:pt x="376" y="246"/>
                    <a:pt x="373" y="249"/>
                  </a:cubicBezTo>
                  <a:cubicBezTo>
                    <a:pt x="370" y="251"/>
                    <a:pt x="368" y="254"/>
                    <a:pt x="365" y="256"/>
                  </a:cubicBezTo>
                  <a:cubicBezTo>
                    <a:pt x="362" y="260"/>
                    <a:pt x="358" y="263"/>
                    <a:pt x="355" y="267"/>
                  </a:cubicBezTo>
                  <a:cubicBezTo>
                    <a:pt x="352" y="269"/>
                    <a:pt x="350" y="272"/>
                    <a:pt x="348" y="274"/>
                  </a:cubicBezTo>
                  <a:cubicBezTo>
                    <a:pt x="344" y="278"/>
                    <a:pt x="340" y="281"/>
                    <a:pt x="337" y="285"/>
                  </a:cubicBezTo>
                  <a:cubicBezTo>
                    <a:pt x="335" y="287"/>
                    <a:pt x="333" y="290"/>
                    <a:pt x="331" y="292"/>
                  </a:cubicBezTo>
                  <a:cubicBezTo>
                    <a:pt x="326" y="296"/>
                    <a:pt x="322" y="300"/>
                    <a:pt x="318" y="305"/>
                  </a:cubicBezTo>
                  <a:cubicBezTo>
                    <a:pt x="317" y="306"/>
                    <a:pt x="315" y="308"/>
                    <a:pt x="314" y="309"/>
                  </a:cubicBezTo>
                  <a:cubicBezTo>
                    <a:pt x="308" y="315"/>
                    <a:pt x="303" y="321"/>
                    <a:pt x="298" y="327"/>
                  </a:cubicBezTo>
                  <a:cubicBezTo>
                    <a:pt x="298" y="327"/>
                    <a:pt x="298" y="328"/>
                    <a:pt x="297" y="328"/>
                  </a:cubicBezTo>
                  <a:cubicBezTo>
                    <a:pt x="292" y="333"/>
                    <a:pt x="287" y="339"/>
                    <a:pt x="282" y="345"/>
                  </a:cubicBezTo>
                  <a:cubicBezTo>
                    <a:pt x="281" y="347"/>
                    <a:pt x="279" y="349"/>
                    <a:pt x="278" y="350"/>
                  </a:cubicBezTo>
                  <a:cubicBezTo>
                    <a:pt x="274" y="355"/>
                    <a:pt x="271" y="359"/>
                    <a:pt x="267" y="363"/>
                  </a:cubicBezTo>
                  <a:cubicBezTo>
                    <a:pt x="265" y="365"/>
                    <a:pt x="264" y="367"/>
                    <a:pt x="262" y="369"/>
                  </a:cubicBezTo>
                  <a:cubicBezTo>
                    <a:pt x="259" y="373"/>
                    <a:pt x="256" y="377"/>
                    <a:pt x="253" y="381"/>
                  </a:cubicBezTo>
                  <a:cubicBezTo>
                    <a:pt x="251" y="383"/>
                    <a:pt x="250" y="385"/>
                    <a:pt x="248" y="388"/>
                  </a:cubicBezTo>
                  <a:cubicBezTo>
                    <a:pt x="245" y="391"/>
                    <a:pt x="243" y="395"/>
                    <a:pt x="240" y="398"/>
                  </a:cubicBezTo>
                  <a:cubicBezTo>
                    <a:pt x="238" y="400"/>
                    <a:pt x="237" y="403"/>
                    <a:pt x="235" y="405"/>
                  </a:cubicBezTo>
                  <a:cubicBezTo>
                    <a:pt x="233" y="408"/>
                    <a:pt x="231" y="411"/>
                    <a:pt x="229" y="413"/>
                  </a:cubicBezTo>
                  <a:cubicBezTo>
                    <a:pt x="229" y="414"/>
                    <a:pt x="228" y="414"/>
                    <a:pt x="228" y="415"/>
                  </a:cubicBezTo>
                  <a:cubicBezTo>
                    <a:pt x="224" y="421"/>
                    <a:pt x="219" y="428"/>
                    <a:pt x="215" y="434"/>
                  </a:cubicBezTo>
                  <a:cubicBezTo>
                    <a:pt x="0" y="779"/>
                    <a:pt x="82" y="1059"/>
                    <a:pt x="86" y="1074"/>
                  </a:cubicBezTo>
                  <a:cubicBezTo>
                    <a:pt x="181" y="1079"/>
                    <a:pt x="181" y="1079"/>
                    <a:pt x="181" y="1079"/>
                  </a:cubicBezTo>
                  <a:cubicBezTo>
                    <a:pt x="177" y="1064"/>
                    <a:pt x="95" y="784"/>
                    <a:pt x="310" y="440"/>
                  </a:cubicBezTo>
                  <a:cubicBezTo>
                    <a:pt x="314" y="433"/>
                    <a:pt x="319" y="427"/>
                    <a:pt x="323" y="4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7" name="Freeform 12">
              <a:extLst>
                <a:ext uri="{FF2B5EF4-FFF2-40B4-BE49-F238E27FC236}">
                  <a16:creationId xmlns:a16="http://schemas.microsoft.com/office/drawing/2014/main" id="{A6DC26C1-B9E5-85C1-5C2B-0A49959AAC91}"/>
                </a:ext>
              </a:extLst>
            </p:cNvPr>
            <p:cNvSpPr>
              <a:spLocks/>
            </p:cNvSpPr>
            <p:nvPr/>
          </p:nvSpPr>
          <p:spPr bwMode="auto">
            <a:xfrm>
              <a:off x="4904325" y="2095306"/>
              <a:ext cx="1832732" cy="2121984"/>
            </a:xfrm>
            <a:custGeom>
              <a:avLst/>
              <a:gdLst>
                <a:gd name="T0" fmla="*/ 664 w 928"/>
                <a:gd name="T1" fmla="*/ 0 h 1074"/>
                <a:gd name="T2" fmla="*/ 793 w 928"/>
                <a:gd name="T3" fmla="*/ 139 h 1074"/>
                <a:gd name="T4" fmla="*/ 928 w 928"/>
                <a:gd name="T5" fmla="*/ 379 h 1074"/>
                <a:gd name="T6" fmla="*/ 807 w 928"/>
                <a:gd name="T7" fmla="*/ 365 h 1074"/>
                <a:gd name="T8" fmla="*/ 350 w 928"/>
                <a:gd name="T9" fmla="*/ 572 h 1074"/>
                <a:gd name="T10" fmla="*/ 86 w 928"/>
                <a:gd name="T11" fmla="*/ 1074 h 1074"/>
                <a:gd name="T12" fmla="*/ 215 w 928"/>
                <a:gd name="T13" fmla="*/ 435 h 1074"/>
                <a:gd name="T14" fmla="*/ 664 w 928"/>
                <a:gd name="T15" fmla="*/ 0 h 10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8" h="1074">
                  <a:moveTo>
                    <a:pt x="664" y="0"/>
                  </a:moveTo>
                  <a:cubicBezTo>
                    <a:pt x="711" y="37"/>
                    <a:pt x="754" y="85"/>
                    <a:pt x="793" y="139"/>
                  </a:cubicBezTo>
                  <a:cubicBezTo>
                    <a:pt x="863" y="238"/>
                    <a:pt x="925" y="372"/>
                    <a:pt x="928" y="379"/>
                  </a:cubicBezTo>
                  <a:cubicBezTo>
                    <a:pt x="926" y="379"/>
                    <a:pt x="882" y="364"/>
                    <a:pt x="807" y="365"/>
                  </a:cubicBezTo>
                  <a:cubicBezTo>
                    <a:pt x="700" y="366"/>
                    <a:pt x="531" y="403"/>
                    <a:pt x="350" y="572"/>
                  </a:cubicBezTo>
                  <a:cubicBezTo>
                    <a:pt x="123" y="784"/>
                    <a:pt x="88" y="1060"/>
                    <a:pt x="86" y="1074"/>
                  </a:cubicBezTo>
                  <a:cubicBezTo>
                    <a:pt x="82" y="1059"/>
                    <a:pt x="0" y="779"/>
                    <a:pt x="215" y="435"/>
                  </a:cubicBezTo>
                  <a:cubicBezTo>
                    <a:pt x="330" y="252"/>
                    <a:pt x="647" y="13"/>
                    <a:pt x="6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28" name="Freeform 13">
              <a:extLst>
                <a:ext uri="{FF2B5EF4-FFF2-40B4-BE49-F238E27FC236}">
                  <a16:creationId xmlns:a16="http://schemas.microsoft.com/office/drawing/2014/main" id="{43A28CDC-1EDB-99EA-E9D3-672FC507BDA3}"/>
                </a:ext>
              </a:extLst>
            </p:cNvPr>
            <p:cNvSpPr>
              <a:spLocks noEditPoints="1"/>
            </p:cNvSpPr>
            <p:nvPr/>
          </p:nvSpPr>
          <p:spPr bwMode="auto">
            <a:xfrm>
              <a:off x="4915127" y="2091705"/>
              <a:ext cx="1827931" cy="2141188"/>
            </a:xfrm>
            <a:custGeom>
              <a:avLst/>
              <a:gdLst>
                <a:gd name="T0" fmla="*/ 82 w 926"/>
                <a:gd name="T1" fmla="*/ 1084 h 1084"/>
                <a:gd name="T2" fmla="*/ 80 w 926"/>
                <a:gd name="T3" fmla="*/ 1077 h 1084"/>
                <a:gd name="T4" fmla="*/ 209 w 926"/>
                <a:gd name="T5" fmla="*/ 436 h 1084"/>
                <a:gd name="T6" fmla="*/ 658 w 926"/>
                <a:gd name="T7" fmla="*/ 1 h 1084"/>
                <a:gd name="T8" fmla="*/ 659 w 926"/>
                <a:gd name="T9" fmla="*/ 0 h 1084"/>
                <a:gd name="T10" fmla="*/ 660 w 926"/>
                <a:gd name="T11" fmla="*/ 1 h 1084"/>
                <a:gd name="T12" fmla="*/ 789 w 926"/>
                <a:gd name="T13" fmla="*/ 140 h 1084"/>
                <a:gd name="T14" fmla="*/ 924 w 926"/>
                <a:gd name="T15" fmla="*/ 381 h 1084"/>
                <a:gd name="T16" fmla="*/ 926 w 926"/>
                <a:gd name="T17" fmla="*/ 384 h 1084"/>
                <a:gd name="T18" fmla="*/ 922 w 926"/>
                <a:gd name="T19" fmla="*/ 383 h 1084"/>
                <a:gd name="T20" fmla="*/ 802 w 926"/>
                <a:gd name="T21" fmla="*/ 368 h 1084"/>
                <a:gd name="T22" fmla="*/ 346 w 926"/>
                <a:gd name="T23" fmla="*/ 575 h 1084"/>
                <a:gd name="T24" fmla="*/ 83 w 926"/>
                <a:gd name="T25" fmla="*/ 1076 h 1084"/>
                <a:gd name="T26" fmla="*/ 82 w 926"/>
                <a:gd name="T27" fmla="*/ 1084 h 1084"/>
                <a:gd name="T28" fmla="*/ 659 w 926"/>
                <a:gd name="T29" fmla="*/ 4 h 1084"/>
                <a:gd name="T30" fmla="*/ 212 w 926"/>
                <a:gd name="T31" fmla="*/ 438 h 1084"/>
                <a:gd name="T32" fmla="*/ 81 w 926"/>
                <a:gd name="T33" fmla="*/ 1068 h 1084"/>
                <a:gd name="T34" fmla="*/ 344 w 926"/>
                <a:gd name="T35" fmla="*/ 573 h 1084"/>
                <a:gd name="T36" fmla="*/ 802 w 926"/>
                <a:gd name="T37" fmla="*/ 365 h 1084"/>
                <a:gd name="T38" fmla="*/ 810 w 926"/>
                <a:gd name="T39" fmla="*/ 365 h 1084"/>
                <a:gd name="T40" fmla="*/ 920 w 926"/>
                <a:gd name="T41" fmla="*/ 379 h 1084"/>
                <a:gd name="T42" fmla="*/ 786 w 926"/>
                <a:gd name="T43" fmla="*/ 142 h 1084"/>
                <a:gd name="T44" fmla="*/ 659 w 926"/>
                <a:gd name="T45" fmla="*/ 4 h 10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6" h="1084">
                  <a:moveTo>
                    <a:pt x="82" y="1084"/>
                  </a:moveTo>
                  <a:cubicBezTo>
                    <a:pt x="80" y="1077"/>
                    <a:pt x="80" y="1077"/>
                    <a:pt x="80" y="1077"/>
                  </a:cubicBezTo>
                  <a:cubicBezTo>
                    <a:pt x="71" y="1046"/>
                    <a:pt x="0" y="771"/>
                    <a:pt x="209" y="436"/>
                  </a:cubicBezTo>
                  <a:cubicBezTo>
                    <a:pt x="321" y="258"/>
                    <a:pt x="623" y="27"/>
                    <a:pt x="658" y="1"/>
                  </a:cubicBezTo>
                  <a:cubicBezTo>
                    <a:pt x="659" y="0"/>
                    <a:pt x="659" y="0"/>
                    <a:pt x="659" y="0"/>
                  </a:cubicBezTo>
                  <a:cubicBezTo>
                    <a:pt x="660" y="1"/>
                    <a:pt x="660" y="1"/>
                    <a:pt x="660" y="1"/>
                  </a:cubicBezTo>
                  <a:cubicBezTo>
                    <a:pt x="704" y="35"/>
                    <a:pt x="747" y="82"/>
                    <a:pt x="789" y="140"/>
                  </a:cubicBezTo>
                  <a:cubicBezTo>
                    <a:pt x="857" y="236"/>
                    <a:pt x="918" y="366"/>
                    <a:pt x="924" y="381"/>
                  </a:cubicBezTo>
                  <a:cubicBezTo>
                    <a:pt x="926" y="384"/>
                    <a:pt x="926" y="384"/>
                    <a:pt x="926" y="384"/>
                  </a:cubicBezTo>
                  <a:cubicBezTo>
                    <a:pt x="922" y="383"/>
                    <a:pt x="922" y="383"/>
                    <a:pt x="922" y="383"/>
                  </a:cubicBezTo>
                  <a:cubicBezTo>
                    <a:pt x="918" y="381"/>
                    <a:pt x="875" y="367"/>
                    <a:pt x="802" y="368"/>
                  </a:cubicBezTo>
                  <a:cubicBezTo>
                    <a:pt x="694" y="370"/>
                    <a:pt x="526" y="407"/>
                    <a:pt x="346" y="575"/>
                  </a:cubicBezTo>
                  <a:cubicBezTo>
                    <a:pt x="126" y="781"/>
                    <a:pt x="86" y="1047"/>
                    <a:pt x="83" y="1076"/>
                  </a:cubicBezTo>
                  <a:lnTo>
                    <a:pt x="82" y="1084"/>
                  </a:lnTo>
                  <a:close/>
                  <a:moveTo>
                    <a:pt x="659" y="4"/>
                  </a:moveTo>
                  <a:cubicBezTo>
                    <a:pt x="620" y="33"/>
                    <a:pt x="322" y="261"/>
                    <a:pt x="212" y="438"/>
                  </a:cubicBezTo>
                  <a:cubicBezTo>
                    <a:pt x="15" y="753"/>
                    <a:pt x="67" y="1015"/>
                    <a:pt x="81" y="1068"/>
                  </a:cubicBezTo>
                  <a:cubicBezTo>
                    <a:pt x="89" y="1015"/>
                    <a:pt x="136" y="767"/>
                    <a:pt x="344" y="573"/>
                  </a:cubicBezTo>
                  <a:cubicBezTo>
                    <a:pt x="525" y="404"/>
                    <a:pt x="693" y="366"/>
                    <a:pt x="802" y="365"/>
                  </a:cubicBezTo>
                  <a:cubicBezTo>
                    <a:pt x="805" y="365"/>
                    <a:pt x="807" y="365"/>
                    <a:pt x="810" y="365"/>
                  </a:cubicBezTo>
                  <a:cubicBezTo>
                    <a:pt x="869" y="365"/>
                    <a:pt x="908" y="375"/>
                    <a:pt x="920" y="379"/>
                  </a:cubicBezTo>
                  <a:cubicBezTo>
                    <a:pt x="908" y="354"/>
                    <a:pt x="851" y="233"/>
                    <a:pt x="786" y="142"/>
                  </a:cubicBezTo>
                  <a:cubicBezTo>
                    <a:pt x="745" y="84"/>
                    <a:pt x="702" y="38"/>
                    <a:pt x="659" y="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29" name="Group 22">
            <a:extLst>
              <a:ext uri="{FF2B5EF4-FFF2-40B4-BE49-F238E27FC236}">
                <a16:creationId xmlns:a16="http://schemas.microsoft.com/office/drawing/2014/main" id="{B70B3047-7E8E-7CAE-4A68-1E74404AB05A}"/>
              </a:ext>
            </a:extLst>
          </p:cNvPr>
          <p:cNvGrpSpPr/>
          <p:nvPr/>
        </p:nvGrpSpPr>
        <p:grpSpPr>
          <a:xfrm>
            <a:off x="6418249" y="1584807"/>
            <a:ext cx="1663501" cy="2606872"/>
            <a:chOff x="6298978" y="2091705"/>
            <a:chExt cx="1663501" cy="2606872"/>
          </a:xfrm>
          <a:solidFill>
            <a:schemeClr val="accent4"/>
          </a:solidFill>
        </p:grpSpPr>
        <p:sp>
          <p:nvSpPr>
            <p:cNvPr id="30" name="Freeform 14">
              <a:extLst>
                <a:ext uri="{FF2B5EF4-FFF2-40B4-BE49-F238E27FC236}">
                  <a16:creationId xmlns:a16="http://schemas.microsoft.com/office/drawing/2014/main" id="{CC8B78CD-979B-8AA6-A817-654135A71327}"/>
                </a:ext>
              </a:extLst>
            </p:cNvPr>
            <p:cNvSpPr>
              <a:spLocks/>
            </p:cNvSpPr>
            <p:nvPr/>
          </p:nvSpPr>
          <p:spPr bwMode="auto">
            <a:xfrm>
              <a:off x="6298978" y="2091705"/>
              <a:ext cx="985378" cy="2603271"/>
            </a:xfrm>
            <a:custGeom>
              <a:avLst/>
              <a:gdLst>
                <a:gd name="T0" fmla="*/ 430 w 499"/>
                <a:gd name="T1" fmla="*/ 645 h 1318"/>
                <a:gd name="T2" fmla="*/ 95 w 499"/>
                <a:gd name="T3" fmla="*/ 6 h 1318"/>
                <a:gd name="T4" fmla="*/ 0 w 499"/>
                <a:gd name="T5" fmla="*/ 0 h 1318"/>
                <a:gd name="T6" fmla="*/ 335 w 499"/>
                <a:gd name="T7" fmla="*/ 640 h 1318"/>
                <a:gd name="T8" fmla="*/ 304 w 499"/>
                <a:gd name="T9" fmla="*/ 1313 h 1318"/>
                <a:gd name="T10" fmla="*/ 400 w 499"/>
                <a:gd name="T11" fmla="*/ 1318 h 1318"/>
                <a:gd name="T12" fmla="*/ 430 w 499"/>
                <a:gd name="T13" fmla="*/ 645 h 1318"/>
              </a:gdLst>
              <a:ahLst/>
              <a:cxnLst>
                <a:cxn ang="0">
                  <a:pos x="T0" y="T1"/>
                </a:cxn>
                <a:cxn ang="0">
                  <a:pos x="T2" y="T3"/>
                </a:cxn>
                <a:cxn ang="0">
                  <a:pos x="T4" y="T5"/>
                </a:cxn>
                <a:cxn ang="0">
                  <a:pos x="T6" y="T7"/>
                </a:cxn>
                <a:cxn ang="0">
                  <a:pos x="T8" y="T9"/>
                </a:cxn>
                <a:cxn ang="0">
                  <a:pos x="T10" y="T11"/>
                </a:cxn>
                <a:cxn ang="0">
                  <a:pos x="T12" y="T13"/>
                </a:cxn>
              </a:cxnLst>
              <a:rect l="0" t="0" r="r" b="b"/>
              <a:pathLst>
                <a:path w="499" h="1318">
                  <a:moveTo>
                    <a:pt x="430" y="645"/>
                  </a:moveTo>
                  <a:cubicBezTo>
                    <a:pt x="319" y="170"/>
                    <a:pt x="107" y="14"/>
                    <a:pt x="95" y="6"/>
                  </a:cubicBezTo>
                  <a:cubicBezTo>
                    <a:pt x="0" y="0"/>
                    <a:pt x="0" y="0"/>
                    <a:pt x="0" y="0"/>
                  </a:cubicBezTo>
                  <a:cubicBezTo>
                    <a:pt x="11" y="9"/>
                    <a:pt x="224" y="165"/>
                    <a:pt x="335" y="640"/>
                  </a:cubicBezTo>
                  <a:cubicBezTo>
                    <a:pt x="403" y="932"/>
                    <a:pt x="309" y="1294"/>
                    <a:pt x="304" y="1313"/>
                  </a:cubicBezTo>
                  <a:cubicBezTo>
                    <a:pt x="400" y="1318"/>
                    <a:pt x="400" y="1318"/>
                    <a:pt x="400" y="1318"/>
                  </a:cubicBezTo>
                  <a:cubicBezTo>
                    <a:pt x="405" y="1299"/>
                    <a:pt x="499" y="937"/>
                    <a:pt x="430" y="645"/>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1" name="Freeform 15">
              <a:extLst>
                <a:ext uri="{FF2B5EF4-FFF2-40B4-BE49-F238E27FC236}">
                  <a16:creationId xmlns:a16="http://schemas.microsoft.com/office/drawing/2014/main" id="{4D360DBB-3627-2FFF-8F33-1A6C417606A2}"/>
                </a:ext>
              </a:extLst>
            </p:cNvPr>
            <p:cNvSpPr>
              <a:spLocks/>
            </p:cNvSpPr>
            <p:nvPr/>
          </p:nvSpPr>
          <p:spPr bwMode="auto">
            <a:xfrm>
              <a:off x="6486212" y="2103707"/>
              <a:ext cx="1476267" cy="2591269"/>
            </a:xfrm>
            <a:custGeom>
              <a:avLst/>
              <a:gdLst>
                <a:gd name="T0" fmla="*/ 0 w 747"/>
                <a:gd name="T1" fmla="*/ 0 h 1312"/>
                <a:gd name="T2" fmla="*/ 532 w 747"/>
                <a:gd name="T3" fmla="*/ 376 h 1312"/>
                <a:gd name="T4" fmla="*/ 691 w 747"/>
                <a:gd name="T5" fmla="*/ 1096 h 1312"/>
                <a:gd name="T6" fmla="*/ 532 w 747"/>
                <a:gd name="T7" fmla="*/ 1222 h 1312"/>
                <a:gd name="T8" fmla="*/ 305 w 747"/>
                <a:gd name="T9" fmla="*/ 1312 h 1312"/>
                <a:gd name="T10" fmla="*/ 335 w 747"/>
                <a:gd name="T11" fmla="*/ 639 h 1312"/>
                <a:gd name="T12" fmla="*/ 0 w 747"/>
                <a:gd name="T13" fmla="*/ 0 h 1312"/>
              </a:gdLst>
              <a:ahLst/>
              <a:cxnLst>
                <a:cxn ang="0">
                  <a:pos x="T0" y="T1"/>
                </a:cxn>
                <a:cxn ang="0">
                  <a:pos x="T2" y="T3"/>
                </a:cxn>
                <a:cxn ang="0">
                  <a:pos x="T4" y="T5"/>
                </a:cxn>
                <a:cxn ang="0">
                  <a:pos x="T6" y="T7"/>
                </a:cxn>
                <a:cxn ang="0">
                  <a:pos x="T8" y="T9"/>
                </a:cxn>
                <a:cxn ang="0">
                  <a:pos x="T10" y="T11"/>
                </a:cxn>
                <a:cxn ang="0">
                  <a:pos x="T12" y="T13"/>
                </a:cxn>
              </a:cxnLst>
              <a:rect l="0" t="0" r="r" b="b"/>
              <a:pathLst>
                <a:path w="747" h="1312">
                  <a:moveTo>
                    <a:pt x="0" y="0"/>
                  </a:moveTo>
                  <a:cubicBezTo>
                    <a:pt x="16" y="3"/>
                    <a:pt x="322" y="57"/>
                    <a:pt x="532" y="376"/>
                  </a:cubicBezTo>
                  <a:cubicBezTo>
                    <a:pt x="747" y="702"/>
                    <a:pt x="693" y="1076"/>
                    <a:pt x="691" y="1096"/>
                  </a:cubicBezTo>
                  <a:cubicBezTo>
                    <a:pt x="688" y="1099"/>
                    <a:pt x="631" y="1162"/>
                    <a:pt x="532" y="1222"/>
                  </a:cubicBezTo>
                  <a:cubicBezTo>
                    <a:pt x="411" y="1296"/>
                    <a:pt x="310" y="1312"/>
                    <a:pt x="305" y="1312"/>
                  </a:cubicBezTo>
                  <a:cubicBezTo>
                    <a:pt x="310" y="1293"/>
                    <a:pt x="404" y="931"/>
                    <a:pt x="335" y="639"/>
                  </a:cubicBezTo>
                  <a:cubicBezTo>
                    <a:pt x="224" y="164"/>
                    <a:pt x="12" y="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2" name="Freeform 16">
              <a:extLst>
                <a:ext uri="{FF2B5EF4-FFF2-40B4-BE49-F238E27FC236}">
                  <a16:creationId xmlns:a16="http://schemas.microsoft.com/office/drawing/2014/main" id="{0248DFE5-458C-380F-6DA6-10EFA98D91B6}"/>
                </a:ext>
              </a:extLst>
            </p:cNvPr>
            <p:cNvSpPr>
              <a:spLocks noEditPoints="1"/>
            </p:cNvSpPr>
            <p:nvPr/>
          </p:nvSpPr>
          <p:spPr bwMode="auto">
            <a:xfrm>
              <a:off x="6475410" y="2097706"/>
              <a:ext cx="1476267" cy="2600871"/>
            </a:xfrm>
            <a:custGeom>
              <a:avLst/>
              <a:gdLst>
                <a:gd name="T0" fmla="*/ 308 w 748"/>
                <a:gd name="T1" fmla="*/ 1317 h 1317"/>
                <a:gd name="T2" fmla="*/ 309 w 748"/>
                <a:gd name="T3" fmla="*/ 1315 h 1317"/>
                <a:gd name="T4" fmla="*/ 340 w 748"/>
                <a:gd name="T5" fmla="*/ 643 h 1317"/>
                <a:gd name="T6" fmla="*/ 5 w 748"/>
                <a:gd name="T7" fmla="*/ 4 h 1317"/>
                <a:gd name="T8" fmla="*/ 0 w 748"/>
                <a:gd name="T9" fmla="*/ 0 h 1317"/>
                <a:gd name="T10" fmla="*/ 7 w 748"/>
                <a:gd name="T11" fmla="*/ 1 h 1317"/>
                <a:gd name="T12" fmla="*/ 539 w 748"/>
                <a:gd name="T13" fmla="*/ 378 h 1317"/>
                <a:gd name="T14" fmla="*/ 698 w 748"/>
                <a:gd name="T15" fmla="*/ 1099 h 1317"/>
                <a:gd name="T16" fmla="*/ 698 w 748"/>
                <a:gd name="T17" fmla="*/ 1100 h 1317"/>
                <a:gd name="T18" fmla="*/ 698 w 748"/>
                <a:gd name="T19" fmla="*/ 1100 h 1317"/>
                <a:gd name="T20" fmla="*/ 539 w 748"/>
                <a:gd name="T21" fmla="*/ 1227 h 1317"/>
                <a:gd name="T22" fmla="*/ 311 w 748"/>
                <a:gd name="T23" fmla="*/ 1317 h 1317"/>
                <a:gd name="T24" fmla="*/ 308 w 748"/>
                <a:gd name="T25" fmla="*/ 1317 h 1317"/>
                <a:gd name="T26" fmla="*/ 13 w 748"/>
                <a:gd name="T27" fmla="*/ 6 h 1317"/>
                <a:gd name="T28" fmla="*/ 343 w 748"/>
                <a:gd name="T29" fmla="*/ 642 h 1317"/>
                <a:gd name="T30" fmla="*/ 313 w 748"/>
                <a:gd name="T31" fmla="*/ 1313 h 1317"/>
                <a:gd name="T32" fmla="*/ 537 w 748"/>
                <a:gd name="T33" fmla="*/ 1224 h 1317"/>
                <a:gd name="T34" fmla="*/ 695 w 748"/>
                <a:gd name="T35" fmla="*/ 1098 h 1317"/>
                <a:gd name="T36" fmla="*/ 536 w 748"/>
                <a:gd name="T37" fmla="*/ 379 h 1317"/>
                <a:gd name="T38" fmla="*/ 13 w 748"/>
                <a:gd name="T39" fmla="*/ 6 h 1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48" h="1317">
                  <a:moveTo>
                    <a:pt x="308" y="1317"/>
                  </a:moveTo>
                  <a:cubicBezTo>
                    <a:pt x="309" y="1315"/>
                    <a:pt x="309" y="1315"/>
                    <a:pt x="309" y="1315"/>
                  </a:cubicBezTo>
                  <a:cubicBezTo>
                    <a:pt x="319" y="1276"/>
                    <a:pt x="406" y="926"/>
                    <a:pt x="340" y="643"/>
                  </a:cubicBezTo>
                  <a:cubicBezTo>
                    <a:pt x="232" y="182"/>
                    <a:pt x="28" y="21"/>
                    <a:pt x="5" y="4"/>
                  </a:cubicBezTo>
                  <a:cubicBezTo>
                    <a:pt x="0" y="0"/>
                    <a:pt x="0" y="0"/>
                    <a:pt x="0" y="0"/>
                  </a:cubicBezTo>
                  <a:cubicBezTo>
                    <a:pt x="7" y="1"/>
                    <a:pt x="7" y="1"/>
                    <a:pt x="7" y="1"/>
                  </a:cubicBezTo>
                  <a:cubicBezTo>
                    <a:pt x="40" y="7"/>
                    <a:pt x="335" y="67"/>
                    <a:pt x="539" y="378"/>
                  </a:cubicBezTo>
                  <a:cubicBezTo>
                    <a:pt x="748" y="695"/>
                    <a:pt x="704" y="1059"/>
                    <a:pt x="698" y="1099"/>
                  </a:cubicBezTo>
                  <a:cubicBezTo>
                    <a:pt x="698" y="1100"/>
                    <a:pt x="698" y="1100"/>
                    <a:pt x="698" y="1100"/>
                  </a:cubicBezTo>
                  <a:cubicBezTo>
                    <a:pt x="698" y="1100"/>
                    <a:pt x="698" y="1100"/>
                    <a:pt x="698" y="1100"/>
                  </a:cubicBezTo>
                  <a:cubicBezTo>
                    <a:pt x="692" y="1107"/>
                    <a:pt x="635" y="1167"/>
                    <a:pt x="539" y="1227"/>
                  </a:cubicBezTo>
                  <a:cubicBezTo>
                    <a:pt x="421" y="1299"/>
                    <a:pt x="322" y="1315"/>
                    <a:pt x="311" y="1317"/>
                  </a:cubicBezTo>
                  <a:lnTo>
                    <a:pt x="308" y="1317"/>
                  </a:lnTo>
                  <a:close/>
                  <a:moveTo>
                    <a:pt x="13" y="6"/>
                  </a:moveTo>
                  <a:cubicBezTo>
                    <a:pt x="52" y="37"/>
                    <a:pt x="241" y="205"/>
                    <a:pt x="343" y="642"/>
                  </a:cubicBezTo>
                  <a:cubicBezTo>
                    <a:pt x="408" y="921"/>
                    <a:pt x="325" y="1265"/>
                    <a:pt x="313" y="1313"/>
                  </a:cubicBezTo>
                  <a:cubicBezTo>
                    <a:pt x="331" y="1310"/>
                    <a:pt x="425" y="1292"/>
                    <a:pt x="537" y="1224"/>
                  </a:cubicBezTo>
                  <a:cubicBezTo>
                    <a:pt x="632" y="1166"/>
                    <a:pt x="688" y="1106"/>
                    <a:pt x="695" y="1098"/>
                  </a:cubicBezTo>
                  <a:cubicBezTo>
                    <a:pt x="701" y="1056"/>
                    <a:pt x="744" y="695"/>
                    <a:pt x="536" y="379"/>
                  </a:cubicBezTo>
                  <a:cubicBezTo>
                    <a:pt x="342" y="85"/>
                    <a:pt x="67" y="16"/>
                    <a:pt x="13" y="6"/>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grpSp>
        <p:nvGrpSpPr>
          <p:cNvPr id="33" name="Group 23">
            <a:extLst>
              <a:ext uri="{FF2B5EF4-FFF2-40B4-BE49-F238E27FC236}">
                <a16:creationId xmlns:a16="http://schemas.microsoft.com/office/drawing/2014/main" id="{BEAFA7E9-D8D2-6E76-90A9-4A2163B93325}"/>
              </a:ext>
            </a:extLst>
          </p:cNvPr>
          <p:cNvGrpSpPr/>
          <p:nvPr/>
        </p:nvGrpSpPr>
        <p:grpSpPr>
          <a:xfrm>
            <a:off x="5195227" y="3958837"/>
            <a:ext cx="2620074" cy="1274631"/>
            <a:chOff x="5075956" y="4465735"/>
            <a:chExt cx="2620074" cy="1274631"/>
          </a:xfrm>
          <a:solidFill>
            <a:schemeClr val="accent3"/>
          </a:solidFill>
        </p:grpSpPr>
        <p:sp>
          <p:nvSpPr>
            <p:cNvPr id="34" name="Freeform 5">
              <a:extLst>
                <a:ext uri="{FF2B5EF4-FFF2-40B4-BE49-F238E27FC236}">
                  <a16:creationId xmlns:a16="http://schemas.microsoft.com/office/drawing/2014/main" id="{53077366-5D1A-E557-D15E-FA8EE7A6907C}"/>
                </a:ext>
              </a:extLst>
            </p:cNvPr>
            <p:cNvSpPr>
              <a:spLocks/>
            </p:cNvSpPr>
            <p:nvPr/>
          </p:nvSpPr>
          <p:spPr bwMode="auto">
            <a:xfrm>
              <a:off x="6558225" y="4475337"/>
              <a:ext cx="1131805" cy="372067"/>
            </a:xfrm>
            <a:custGeom>
              <a:avLst/>
              <a:gdLst>
                <a:gd name="T0" fmla="*/ 539 w 573"/>
                <a:gd name="T1" fmla="*/ 0 h 188"/>
                <a:gd name="T2" fmla="*/ 536 w 573"/>
                <a:gd name="T3" fmla="*/ 2 h 188"/>
                <a:gd name="T4" fmla="*/ 531 w 573"/>
                <a:gd name="T5" fmla="*/ 6 h 188"/>
                <a:gd name="T6" fmla="*/ 523 w 573"/>
                <a:gd name="T7" fmla="*/ 12 h 188"/>
                <a:gd name="T8" fmla="*/ 514 w 573"/>
                <a:gd name="T9" fmla="*/ 19 h 188"/>
                <a:gd name="T10" fmla="*/ 500 w 573"/>
                <a:gd name="T11" fmla="*/ 28 h 188"/>
                <a:gd name="T12" fmla="*/ 486 w 573"/>
                <a:gd name="T13" fmla="*/ 37 h 188"/>
                <a:gd name="T14" fmla="*/ 469 w 573"/>
                <a:gd name="T15" fmla="*/ 47 h 188"/>
                <a:gd name="T16" fmla="*/ 450 w 573"/>
                <a:gd name="T17" fmla="*/ 58 h 188"/>
                <a:gd name="T18" fmla="*/ 429 w 573"/>
                <a:gd name="T19" fmla="*/ 70 h 188"/>
                <a:gd name="T20" fmla="*/ 406 w 573"/>
                <a:gd name="T21" fmla="*/ 82 h 188"/>
                <a:gd name="T22" fmla="*/ 382 w 573"/>
                <a:gd name="T23" fmla="*/ 94 h 188"/>
                <a:gd name="T24" fmla="*/ 353 w 573"/>
                <a:gd name="T25" fmla="*/ 107 h 188"/>
                <a:gd name="T26" fmla="*/ 327 w 573"/>
                <a:gd name="T27" fmla="*/ 117 h 188"/>
                <a:gd name="T28" fmla="*/ 293 w 573"/>
                <a:gd name="T29" fmla="*/ 130 h 188"/>
                <a:gd name="T30" fmla="*/ 264 w 573"/>
                <a:gd name="T31" fmla="*/ 140 h 188"/>
                <a:gd name="T32" fmla="*/ 226 w 573"/>
                <a:gd name="T33" fmla="*/ 151 h 188"/>
                <a:gd name="T34" fmla="*/ 193 w 573"/>
                <a:gd name="T35" fmla="*/ 159 h 188"/>
                <a:gd name="T36" fmla="*/ 153 w 573"/>
                <a:gd name="T37" fmla="*/ 167 h 188"/>
                <a:gd name="T38" fmla="*/ 118 w 573"/>
                <a:gd name="T39" fmla="*/ 173 h 188"/>
                <a:gd name="T40" fmla="*/ 77 w 573"/>
                <a:gd name="T41" fmla="*/ 178 h 188"/>
                <a:gd name="T42" fmla="*/ 37 w 573"/>
                <a:gd name="T43" fmla="*/ 181 h 188"/>
                <a:gd name="T44" fmla="*/ 96 w 573"/>
                <a:gd name="T45" fmla="*/ 188 h 188"/>
                <a:gd name="T46" fmla="*/ 142 w 573"/>
                <a:gd name="T47" fmla="*/ 186 h 188"/>
                <a:gd name="T48" fmla="*/ 179 w 573"/>
                <a:gd name="T49" fmla="*/ 183 h 188"/>
                <a:gd name="T50" fmla="*/ 221 w 573"/>
                <a:gd name="T51" fmla="*/ 177 h 188"/>
                <a:gd name="T52" fmla="*/ 253 w 573"/>
                <a:gd name="T53" fmla="*/ 172 h 188"/>
                <a:gd name="T54" fmla="*/ 289 w 573"/>
                <a:gd name="T55" fmla="*/ 164 h 188"/>
                <a:gd name="T56" fmla="*/ 321 w 573"/>
                <a:gd name="T57" fmla="*/ 156 h 188"/>
                <a:gd name="T58" fmla="*/ 359 w 573"/>
                <a:gd name="T59" fmla="*/ 145 h 188"/>
                <a:gd name="T60" fmla="*/ 388 w 573"/>
                <a:gd name="T61" fmla="*/ 135 h 188"/>
                <a:gd name="T62" fmla="*/ 422 w 573"/>
                <a:gd name="T63" fmla="*/ 123 h 188"/>
                <a:gd name="T64" fmla="*/ 448 w 573"/>
                <a:gd name="T65" fmla="*/ 112 h 188"/>
                <a:gd name="T66" fmla="*/ 477 w 573"/>
                <a:gd name="T67" fmla="*/ 99 h 188"/>
                <a:gd name="T68" fmla="*/ 501 w 573"/>
                <a:gd name="T69" fmla="*/ 88 h 188"/>
                <a:gd name="T70" fmla="*/ 499 w 573"/>
                <a:gd name="T71" fmla="*/ 8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3" h="188">
                  <a:moveTo>
                    <a:pt x="573" y="1"/>
                  </a:moveTo>
                  <a:cubicBezTo>
                    <a:pt x="539" y="0"/>
                    <a:pt x="539" y="0"/>
                    <a:pt x="539" y="0"/>
                  </a:cubicBezTo>
                  <a:cubicBezTo>
                    <a:pt x="539" y="0"/>
                    <a:pt x="538" y="1"/>
                    <a:pt x="537" y="1"/>
                  </a:cubicBezTo>
                  <a:cubicBezTo>
                    <a:pt x="537" y="1"/>
                    <a:pt x="537" y="2"/>
                    <a:pt x="536" y="2"/>
                  </a:cubicBezTo>
                  <a:cubicBezTo>
                    <a:pt x="535" y="3"/>
                    <a:pt x="534" y="4"/>
                    <a:pt x="533" y="4"/>
                  </a:cubicBezTo>
                  <a:cubicBezTo>
                    <a:pt x="533" y="5"/>
                    <a:pt x="532" y="5"/>
                    <a:pt x="531" y="6"/>
                  </a:cubicBezTo>
                  <a:cubicBezTo>
                    <a:pt x="530" y="7"/>
                    <a:pt x="528" y="9"/>
                    <a:pt x="525" y="10"/>
                  </a:cubicBezTo>
                  <a:cubicBezTo>
                    <a:pt x="525" y="11"/>
                    <a:pt x="524" y="11"/>
                    <a:pt x="523" y="12"/>
                  </a:cubicBezTo>
                  <a:cubicBezTo>
                    <a:pt x="521" y="13"/>
                    <a:pt x="519" y="15"/>
                    <a:pt x="516" y="17"/>
                  </a:cubicBezTo>
                  <a:cubicBezTo>
                    <a:pt x="515" y="17"/>
                    <a:pt x="515" y="18"/>
                    <a:pt x="514" y="19"/>
                  </a:cubicBezTo>
                  <a:cubicBezTo>
                    <a:pt x="510" y="21"/>
                    <a:pt x="507" y="23"/>
                    <a:pt x="503" y="26"/>
                  </a:cubicBezTo>
                  <a:cubicBezTo>
                    <a:pt x="502" y="26"/>
                    <a:pt x="501" y="27"/>
                    <a:pt x="500" y="28"/>
                  </a:cubicBezTo>
                  <a:cubicBezTo>
                    <a:pt x="497" y="30"/>
                    <a:pt x="494" y="32"/>
                    <a:pt x="490" y="34"/>
                  </a:cubicBezTo>
                  <a:cubicBezTo>
                    <a:pt x="489" y="35"/>
                    <a:pt x="488" y="36"/>
                    <a:pt x="486" y="37"/>
                  </a:cubicBezTo>
                  <a:cubicBezTo>
                    <a:pt x="482" y="40"/>
                    <a:pt x="477" y="43"/>
                    <a:pt x="472" y="46"/>
                  </a:cubicBezTo>
                  <a:cubicBezTo>
                    <a:pt x="471" y="46"/>
                    <a:pt x="470" y="47"/>
                    <a:pt x="469" y="47"/>
                  </a:cubicBezTo>
                  <a:cubicBezTo>
                    <a:pt x="464" y="50"/>
                    <a:pt x="460" y="53"/>
                    <a:pt x="455" y="56"/>
                  </a:cubicBezTo>
                  <a:cubicBezTo>
                    <a:pt x="453" y="57"/>
                    <a:pt x="452" y="58"/>
                    <a:pt x="450" y="58"/>
                  </a:cubicBezTo>
                  <a:cubicBezTo>
                    <a:pt x="444" y="62"/>
                    <a:pt x="438" y="65"/>
                    <a:pt x="432" y="69"/>
                  </a:cubicBezTo>
                  <a:cubicBezTo>
                    <a:pt x="431" y="69"/>
                    <a:pt x="430" y="70"/>
                    <a:pt x="429" y="70"/>
                  </a:cubicBezTo>
                  <a:cubicBezTo>
                    <a:pt x="423" y="73"/>
                    <a:pt x="417" y="76"/>
                    <a:pt x="411" y="79"/>
                  </a:cubicBezTo>
                  <a:cubicBezTo>
                    <a:pt x="409" y="80"/>
                    <a:pt x="407" y="81"/>
                    <a:pt x="406" y="82"/>
                  </a:cubicBezTo>
                  <a:cubicBezTo>
                    <a:pt x="398" y="86"/>
                    <a:pt x="391" y="89"/>
                    <a:pt x="383" y="93"/>
                  </a:cubicBezTo>
                  <a:cubicBezTo>
                    <a:pt x="383" y="93"/>
                    <a:pt x="383" y="93"/>
                    <a:pt x="382" y="94"/>
                  </a:cubicBezTo>
                  <a:cubicBezTo>
                    <a:pt x="375" y="97"/>
                    <a:pt x="367" y="100"/>
                    <a:pt x="359" y="104"/>
                  </a:cubicBezTo>
                  <a:cubicBezTo>
                    <a:pt x="357" y="105"/>
                    <a:pt x="355" y="106"/>
                    <a:pt x="353" y="107"/>
                  </a:cubicBezTo>
                  <a:cubicBezTo>
                    <a:pt x="345" y="110"/>
                    <a:pt x="337" y="113"/>
                    <a:pt x="328" y="117"/>
                  </a:cubicBezTo>
                  <a:cubicBezTo>
                    <a:pt x="328" y="117"/>
                    <a:pt x="328" y="117"/>
                    <a:pt x="327" y="117"/>
                  </a:cubicBezTo>
                  <a:cubicBezTo>
                    <a:pt x="318" y="121"/>
                    <a:pt x="309" y="124"/>
                    <a:pt x="300" y="127"/>
                  </a:cubicBezTo>
                  <a:cubicBezTo>
                    <a:pt x="298" y="128"/>
                    <a:pt x="295" y="129"/>
                    <a:pt x="293" y="130"/>
                  </a:cubicBezTo>
                  <a:cubicBezTo>
                    <a:pt x="285" y="133"/>
                    <a:pt x="276" y="136"/>
                    <a:pt x="267" y="139"/>
                  </a:cubicBezTo>
                  <a:cubicBezTo>
                    <a:pt x="266" y="139"/>
                    <a:pt x="265" y="139"/>
                    <a:pt x="264" y="140"/>
                  </a:cubicBezTo>
                  <a:cubicBezTo>
                    <a:pt x="254" y="143"/>
                    <a:pt x="244" y="146"/>
                    <a:pt x="234" y="149"/>
                  </a:cubicBezTo>
                  <a:cubicBezTo>
                    <a:pt x="231" y="149"/>
                    <a:pt x="229" y="150"/>
                    <a:pt x="226" y="151"/>
                  </a:cubicBezTo>
                  <a:cubicBezTo>
                    <a:pt x="217" y="153"/>
                    <a:pt x="208" y="155"/>
                    <a:pt x="199" y="158"/>
                  </a:cubicBezTo>
                  <a:cubicBezTo>
                    <a:pt x="197" y="158"/>
                    <a:pt x="195" y="159"/>
                    <a:pt x="193" y="159"/>
                  </a:cubicBezTo>
                  <a:cubicBezTo>
                    <a:pt x="183" y="161"/>
                    <a:pt x="172" y="164"/>
                    <a:pt x="161" y="166"/>
                  </a:cubicBezTo>
                  <a:cubicBezTo>
                    <a:pt x="158" y="167"/>
                    <a:pt x="155" y="167"/>
                    <a:pt x="153" y="167"/>
                  </a:cubicBezTo>
                  <a:cubicBezTo>
                    <a:pt x="144" y="169"/>
                    <a:pt x="135" y="171"/>
                    <a:pt x="126" y="172"/>
                  </a:cubicBezTo>
                  <a:cubicBezTo>
                    <a:pt x="123" y="172"/>
                    <a:pt x="120" y="173"/>
                    <a:pt x="118" y="173"/>
                  </a:cubicBezTo>
                  <a:cubicBezTo>
                    <a:pt x="106" y="175"/>
                    <a:pt x="95" y="176"/>
                    <a:pt x="83" y="178"/>
                  </a:cubicBezTo>
                  <a:cubicBezTo>
                    <a:pt x="81" y="178"/>
                    <a:pt x="79" y="178"/>
                    <a:pt x="77" y="178"/>
                  </a:cubicBezTo>
                  <a:cubicBezTo>
                    <a:pt x="67" y="179"/>
                    <a:pt x="57" y="180"/>
                    <a:pt x="47" y="181"/>
                  </a:cubicBezTo>
                  <a:cubicBezTo>
                    <a:pt x="44" y="181"/>
                    <a:pt x="41" y="181"/>
                    <a:pt x="37" y="181"/>
                  </a:cubicBezTo>
                  <a:cubicBezTo>
                    <a:pt x="25" y="182"/>
                    <a:pt x="13" y="183"/>
                    <a:pt x="0" y="183"/>
                  </a:cubicBezTo>
                  <a:cubicBezTo>
                    <a:pt x="96" y="188"/>
                    <a:pt x="96" y="188"/>
                    <a:pt x="96" y="188"/>
                  </a:cubicBezTo>
                  <a:cubicBezTo>
                    <a:pt x="108" y="188"/>
                    <a:pt x="120" y="187"/>
                    <a:pt x="132" y="187"/>
                  </a:cubicBezTo>
                  <a:cubicBezTo>
                    <a:pt x="136" y="187"/>
                    <a:pt x="139" y="186"/>
                    <a:pt x="142" y="186"/>
                  </a:cubicBezTo>
                  <a:cubicBezTo>
                    <a:pt x="152" y="185"/>
                    <a:pt x="162" y="185"/>
                    <a:pt x="172" y="184"/>
                  </a:cubicBezTo>
                  <a:cubicBezTo>
                    <a:pt x="174" y="184"/>
                    <a:pt x="176" y="183"/>
                    <a:pt x="179" y="183"/>
                  </a:cubicBezTo>
                  <a:cubicBezTo>
                    <a:pt x="190" y="182"/>
                    <a:pt x="202" y="180"/>
                    <a:pt x="213" y="179"/>
                  </a:cubicBezTo>
                  <a:cubicBezTo>
                    <a:pt x="216" y="178"/>
                    <a:pt x="218" y="178"/>
                    <a:pt x="221" y="177"/>
                  </a:cubicBezTo>
                  <a:cubicBezTo>
                    <a:pt x="230" y="176"/>
                    <a:pt x="239" y="175"/>
                    <a:pt x="248" y="173"/>
                  </a:cubicBezTo>
                  <a:cubicBezTo>
                    <a:pt x="249" y="173"/>
                    <a:pt x="251" y="172"/>
                    <a:pt x="253" y="172"/>
                  </a:cubicBezTo>
                  <a:cubicBezTo>
                    <a:pt x="254" y="172"/>
                    <a:pt x="255" y="172"/>
                    <a:pt x="256" y="171"/>
                  </a:cubicBezTo>
                  <a:cubicBezTo>
                    <a:pt x="267" y="169"/>
                    <a:pt x="278" y="167"/>
                    <a:pt x="289" y="164"/>
                  </a:cubicBezTo>
                  <a:cubicBezTo>
                    <a:pt x="290" y="164"/>
                    <a:pt x="292" y="163"/>
                    <a:pt x="294" y="163"/>
                  </a:cubicBezTo>
                  <a:cubicBezTo>
                    <a:pt x="303" y="161"/>
                    <a:pt x="312" y="159"/>
                    <a:pt x="321" y="156"/>
                  </a:cubicBezTo>
                  <a:cubicBezTo>
                    <a:pt x="324" y="155"/>
                    <a:pt x="326" y="155"/>
                    <a:pt x="329" y="154"/>
                  </a:cubicBezTo>
                  <a:cubicBezTo>
                    <a:pt x="339" y="151"/>
                    <a:pt x="349" y="148"/>
                    <a:pt x="359" y="145"/>
                  </a:cubicBezTo>
                  <a:cubicBezTo>
                    <a:pt x="360" y="145"/>
                    <a:pt x="361" y="144"/>
                    <a:pt x="363" y="144"/>
                  </a:cubicBezTo>
                  <a:cubicBezTo>
                    <a:pt x="371" y="141"/>
                    <a:pt x="380" y="138"/>
                    <a:pt x="388" y="135"/>
                  </a:cubicBezTo>
                  <a:cubicBezTo>
                    <a:pt x="391" y="134"/>
                    <a:pt x="393" y="134"/>
                    <a:pt x="395" y="133"/>
                  </a:cubicBezTo>
                  <a:cubicBezTo>
                    <a:pt x="405" y="129"/>
                    <a:pt x="414" y="126"/>
                    <a:pt x="422" y="123"/>
                  </a:cubicBezTo>
                  <a:cubicBezTo>
                    <a:pt x="423" y="122"/>
                    <a:pt x="423" y="122"/>
                    <a:pt x="424" y="122"/>
                  </a:cubicBezTo>
                  <a:cubicBezTo>
                    <a:pt x="432" y="119"/>
                    <a:pt x="440" y="115"/>
                    <a:pt x="448" y="112"/>
                  </a:cubicBezTo>
                  <a:cubicBezTo>
                    <a:pt x="450" y="111"/>
                    <a:pt x="452" y="110"/>
                    <a:pt x="455" y="109"/>
                  </a:cubicBezTo>
                  <a:cubicBezTo>
                    <a:pt x="462" y="106"/>
                    <a:pt x="470" y="102"/>
                    <a:pt x="477" y="99"/>
                  </a:cubicBezTo>
                  <a:cubicBezTo>
                    <a:pt x="478" y="99"/>
                    <a:pt x="478" y="99"/>
                    <a:pt x="478" y="98"/>
                  </a:cubicBezTo>
                  <a:cubicBezTo>
                    <a:pt x="486" y="95"/>
                    <a:pt x="494" y="91"/>
                    <a:pt x="501" y="88"/>
                  </a:cubicBezTo>
                  <a:cubicBezTo>
                    <a:pt x="501" y="87"/>
                    <a:pt x="501" y="87"/>
                    <a:pt x="501" y="87"/>
                  </a:cubicBezTo>
                  <a:cubicBezTo>
                    <a:pt x="499" y="86"/>
                    <a:pt x="499" y="86"/>
                    <a:pt x="499" y="86"/>
                  </a:cubicBezTo>
                  <a:lnTo>
                    <a:pt x="573" y="1"/>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5" name="Freeform 17">
              <a:extLst>
                <a:ext uri="{FF2B5EF4-FFF2-40B4-BE49-F238E27FC236}">
                  <a16:creationId xmlns:a16="http://schemas.microsoft.com/office/drawing/2014/main" id="{2496F514-4E68-0678-E79A-5E7303651213}"/>
                </a:ext>
              </a:extLst>
            </p:cNvPr>
            <p:cNvSpPr>
              <a:spLocks/>
            </p:cNvSpPr>
            <p:nvPr/>
          </p:nvSpPr>
          <p:spPr bwMode="auto">
            <a:xfrm>
              <a:off x="5075956" y="4560552"/>
              <a:ext cx="1430659" cy="1175013"/>
            </a:xfrm>
            <a:custGeom>
              <a:avLst/>
              <a:gdLst>
                <a:gd name="T0" fmla="*/ 362 w 724"/>
                <a:gd name="T1" fmla="*/ 335 h 595"/>
                <a:gd name="T2" fmla="*/ 96 w 724"/>
                <a:gd name="T3" fmla="*/ 6 h 595"/>
                <a:gd name="T4" fmla="*/ 0 w 724"/>
                <a:gd name="T5" fmla="*/ 0 h 595"/>
                <a:gd name="T6" fmla="*/ 267 w 724"/>
                <a:gd name="T7" fmla="*/ 330 h 595"/>
                <a:gd name="T8" fmla="*/ 629 w 724"/>
                <a:gd name="T9" fmla="*/ 590 h 595"/>
                <a:gd name="T10" fmla="*/ 724 w 724"/>
                <a:gd name="T11" fmla="*/ 595 h 595"/>
                <a:gd name="T12" fmla="*/ 362 w 724"/>
                <a:gd name="T13" fmla="*/ 335 h 595"/>
              </a:gdLst>
              <a:ahLst/>
              <a:cxnLst>
                <a:cxn ang="0">
                  <a:pos x="T0" y="T1"/>
                </a:cxn>
                <a:cxn ang="0">
                  <a:pos x="T2" y="T3"/>
                </a:cxn>
                <a:cxn ang="0">
                  <a:pos x="T4" y="T5"/>
                </a:cxn>
                <a:cxn ang="0">
                  <a:pos x="T6" y="T7"/>
                </a:cxn>
                <a:cxn ang="0">
                  <a:pos x="T8" y="T9"/>
                </a:cxn>
                <a:cxn ang="0">
                  <a:pos x="T10" y="T11"/>
                </a:cxn>
                <a:cxn ang="0">
                  <a:pos x="T12" y="T13"/>
                </a:cxn>
              </a:cxnLst>
              <a:rect l="0" t="0" r="r" b="b"/>
              <a:pathLst>
                <a:path w="724" h="595">
                  <a:moveTo>
                    <a:pt x="362" y="335"/>
                  </a:moveTo>
                  <a:cubicBezTo>
                    <a:pt x="168" y="164"/>
                    <a:pt x="99" y="14"/>
                    <a:pt x="96" y="6"/>
                  </a:cubicBezTo>
                  <a:cubicBezTo>
                    <a:pt x="0" y="0"/>
                    <a:pt x="0" y="0"/>
                    <a:pt x="0" y="0"/>
                  </a:cubicBezTo>
                  <a:cubicBezTo>
                    <a:pt x="4" y="8"/>
                    <a:pt x="73" y="159"/>
                    <a:pt x="267" y="330"/>
                  </a:cubicBezTo>
                  <a:cubicBezTo>
                    <a:pt x="396" y="445"/>
                    <a:pt x="617" y="583"/>
                    <a:pt x="629" y="590"/>
                  </a:cubicBezTo>
                  <a:cubicBezTo>
                    <a:pt x="724" y="595"/>
                    <a:pt x="724" y="595"/>
                    <a:pt x="724" y="595"/>
                  </a:cubicBezTo>
                  <a:cubicBezTo>
                    <a:pt x="713" y="588"/>
                    <a:pt x="491" y="450"/>
                    <a:pt x="362" y="335"/>
                  </a:cubicBezTo>
                  <a:close/>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6" name="Freeform 18">
              <a:extLst>
                <a:ext uri="{FF2B5EF4-FFF2-40B4-BE49-F238E27FC236}">
                  <a16:creationId xmlns:a16="http://schemas.microsoft.com/office/drawing/2014/main" id="{493386C4-F22B-F89A-4341-59BC4F0966F6}"/>
                </a:ext>
              </a:extLst>
            </p:cNvPr>
            <p:cNvSpPr>
              <a:spLocks/>
            </p:cNvSpPr>
            <p:nvPr/>
          </p:nvSpPr>
          <p:spPr bwMode="auto">
            <a:xfrm>
              <a:off x="5265590" y="4474136"/>
              <a:ext cx="2424439" cy="1261428"/>
            </a:xfrm>
            <a:custGeom>
              <a:avLst/>
              <a:gdLst>
                <a:gd name="T0" fmla="*/ 688 w 1227"/>
                <a:gd name="T1" fmla="*/ 183 h 639"/>
                <a:gd name="T2" fmla="*/ 1227 w 1227"/>
                <a:gd name="T3" fmla="*/ 0 h 639"/>
                <a:gd name="T4" fmla="*/ 1009 w 1227"/>
                <a:gd name="T5" fmla="*/ 390 h 639"/>
                <a:gd name="T6" fmla="*/ 628 w 1227"/>
                <a:gd name="T7" fmla="*/ 639 h 639"/>
                <a:gd name="T8" fmla="*/ 266 w 1227"/>
                <a:gd name="T9" fmla="*/ 379 h 639"/>
                <a:gd name="T10" fmla="*/ 0 w 1227"/>
                <a:gd name="T11" fmla="*/ 50 h 639"/>
                <a:gd name="T12" fmla="*/ 633 w 1227"/>
                <a:gd name="T13" fmla="*/ 182 h 639"/>
                <a:gd name="T14" fmla="*/ 688 w 1227"/>
                <a:gd name="T15" fmla="*/ 183 h 6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7" h="639">
                  <a:moveTo>
                    <a:pt x="688" y="183"/>
                  </a:moveTo>
                  <a:cubicBezTo>
                    <a:pt x="1003" y="179"/>
                    <a:pt x="1216" y="9"/>
                    <a:pt x="1227" y="0"/>
                  </a:cubicBezTo>
                  <a:cubicBezTo>
                    <a:pt x="1225" y="11"/>
                    <a:pt x="1173" y="218"/>
                    <a:pt x="1009" y="390"/>
                  </a:cubicBezTo>
                  <a:cubicBezTo>
                    <a:pt x="825" y="582"/>
                    <a:pt x="638" y="636"/>
                    <a:pt x="628" y="639"/>
                  </a:cubicBezTo>
                  <a:cubicBezTo>
                    <a:pt x="617" y="632"/>
                    <a:pt x="395" y="494"/>
                    <a:pt x="266" y="379"/>
                  </a:cubicBezTo>
                  <a:cubicBezTo>
                    <a:pt x="72" y="208"/>
                    <a:pt x="3" y="58"/>
                    <a:pt x="0" y="50"/>
                  </a:cubicBezTo>
                  <a:cubicBezTo>
                    <a:pt x="15" y="55"/>
                    <a:pt x="299" y="164"/>
                    <a:pt x="633" y="182"/>
                  </a:cubicBezTo>
                  <a:cubicBezTo>
                    <a:pt x="652" y="183"/>
                    <a:pt x="670" y="183"/>
                    <a:pt x="688" y="1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sp>
          <p:nvSpPr>
            <p:cNvPr id="37" name="Freeform 19">
              <a:extLst>
                <a:ext uri="{FF2B5EF4-FFF2-40B4-BE49-F238E27FC236}">
                  <a16:creationId xmlns:a16="http://schemas.microsoft.com/office/drawing/2014/main" id="{DABE50DE-F239-2C18-49F3-B76A9D3BBAF4}"/>
                </a:ext>
              </a:extLst>
            </p:cNvPr>
            <p:cNvSpPr>
              <a:spLocks noEditPoints="1"/>
            </p:cNvSpPr>
            <p:nvPr/>
          </p:nvSpPr>
          <p:spPr bwMode="auto">
            <a:xfrm>
              <a:off x="5259589" y="4465735"/>
              <a:ext cx="2436441" cy="1274631"/>
            </a:xfrm>
            <a:custGeom>
              <a:avLst/>
              <a:gdLst>
                <a:gd name="T0" fmla="*/ 631 w 1233"/>
                <a:gd name="T1" fmla="*/ 645 h 645"/>
                <a:gd name="T2" fmla="*/ 630 w 1233"/>
                <a:gd name="T3" fmla="*/ 645 h 645"/>
                <a:gd name="T4" fmla="*/ 631 w 1233"/>
                <a:gd name="T5" fmla="*/ 643 h 645"/>
                <a:gd name="T6" fmla="*/ 630 w 1233"/>
                <a:gd name="T7" fmla="*/ 644 h 645"/>
                <a:gd name="T8" fmla="*/ 268 w 1233"/>
                <a:gd name="T9" fmla="*/ 384 h 645"/>
                <a:gd name="T10" fmla="*/ 1 w 1233"/>
                <a:gd name="T11" fmla="*/ 54 h 645"/>
                <a:gd name="T12" fmla="*/ 0 w 1233"/>
                <a:gd name="T13" fmla="*/ 51 h 645"/>
                <a:gd name="T14" fmla="*/ 3 w 1233"/>
                <a:gd name="T15" fmla="*/ 52 h 645"/>
                <a:gd name="T16" fmla="*/ 636 w 1233"/>
                <a:gd name="T17" fmla="*/ 184 h 645"/>
                <a:gd name="T18" fmla="*/ 691 w 1233"/>
                <a:gd name="T19" fmla="*/ 185 h 645"/>
                <a:gd name="T20" fmla="*/ 1229 w 1233"/>
                <a:gd name="T21" fmla="*/ 2 h 645"/>
                <a:gd name="T22" fmla="*/ 1233 w 1233"/>
                <a:gd name="T23" fmla="*/ 0 h 645"/>
                <a:gd name="T24" fmla="*/ 1232 w 1233"/>
                <a:gd name="T25" fmla="*/ 4 h 645"/>
                <a:gd name="T26" fmla="*/ 1013 w 1233"/>
                <a:gd name="T27" fmla="*/ 395 h 645"/>
                <a:gd name="T28" fmla="*/ 632 w 1233"/>
                <a:gd name="T29" fmla="*/ 645 h 645"/>
                <a:gd name="T30" fmla="*/ 631 w 1233"/>
                <a:gd name="T31" fmla="*/ 645 h 645"/>
                <a:gd name="T32" fmla="*/ 6 w 1233"/>
                <a:gd name="T33" fmla="*/ 57 h 645"/>
                <a:gd name="T34" fmla="*/ 270 w 1233"/>
                <a:gd name="T35" fmla="*/ 382 h 645"/>
                <a:gd name="T36" fmla="*/ 631 w 1233"/>
                <a:gd name="T37" fmla="*/ 642 h 645"/>
                <a:gd name="T38" fmla="*/ 1010 w 1233"/>
                <a:gd name="T39" fmla="*/ 393 h 645"/>
                <a:gd name="T40" fmla="*/ 1228 w 1233"/>
                <a:gd name="T41" fmla="*/ 8 h 645"/>
                <a:gd name="T42" fmla="*/ 691 w 1233"/>
                <a:gd name="T43" fmla="*/ 188 h 645"/>
                <a:gd name="T44" fmla="*/ 636 w 1233"/>
                <a:gd name="T45" fmla="*/ 187 h 645"/>
                <a:gd name="T46" fmla="*/ 6 w 1233"/>
                <a:gd name="T47" fmla="*/ 5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33" h="645">
                  <a:moveTo>
                    <a:pt x="631" y="645"/>
                  </a:moveTo>
                  <a:cubicBezTo>
                    <a:pt x="630" y="645"/>
                    <a:pt x="630" y="645"/>
                    <a:pt x="630" y="645"/>
                  </a:cubicBezTo>
                  <a:cubicBezTo>
                    <a:pt x="631" y="643"/>
                    <a:pt x="631" y="643"/>
                    <a:pt x="631" y="643"/>
                  </a:cubicBezTo>
                  <a:cubicBezTo>
                    <a:pt x="630" y="644"/>
                    <a:pt x="630" y="644"/>
                    <a:pt x="630" y="644"/>
                  </a:cubicBezTo>
                  <a:cubicBezTo>
                    <a:pt x="606" y="630"/>
                    <a:pt x="393" y="496"/>
                    <a:pt x="268" y="384"/>
                  </a:cubicBezTo>
                  <a:cubicBezTo>
                    <a:pt x="79" y="218"/>
                    <a:pt x="9" y="71"/>
                    <a:pt x="1" y="54"/>
                  </a:cubicBezTo>
                  <a:cubicBezTo>
                    <a:pt x="0" y="51"/>
                    <a:pt x="0" y="51"/>
                    <a:pt x="0" y="51"/>
                  </a:cubicBezTo>
                  <a:cubicBezTo>
                    <a:pt x="3" y="52"/>
                    <a:pt x="3" y="52"/>
                    <a:pt x="3" y="52"/>
                  </a:cubicBezTo>
                  <a:cubicBezTo>
                    <a:pt x="34" y="64"/>
                    <a:pt x="312" y="167"/>
                    <a:pt x="636" y="184"/>
                  </a:cubicBezTo>
                  <a:cubicBezTo>
                    <a:pt x="654" y="185"/>
                    <a:pt x="673" y="186"/>
                    <a:pt x="691" y="185"/>
                  </a:cubicBezTo>
                  <a:cubicBezTo>
                    <a:pt x="996" y="181"/>
                    <a:pt x="1207" y="21"/>
                    <a:pt x="1229" y="2"/>
                  </a:cubicBezTo>
                  <a:cubicBezTo>
                    <a:pt x="1233" y="0"/>
                    <a:pt x="1233" y="0"/>
                    <a:pt x="1233" y="0"/>
                  </a:cubicBezTo>
                  <a:cubicBezTo>
                    <a:pt x="1232" y="4"/>
                    <a:pt x="1232" y="4"/>
                    <a:pt x="1232" y="4"/>
                  </a:cubicBezTo>
                  <a:cubicBezTo>
                    <a:pt x="1226" y="26"/>
                    <a:pt x="1173" y="228"/>
                    <a:pt x="1013" y="395"/>
                  </a:cubicBezTo>
                  <a:cubicBezTo>
                    <a:pt x="834" y="582"/>
                    <a:pt x="652" y="639"/>
                    <a:pt x="632" y="645"/>
                  </a:cubicBezTo>
                  <a:lnTo>
                    <a:pt x="631" y="645"/>
                  </a:lnTo>
                  <a:close/>
                  <a:moveTo>
                    <a:pt x="6" y="57"/>
                  </a:moveTo>
                  <a:cubicBezTo>
                    <a:pt x="19" y="84"/>
                    <a:pt x="91" y="224"/>
                    <a:pt x="270" y="382"/>
                  </a:cubicBezTo>
                  <a:cubicBezTo>
                    <a:pt x="395" y="492"/>
                    <a:pt x="606" y="625"/>
                    <a:pt x="631" y="642"/>
                  </a:cubicBezTo>
                  <a:cubicBezTo>
                    <a:pt x="654" y="635"/>
                    <a:pt x="834" y="577"/>
                    <a:pt x="1010" y="393"/>
                  </a:cubicBezTo>
                  <a:cubicBezTo>
                    <a:pt x="1162" y="234"/>
                    <a:pt x="1218" y="45"/>
                    <a:pt x="1228" y="8"/>
                  </a:cubicBezTo>
                  <a:cubicBezTo>
                    <a:pt x="1192" y="36"/>
                    <a:pt x="985" y="184"/>
                    <a:pt x="691" y="188"/>
                  </a:cubicBezTo>
                  <a:cubicBezTo>
                    <a:pt x="673" y="189"/>
                    <a:pt x="654" y="188"/>
                    <a:pt x="636" y="187"/>
                  </a:cubicBezTo>
                  <a:cubicBezTo>
                    <a:pt x="321" y="171"/>
                    <a:pt x="50" y="73"/>
                    <a:pt x="6" y="5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14042"/>
                </a:solidFill>
                <a:effectLst/>
                <a:uLnTx/>
                <a:uFillTx/>
                <a:latin typeface="Lato Light"/>
                <a:ea typeface="+mn-ea"/>
                <a:cs typeface="+mn-cs"/>
              </a:endParaRPr>
            </a:p>
          </p:txBody>
        </p:sp>
      </p:grpSp>
      <p:sp>
        <p:nvSpPr>
          <p:cNvPr id="38" name="TextBox 66">
            <a:extLst>
              <a:ext uri="{FF2B5EF4-FFF2-40B4-BE49-F238E27FC236}">
                <a16:creationId xmlns:a16="http://schemas.microsoft.com/office/drawing/2014/main" id="{43E38A55-BD3F-C432-85DA-F8780E806DA9}"/>
              </a:ext>
            </a:extLst>
          </p:cNvPr>
          <p:cNvSpPr txBox="1"/>
          <p:nvPr/>
        </p:nvSpPr>
        <p:spPr>
          <a:xfrm>
            <a:off x="5362829" y="3091538"/>
            <a:ext cx="170396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Lato Regular"/>
                <a:ea typeface="+mn-ea"/>
                <a:cs typeface="+mn-cs"/>
              </a:rPr>
              <a:t>DESTAQUES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Lato Regular"/>
                <a:ea typeface="+mn-ea"/>
                <a:cs typeface="+mn-cs"/>
              </a:rPr>
              <a:t>DO SETOR</a:t>
            </a:r>
          </a:p>
        </p:txBody>
      </p:sp>
      <p:sp>
        <p:nvSpPr>
          <p:cNvPr id="39" name="Rectangle 50">
            <a:extLst>
              <a:ext uri="{FF2B5EF4-FFF2-40B4-BE49-F238E27FC236}">
                <a16:creationId xmlns:a16="http://schemas.microsoft.com/office/drawing/2014/main" id="{FB1AEB73-FA8E-EEE3-DA96-90016047289A}"/>
              </a:ext>
            </a:extLst>
          </p:cNvPr>
          <p:cNvSpPr/>
          <p:nvPr/>
        </p:nvSpPr>
        <p:spPr>
          <a:xfrm>
            <a:off x="220607" y="1517595"/>
            <a:ext cx="2619246" cy="4493538"/>
          </a:xfrm>
          <a:prstGeom prst="rect">
            <a:avLst/>
          </a:prstGeom>
        </p:spPr>
        <p:txBody>
          <a:bodyPr wrap="square">
            <a:spAutoFit/>
          </a:bodyPr>
          <a:lstStyle/>
          <a:p>
            <a:pPr algn="just" defTabSz="543818">
              <a:lnSpc>
                <a:spcPts val="1750"/>
              </a:lnSpc>
              <a:spcBef>
                <a:spcPct val="20000"/>
              </a:spcBef>
              <a:defRPr/>
            </a:pPr>
            <a:r>
              <a:rPr lang="pt-BR" sz="1600" b="1" dirty="0">
                <a:solidFill>
                  <a:schemeClr val="bg1"/>
                </a:solidFill>
              </a:rPr>
              <a:t>Reestruturação do CNRH</a:t>
            </a:r>
          </a:p>
          <a:p>
            <a:pPr algn="just" defTabSz="543818">
              <a:lnSpc>
                <a:spcPts val="1750"/>
              </a:lnSpc>
              <a:spcBef>
                <a:spcPct val="20000"/>
              </a:spcBef>
              <a:defRPr/>
            </a:pPr>
            <a:endParaRPr lang="pt-BR" sz="1600" b="1" dirty="0">
              <a:solidFill>
                <a:schemeClr val="bg1"/>
              </a:solidFill>
            </a:endParaRPr>
          </a:p>
          <a:p>
            <a:pPr marL="171450" lvl="0" indent="-171450" algn="just" defTabSz="543818">
              <a:lnSpc>
                <a:spcPts val="1750"/>
              </a:lnSpc>
              <a:spcBef>
                <a:spcPct val="20000"/>
              </a:spcBef>
              <a:buFont typeface="Arial" panose="020B0604020202020204" pitchFamily="34" charset="0"/>
              <a:buChar char="•"/>
              <a:defRPr/>
            </a:pPr>
            <a:r>
              <a:rPr lang="pt-BR" sz="1600" dirty="0">
                <a:solidFill>
                  <a:schemeClr val="bg1"/>
                </a:solidFill>
                <a:cs typeface="Calibri" panose="020F0502020204030204" pitchFamily="34" charset="0"/>
              </a:rPr>
              <a:t>DECRETO Nº 11.830, DE 14 DE DEZEMBRO DE 2023</a:t>
            </a:r>
          </a:p>
          <a:p>
            <a:pPr lvl="0" algn="just" defTabSz="543818">
              <a:lnSpc>
                <a:spcPts val="1750"/>
              </a:lnSpc>
              <a:spcBef>
                <a:spcPct val="20000"/>
              </a:spcBef>
              <a:defRPr/>
            </a:pPr>
            <a:r>
              <a:rPr lang="pt-BR" sz="1600" dirty="0">
                <a:solidFill>
                  <a:schemeClr val="bg1"/>
                </a:solidFill>
                <a:cs typeface="Calibri" panose="020F0502020204030204" pitchFamily="34" charset="0"/>
              </a:rPr>
              <a:t>- Não regulamenta a Política Nacional de Recursos Hídricos, o Conselho Nacional de Recursos Hídricos e a ANA como estrutura do MIDR conforme estabelecido na  Lei 14.600/2023 que estruturou o governo federal.</a:t>
            </a:r>
          </a:p>
          <a:p>
            <a:pPr lvl="0" algn="just" defTabSz="543818">
              <a:lnSpc>
                <a:spcPts val="1750"/>
              </a:lnSpc>
              <a:spcBef>
                <a:spcPct val="20000"/>
              </a:spcBef>
              <a:defRPr/>
            </a:pPr>
            <a:endParaRPr lang="pt-BR" sz="1600" dirty="0">
              <a:solidFill>
                <a:schemeClr val="bg1"/>
              </a:solidFill>
              <a:cs typeface="Calibri" panose="020F0502020204030204" pitchFamily="34" charset="0"/>
            </a:endParaRPr>
          </a:p>
          <a:p>
            <a:pPr lvl="0" algn="just" defTabSz="543818">
              <a:lnSpc>
                <a:spcPts val="1750"/>
              </a:lnSpc>
              <a:spcBef>
                <a:spcPct val="20000"/>
              </a:spcBef>
              <a:defRPr/>
            </a:pPr>
            <a:r>
              <a:rPr lang="pt-BR" sz="1600" dirty="0">
                <a:solidFill>
                  <a:schemeClr val="bg1"/>
                </a:solidFill>
                <a:cs typeface="Calibri" panose="020F0502020204030204" pitchFamily="34" charset="0"/>
              </a:rPr>
              <a:t>- Acontece que no Decreto temos - </a:t>
            </a:r>
            <a:r>
              <a:rPr lang="pt-BR" sz="1600" i="1" u="sng" dirty="0">
                <a:solidFill>
                  <a:schemeClr val="bg1"/>
                </a:solidFill>
                <a:cs typeface="Calibri" panose="020F0502020204030204" pitchFamily="34" charset="0"/>
              </a:rPr>
              <a:t>Art. 7º  Este Decreto entra em vigor em 17 de janeiro de 2024. </a:t>
            </a:r>
          </a:p>
        </p:txBody>
      </p:sp>
    </p:spTree>
    <p:extLst>
      <p:ext uri="{BB962C8B-B14F-4D97-AF65-F5344CB8AC3E}">
        <p14:creationId xmlns:p14="http://schemas.microsoft.com/office/powerpoint/2010/main" val="57850048"/>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50000">
                                      <p:stCondLst>
                                        <p:cond delay="250"/>
                                      </p:stCondLst>
                                      <p:childTnLst>
                                        <p:set>
                                          <p:cBhvr>
                                            <p:cTn id="6" dur="1" fill="hold">
                                              <p:stCondLst>
                                                <p:cond delay="0"/>
                                              </p:stCondLst>
                                            </p:cTn>
                                            <p:tgtEl>
                                              <p:spTgt spid="19"/>
                                            </p:tgtEl>
                                            <p:attrNameLst>
                                              <p:attrName>style.visibility</p:attrName>
                                            </p:attrNameLst>
                                          </p:cBhvr>
                                          <p:to>
                                            <p:strVal val="visible"/>
                                          </p:to>
                                        </p:set>
                                        <p:anim calcmode="lin" valueType="num" p14:bounceEnd="50000">
                                          <p:cBhvr additive="base">
                                            <p:cTn id="7" dur="1000" fill="hold"/>
                                            <p:tgtEl>
                                              <p:spTgt spid="19"/>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nodeType="afterEffect" p14:presetBounceEnd="50000">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14:bounceEnd="50000">
                                          <p:cBhvr additive="base">
                                            <p:cTn id="12" dur="10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14:presetBounceEnd="50000">
                                      <p:stCondLst>
                                        <p:cond delay="250"/>
                                      </p:stCondLst>
                                      <p:childTnLst>
                                        <p:set>
                                          <p:cBhvr>
                                            <p:cTn id="15" dur="1" fill="hold">
                                              <p:stCondLst>
                                                <p:cond delay="0"/>
                                              </p:stCondLst>
                                            </p:cTn>
                                            <p:tgtEl>
                                              <p:spTgt spid="29"/>
                                            </p:tgtEl>
                                            <p:attrNameLst>
                                              <p:attrName>style.visibility</p:attrName>
                                            </p:attrNameLst>
                                          </p:cBhvr>
                                          <p:to>
                                            <p:strVal val="visible"/>
                                          </p:to>
                                        </p:set>
                                        <p:anim calcmode="lin" valueType="num" p14:bounceEnd="50000">
                                          <p:cBhvr additive="base">
                                            <p:cTn id="16" dur="1000" fill="hold"/>
                                            <p:tgtEl>
                                              <p:spTgt spid="29"/>
                                            </p:tgtEl>
                                            <p:attrNameLst>
                                              <p:attrName>ppt_x</p:attrName>
                                            </p:attrNameLst>
                                          </p:cBhvr>
                                          <p:tavLst>
                                            <p:tav tm="0">
                                              <p:val>
                                                <p:strVal val="1+#ppt_w/2"/>
                                              </p:val>
                                            </p:tav>
                                            <p:tav tm="100000">
                                              <p:val>
                                                <p:strVal val="#ppt_x"/>
                                              </p:val>
                                            </p:tav>
                                          </p:tavLst>
                                        </p:anim>
                                        <p:anim calcmode="lin" valueType="num" p14:bounceEnd="50000">
                                          <p:cBhvr additive="base">
                                            <p:cTn id="17" dur="1000" fill="hold"/>
                                            <p:tgtEl>
                                              <p:spTgt spid="29"/>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14:presetBounceEnd="50000">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14:bounceEnd="50000">
                                          <p:cBhvr additive="base">
                                            <p:cTn id="20" dur="1000" fill="hold"/>
                                            <p:tgtEl>
                                              <p:spTgt spid="33"/>
                                            </p:tgtEl>
                                            <p:attrNameLst>
                                              <p:attrName>ppt_x</p:attrName>
                                            </p:attrNameLst>
                                          </p:cBhvr>
                                          <p:tavLst>
                                            <p:tav tm="0">
                                              <p:val>
                                                <p:strVal val="1+#ppt_w/2"/>
                                              </p:val>
                                            </p:tav>
                                            <p:tav tm="100000">
                                              <p:val>
                                                <p:strVal val="#ppt_x"/>
                                              </p:val>
                                            </p:tav>
                                          </p:tavLst>
                                        </p:anim>
                                        <p:anim calcmode="lin" valueType="num" p14:bounceEnd="50000">
                                          <p:cBhvr additive="base">
                                            <p:cTn id="21" dur="1000" fill="hold"/>
                                            <p:tgtEl>
                                              <p:spTgt spid="33"/>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6" presetClass="entr" presetSubtype="37"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arn(outVertical)">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25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25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1000" fill="hold"/>
                                            <p:tgtEl>
                                              <p:spTgt spid="29"/>
                                            </p:tgtEl>
                                            <p:attrNameLst>
                                              <p:attrName>ppt_x</p:attrName>
                                            </p:attrNameLst>
                                          </p:cBhvr>
                                          <p:tavLst>
                                            <p:tav tm="0">
                                              <p:val>
                                                <p:strVal val="1+#ppt_w/2"/>
                                              </p:val>
                                            </p:tav>
                                            <p:tav tm="100000">
                                              <p:val>
                                                <p:strVal val="#ppt_x"/>
                                              </p:val>
                                            </p:tav>
                                          </p:tavLst>
                                        </p:anim>
                                        <p:anim calcmode="lin" valueType="num">
                                          <p:cBhvr additive="base">
                                            <p:cTn id="17" dur="1000" fill="hold"/>
                                            <p:tgtEl>
                                              <p:spTgt spid="29"/>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1000" fill="hold"/>
                                            <p:tgtEl>
                                              <p:spTgt spid="33"/>
                                            </p:tgtEl>
                                            <p:attrNameLst>
                                              <p:attrName>ppt_x</p:attrName>
                                            </p:attrNameLst>
                                          </p:cBhvr>
                                          <p:tavLst>
                                            <p:tav tm="0">
                                              <p:val>
                                                <p:strVal val="1+#ppt_w/2"/>
                                              </p:val>
                                            </p:tav>
                                            <p:tav tm="100000">
                                              <p:val>
                                                <p:strVal val="#ppt_x"/>
                                              </p:val>
                                            </p:tav>
                                          </p:tavLst>
                                        </p:anim>
                                        <p:anim calcmode="lin" valueType="num">
                                          <p:cBhvr additive="base">
                                            <p:cTn id="21" dur="1000" fill="hold"/>
                                            <p:tgtEl>
                                              <p:spTgt spid="33"/>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6" presetClass="entr" presetSubtype="37"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arn(outVertical)">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3" name="TextBox 38">
            <a:extLst>
              <a:ext uri="{FF2B5EF4-FFF2-40B4-BE49-F238E27FC236}">
                <a16:creationId xmlns:a16="http://schemas.microsoft.com/office/drawing/2014/main" id="{78C9E45F-C323-0703-C7EA-5D5B77F0484E}"/>
              </a:ext>
            </a:extLst>
          </p:cNvPr>
          <p:cNvSpPr txBox="1"/>
          <p:nvPr/>
        </p:nvSpPr>
        <p:spPr>
          <a:xfrm>
            <a:off x="0" y="0"/>
            <a:ext cx="11971392" cy="671851"/>
          </a:xfrm>
          <a:prstGeom prst="rect">
            <a:avLst/>
          </a:prstGeom>
          <a:noFill/>
        </p:spPr>
        <p:txBody>
          <a:bodyPr wrap="square" rtlCol="0">
            <a:spAutoFit/>
          </a:bodyPr>
          <a:lstStyle/>
          <a:p>
            <a:pPr lvl="0" algn="ctr">
              <a:lnSpc>
                <a:spcPct val="150000"/>
              </a:lnSpc>
              <a:defRPr/>
            </a:pPr>
            <a:r>
              <a:rPr lang="pt-BR" sz="2800" b="1" dirty="0">
                <a:solidFill>
                  <a:schemeClr val="bg1"/>
                </a:solidFill>
              </a:rPr>
              <a:t>CNRH - Conselho Nacional de Recursos Hídricos – </a:t>
            </a:r>
            <a:r>
              <a:rPr lang="pt-BR" sz="2000" b="1" dirty="0">
                <a:solidFill>
                  <a:schemeClr val="bg1"/>
                </a:solidFill>
              </a:rPr>
              <a:t>ainda não saiu novo Decreto</a:t>
            </a:r>
            <a:endParaRPr lang="pt-BR" sz="2800" b="1" dirty="0">
              <a:solidFill>
                <a:schemeClr val="bg1"/>
              </a:solidFill>
            </a:endParaRPr>
          </a:p>
        </p:txBody>
      </p:sp>
      <p:graphicFrame>
        <p:nvGraphicFramePr>
          <p:cNvPr id="9" name="Tabela 8">
            <a:extLst>
              <a:ext uri="{FF2B5EF4-FFF2-40B4-BE49-F238E27FC236}">
                <a16:creationId xmlns:a16="http://schemas.microsoft.com/office/drawing/2014/main" id="{E9754B68-3F19-A957-B4EA-304089DD4FA2}"/>
              </a:ext>
            </a:extLst>
          </p:cNvPr>
          <p:cNvGraphicFramePr>
            <a:graphicFrameLocks noGrp="1"/>
          </p:cNvGraphicFramePr>
          <p:nvPr>
            <p:extLst>
              <p:ext uri="{D42A27DB-BD31-4B8C-83A1-F6EECF244321}">
                <p14:modId xmlns:p14="http://schemas.microsoft.com/office/powerpoint/2010/main" val="1446306929"/>
              </p:ext>
            </p:extLst>
          </p:nvPr>
        </p:nvGraphicFramePr>
        <p:xfrm>
          <a:off x="45792" y="671851"/>
          <a:ext cx="12227204" cy="6186148"/>
        </p:xfrm>
        <a:graphic>
          <a:graphicData uri="http://schemas.openxmlformats.org/drawingml/2006/table">
            <a:tbl>
              <a:tblPr firstRow="1" firstCol="1" bandRow="1"/>
              <a:tblGrid>
                <a:gridCol w="1140028">
                  <a:extLst>
                    <a:ext uri="{9D8B030D-6E8A-4147-A177-3AD203B41FA5}">
                      <a16:colId xmlns:a16="http://schemas.microsoft.com/office/drawing/2014/main" val="3605426743"/>
                    </a:ext>
                  </a:extLst>
                </a:gridCol>
                <a:gridCol w="1316065">
                  <a:extLst>
                    <a:ext uri="{9D8B030D-6E8A-4147-A177-3AD203B41FA5}">
                      <a16:colId xmlns:a16="http://schemas.microsoft.com/office/drawing/2014/main" val="2523338918"/>
                    </a:ext>
                  </a:extLst>
                </a:gridCol>
                <a:gridCol w="905045">
                  <a:extLst>
                    <a:ext uri="{9D8B030D-6E8A-4147-A177-3AD203B41FA5}">
                      <a16:colId xmlns:a16="http://schemas.microsoft.com/office/drawing/2014/main" val="2613617914"/>
                    </a:ext>
                  </a:extLst>
                </a:gridCol>
                <a:gridCol w="1275288">
                  <a:extLst>
                    <a:ext uri="{9D8B030D-6E8A-4147-A177-3AD203B41FA5}">
                      <a16:colId xmlns:a16="http://schemas.microsoft.com/office/drawing/2014/main" val="3376997552"/>
                    </a:ext>
                  </a:extLst>
                </a:gridCol>
                <a:gridCol w="836478">
                  <a:extLst>
                    <a:ext uri="{9D8B030D-6E8A-4147-A177-3AD203B41FA5}">
                      <a16:colId xmlns:a16="http://schemas.microsoft.com/office/drawing/2014/main" val="45374145"/>
                    </a:ext>
                  </a:extLst>
                </a:gridCol>
                <a:gridCol w="918956">
                  <a:extLst>
                    <a:ext uri="{9D8B030D-6E8A-4147-A177-3AD203B41FA5}">
                      <a16:colId xmlns:a16="http://schemas.microsoft.com/office/drawing/2014/main" val="1470586269"/>
                    </a:ext>
                  </a:extLst>
                </a:gridCol>
                <a:gridCol w="1129534">
                  <a:extLst>
                    <a:ext uri="{9D8B030D-6E8A-4147-A177-3AD203B41FA5}">
                      <a16:colId xmlns:a16="http://schemas.microsoft.com/office/drawing/2014/main" val="3868534339"/>
                    </a:ext>
                  </a:extLst>
                </a:gridCol>
                <a:gridCol w="1052217">
                  <a:extLst>
                    <a:ext uri="{9D8B030D-6E8A-4147-A177-3AD203B41FA5}">
                      <a16:colId xmlns:a16="http://schemas.microsoft.com/office/drawing/2014/main" val="3252381891"/>
                    </a:ext>
                  </a:extLst>
                </a:gridCol>
                <a:gridCol w="740447">
                  <a:extLst>
                    <a:ext uri="{9D8B030D-6E8A-4147-A177-3AD203B41FA5}">
                      <a16:colId xmlns:a16="http://schemas.microsoft.com/office/drawing/2014/main" val="3243181800"/>
                    </a:ext>
                  </a:extLst>
                </a:gridCol>
                <a:gridCol w="1299628">
                  <a:extLst>
                    <a:ext uri="{9D8B030D-6E8A-4147-A177-3AD203B41FA5}">
                      <a16:colId xmlns:a16="http://schemas.microsoft.com/office/drawing/2014/main" val="243647009"/>
                    </a:ext>
                  </a:extLst>
                </a:gridCol>
                <a:gridCol w="937835">
                  <a:extLst>
                    <a:ext uri="{9D8B030D-6E8A-4147-A177-3AD203B41FA5}">
                      <a16:colId xmlns:a16="http://schemas.microsoft.com/office/drawing/2014/main" val="1459291148"/>
                    </a:ext>
                  </a:extLst>
                </a:gridCol>
                <a:gridCol w="675683">
                  <a:extLst>
                    <a:ext uri="{9D8B030D-6E8A-4147-A177-3AD203B41FA5}">
                      <a16:colId xmlns:a16="http://schemas.microsoft.com/office/drawing/2014/main" val="1255978833"/>
                    </a:ext>
                  </a:extLst>
                </a:gridCol>
              </a:tblGrid>
              <a:tr h="2412694">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Membros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Composição com base</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Decreto nº 4.613/2003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(Revogado)</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Composição com base</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Decreto nº 10.000/2019</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(Atual)</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Diferença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proposta de composição pelo MIDR</a:t>
                      </a: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DIVULGADA EM REDES SOCIAIS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(set./2023)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Diferença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indent="24130"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Nova proposta de composição pelo MODR após reunião com usuários</a:t>
                      </a:r>
                    </a:p>
                    <a:p>
                      <a:pPr algn="ctr">
                        <a:lnSpc>
                          <a:spcPct val="115000"/>
                        </a:lnSpc>
                        <a:spcAft>
                          <a:spcPts val="1000"/>
                        </a:spcAft>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Ofício nº 633/2023qSNSH/MIDR(out./2023)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lvl="0" indent="24130" algn="ctr" defTabSz="914400" rtl="0" eaLnBrk="1" fontAlgn="auto" latinLnBrk="0" hangingPunct="1">
                        <a:lnSpc>
                          <a:spcPct val="115000"/>
                        </a:lnSpc>
                        <a:spcBef>
                          <a:spcPts val="0"/>
                        </a:spcBef>
                        <a:spcAft>
                          <a:spcPts val="1000"/>
                        </a:spcAft>
                        <a:buClrTx/>
                        <a:buSzTx/>
                        <a:buFontTx/>
                        <a:buNone/>
                        <a:tabLst/>
                        <a:defRPr/>
                      </a:pPr>
                      <a:endPar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24130" algn="ctr" defTabSz="914400" rtl="0" eaLnBrk="1" fontAlgn="auto" latinLnBrk="0" hangingPunct="1">
                        <a:lnSpc>
                          <a:spcPct val="115000"/>
                        </a:lnSpc>
                        <a:spcBef>
                          <a:spcPts val="0"/>
                        </a:spcBef>
                        <a:spcAft>
                          <a:spcPts val="1000"/>
                        </a:spcAft>
                        <a:buClrTx/>
                        <a:buSzTx/>
                        <a:buFontTx/>
                        <a:buNone/>
                        <a:tabLst/>
                        <a:defRPr/>
                      </a:pPr>
                      <a:endPar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24130" algn="ctr" defTabSz="914400" rtl="0" eaLnBrk="1" fontAlgn="auto" latinLnBrk="0" hangingPunct="1">
                        <a:lnSpc>
                          <a:spcPct val="115000"/>
                        </a:lnSpc>
                        <a:spcBef>
                          <a:spcPts val="0"/>
                        </a:spcBef>
                        <a:spcAft>
                          <a:spcPts val="1000"/>
                        </a:spcAft>
                        <a:buClrTx/>
                        <a:buSzTx/>
                        <a:buFontTx/>
                        <a:buNone/>
                        <a:tabLst/>
                        <a:defRPr/>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Diferença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24130" algn="ctr" defTabSz="914400" rtl="0" eaLnBrk="1" fontAlgn="auto" latinLnBrk="0" hangingPunct="1">
                        <a:lnSpc>
                          <a:spcPct val="115000"/>
                        </a:lnSpc>
                        <a:spcBef>
                          <a:spcPts val="0"/>
                        </a:spcBef>
                        <a:spcAft>
                          <a:spcPts val="1000"/>
                        </a:spcAft>
                        <a:buClrTx/>
                        <a:buSzTx/>
                        <a:buFontTx/>
                        <a:buNone/>
                        <a:tabLst/>
                        <a:defRPr/>
                      </a:pPr>
                      <a:endPar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indent="24130" algn="ctr">
                        <a:lnSpc>
                          <a:spcPct val="115000"/>
                        </a:lnSpc>
                        <a:spcAft>
                          <a:spcPts val="1000"/>
                        </a:spcAft>
                      </a:pP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lvl="0" indent="24130" algn="ctr" defTabSz="914400" rtl="0" eaLnBrk="1" fontAlgn="auto" latinLnBrk="0" hangingPunct="1">
                        <a:lnSpc>
                          <a:spcPct val="115000"/>
                        </a:lnSpc>
                        <a:spcBef>
                          <a:spcPts val="0"/>
                        </a:spcBef>
                        <a:spcAft>
                          <a:spcPts val="1000"/>
                        </a:spcAft>
                        <a:buClrTx/>
                        <a:buSzTx/>
                        <a:buFontTx/>
                        <a:buNone/>
                        <a:tabLst/>
                        <a:defRPr/>
                      </a:pPr>
                      <a:endPar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24130" algn="ctr" defTabSz="914400" rtl="0" eaLnBrk="1" fontAlgn="auto" latinLnBrk="0" hangingPunct="1">
                        <a:lnSpc>
                          <a:spcPct val="115000"/>
                        </a:lnSpc>
                        <a:spcBef>
                          <a:spcPts val="0"/>
                        </a:spcBef>
                        <a:spcAft>
                          <a:spcPts val="1000"/>
                        </a:spcAft>
                        <a:buClrTx/>
                        <a:buSzTx/>
                        <a:buFontTx/>
                        <a:buNone/>
                        <a:tabLst/>
                        <a:defRPr/>
                      </a:pPr>
                      <a:r>
                        <a:rPr lang="pt-BR"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indent="24130" algn="ctr">
                        <a:lnSpc>
                          <a:spcPct val="115000"/>
                        </a:lnSpc>
                        <a:spcAft>
                          <a:spcPts val="1000"/>
                        </a:spcAft>
                      </a:pP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21256714"/>
                  </a:ext>
                </a:extLst>
              </a:tr>
              <a:tr h="977773">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Ministérios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50,88%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51,35%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48,97%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endPar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a:t>
                      </a:r>
                    </a:p>
                    <a:p>
                      <a:pPr marL="0" marR="0" lvl="0" indent="0" algn="ctr" defTabSz="914400" rtl="0" eaLnBrk="1" fontAlgn="auto" latinLnBrk="0" hangingPunct="1">
                        <a:lnSpc>
                          <a:spcPct val="115000"/>
                        </a:lnSpc>
                        <a:spcBef>
                          <a:spcPts val="0"/>
                        </a:spcBef>
                        <a:spcAft>
                          <a:spcPts val="1000"/>
                        </a:spcAft>
                        <a:buClrTx/>
                        <a:buSzTx/>
                        <a:buFontTx/>
                        <a:buNone/>
                        <a:tabLst/>
                        <a:defRPr/>
                      </a:pPr>
                      <a:endPar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48.00%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505897"/>
                  </a:ext>
                </a:extLst>
              </a:tr>
              <a:tr h="650267">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Conselhos Estaduais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17,54%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24,33%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24,48%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77827"/>
                  </a:ext>
                </a:extLst>
              </a:tr>
              <a:tr h="977773">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Usuários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16,22%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12,24%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endParaRPr kumimoji="0" lang="pt-BR" sz="1400" b="1" i="0" u="none" strike="noStrike" kern="1200" cap="none" spc="0" normalizeH="0" baseline="0" noProof="0" dirty="0">
                        <a:ln>
                          <a:noFill/>
                        </a:ln>
                        <a:solidFill>
                          <a:schemeClr val="bg1">
                            <a:lumMod val="95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pt-BR" sz="1400" b="1" i="0" u="none" strike="noStrike" kern="1200" cap="none" spc="0" normalizeH="0" baseline="0" noProof="0" dirty="0">
                          <a:ln>
                            <a:noFill/>
                          </a:ln>
                          <a:solidFill>
                            <a:schemeClr val="bg1">
                              <a:lumMod val="95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14,00%</a:t>
                      </a:r>
                    </a:p>
                    <a:p>
                      <a:pPr algn="ctr">
                        <a:lnSpc>
                          <a:spcPct val="115000"/>
                        </a:lnSpc>
                        <a:spcAft>
                          <a:spcPts val="1000"/>
                        </a:spcAft>
                      </a:pPr>
                      <a:endPar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601995"/>
                  </a:ext>
                </a:extLst>
              </a:tr>
              <a:tr h="517374">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Organizações Civis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8,10%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14,28%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865549"/>
                  </a:ext>
                </a:extLst>
              </a:tr>
              <a:tr h="650267">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4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190859"/>
                  </a:ext>
                </a:extLst>
              </a:tr>
            </a:tbl>
          </a:graphicData>
        </a:graphic>
      </p:graphicFrame>
    </p:spTree>
    <p:extLst>
      <p:ext uri="{BB962C8B-B14F-4D97-AF65-F5344CB8AC3E}">
        <p14:creationId xmlns:p14="http://schemas.microsoft.com/office/powerpoint/2010/main" val="31574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2" name="Content Placeholder 5">
            <a:extLst>
              <a:ext uri="{FF2B5EF4-FFF2-40B4-BE49-F238E27FC236}">
                <a16:creationId xmlns:a16="http://schemas.microsoft.com/office/drawing/2014/main" id="{2A0645C6-04BB-7FC5-F885-92E61AA6F2C4}"/>
              </a:ext>
            </a:extLst>
          </p:cNvPr>
          <p:cNvSpPr>
            <a:spLocks/>
          </p:cNvSpPr>
          <p:nvPr/>
        </p:nvSpPr>
        <p:spPr bwMode="auto">
          <a:xfrm>
            <a:off x="0" y="58738"/>
            <a:ext cx="992392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Clr>
                <a:srgbClr val="688CBC"/>
              </a:buClr>
              <a:buSzPct val="110000"/>
              <a:buFontTx/>
              <a:buNone/>
            </a:pPr>
            <a:r>
              <a:rPr lang="pt-BR" altLang="pt-BR" sz="2800" b="1" dirty="0">
                <a:solidFill>
                  <a:schemeClr val="bg1">
                    <a:lumMod val="95000"/>
                  </a:schemeClr>
                </a:solidFill>
                <a:latin typeface="+mn-lt"/>
              </a:rPr>
              <a:t>Legislação de Recursos Hídricos e o Setor de Energia Elétrica</a:t>
            </a:r>
          </a:p>
        </p:txBody>
      </p:sp>
      <p:sp>
        <p:nvSpPr>
          <p:cNvPr id="4" name="Text Box 3">
            <a:extLst>
              <a:ext uri="{FF2B5EF4-FFF2-40B4-BE49-F238E27FC236}">
                <a16:creationId xmlns:a16="http://schemas.microsoft.com/office/drawing/2014/main" id="{ABA762C9-373A-AC09-14FE-A4BA1B1E7282}"/>
              </a:ext>
            </a:extLst>
          </p:cNvPr>
          <p:cNvSpPr txBox="1">
            <a:spLocks noChangeArrowheads="1"/>
          </p:cNvSpPr>
          <p:nvPr/>
        </p:nvSpPr>
        <p:spPr bwMode="auto">
          <a:xfrm>
            <a:off x="94130" y="574677"/>
            <a:ext cx="5378823" cy="450263"/>
          </a:xfrm>
          <a:prstGeom prst="rect">
            <a:avLst/>
          </a:prstGeom>
          <a:solidFill>
            <a:schemeClr val="accent1">
              <a:lumMod val="75000"/>
            </a:schemeClr>
          </a:solidFill>
          <a:ln w="9525">
            <a:solidFill>
              <a:schemeClr val="tx1"/>
            </a:solidFill>
            <a:miter lim="800000"/>
            <a:headEnd/>
            <a:tailEnd/>
          </a:ln>
          <a:effectLst/>
        </p:spPr>
        <p:txBody>
          <a:bodyPr wrap="square" lIns="80147" tIns="40074" rIns="80147" bIns="40074">
            <a:spAutoFit/>
          </a:bodyPr>
          <a:lstStyle/>
          <a:p>
            <a:pPr eaLnBrk="1" hangingPunct="1">
              <a:defRPr/>
            </a:pPr>
            <a:r>
              <a:rPr lang="pt-BR" sz="2400" dirty="0">
                <a:solidFill>
                  <a:srgbClr val="FFFFFF"/>
                </a:solidFill>
              </a:rPr>
              <a:t>Lei nº 9433, de 8 de janeiro de 1997</a:t>
            </a:r>
          </a:p>
        </p:txBody>
      </p:sp>
      <p:sp>
        <p:nvSpPr>
          <p:cNvPr id="6" name="Text Box 4">
            <a:extLst>
              <a:ext uri="{FF2B5EF4-FFF2-40B4-BE49-F238E27FC236}">
                <a16:creationId xmlns:a16="http://schemas.microsoft.com/office/drawing/2014/main" id="{70D53C5F-074D-D113-A088-A2EEB5E59941}"/>
              </a:ext>
            </a:extLst>
          </p:cNvPr>
          <p:cNvSpPr txBox="1">
            <a:spLocks noChangeArrowheads="1"/>
          </p:cNvSpPr>
          <p:nvPr/>
        </p:nvSpPr>
        <p:spPr bwMode="auto">
          <a:xfrm>
            <a:off x="94130" y="1024940"/>
            <a:ext cx="12003740" cy="312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147" tIns="40074" rIns="80147" bIns="4007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SzPct val="120000"/>
              <a:buFont typeface="Wingdings" panose="05000000000000000000" pitchFamily="2" charset="2"/>
              <a:buChar char="ü"/>
            </a:pPr>
            <a:r>
              <a:rPr lang="pt-BR" altLang="pt-BR" sz="1800" dirty="0">
                <a:solidFill>
                  <a:schemeClr val="bg1">
                    <a:lumMod val="95000"/>
                  </a:schemeClr>
                </a:solidFill>
                <a:latin typeface="+mn-lt"/>
                <a:cs typeface="Arial" panose="020B0604020202020204" pitchFamily="34" charset="0"/>
              </a:rPr>
              <a:t> Institui a Política Nacional de Recursos Hídricos – PNRH</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a água é um bem de domínio público</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a água é um recurso natural limitado, dotado de valor econômico</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em situações de escassez, o uso prioritário é o consumo humano e a  dessedentação de animais</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a gestão dos RH deve sempre proporcionar o uso múltiplo das águas</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A bacia hidrográfica é a unidade territorial para a implementação da PNRH</a:t>
            </a:r>
          </a:p>
          <a:p>
            <a:pPr lvl="1" algn="just" eaLnBrk="1" hangingPunct="1">
              <a:spcBef>
                <a:spcPct val="0"/>
              </a:spcBef>
              <a:buFontTx/>
              <a:buChar char="•"/>
            </a:pPr>
            <a:r>
              <a:rPr lang="pt-BR" altLang="pt-BR" sz="1800" dirty="0">
                <a:solidFill>
                  <a:schemeClr val="bg1">
                    <a:lumMod val="95000"/>
                  </a:schemeClr>
                </a:solidFill>
                <a:latin typeface="+mn-lt"/>
                <a:cs typeface="Arial" panose="020B0604020202020204" pitchFamily="34" charset="0"/>
              </a:rPr>
              <a:t>a gestão dos RH deve ser descentralizada, com a participação do poder público, usuários e comunidades</a:t>
            </a:r>
          </a:p>
          <a:p>
            <a:pPr lvl="1" algn="just" eaLnBrk="1" hangingPunct="1">
              <a:spcBef>
                <a:spcPct val="0"/>
              </a:spcBef>
              <a:buFontTx/>
              <a:buChar char="•"/>
            </a:pPr>
            <a:r>
              <a:rPr lang="pt-BR" sz="1800" b="1" i="0" u="sng" dirty="0">
                <a:solidFill>
                  <a:schemeClr val="bg1">
                    <a:lumMod val="95000"/>
                  </a:schemeClr>
                </a:solidFill>
                <a:effectLst/>
                <a:latin typeface="+mn-lt"/>
              </a:rPr>
              <a:t>A outorga e a utilização de recursos hídricos para fins de geração de energia elétrica estará subordinada ao Plano Nacional de Recursos Hídricos, aprovado na forma do disposto no inciso VIII do art. 35 desta Lei, obedecida a disciplina da legislação setorial específica.</a:t>
            </a:r>
            <a:endParaRPr lang="pt-BR" altLang="pt-BR" sz="1800" b="1" u="sng" dirty="0">
              <a:solidFill>
                <a:schemeClr val="bg1">
                  <a:lumMod val="95000"/>
                </a:schemeClr>
              </a:solidFill>
              <a:latin typeface="+mn-lt"/>
              <a:cs typeface="Arial" panose="020B0604020202020204" pitchFamily="34" charset="0"/>
            </a:endParaRPr>
          </a:p>
          <a:p>
            <a:pPr algn="just" eaLnBrk="1" hangingPunct="1">
              <a:spcBef>
                <a:spcPct val="0"/>
              </a:spcBef>
              <a:buFont typeface="Wingdings" panose="05000000000000000000" pitchFamily="2" charset="2"/>
              <a:buChar char="ü"/>
            </a:pPr>
            <a:r>
              <a:rPr lang="pt-BR" altLang="pt-BR" sz="1800" dirty="0">
                <a:solidFill>
                  <a:schemeClr val="bg1">
                    <a:lumMod val="95000"/>
                  </a:schemeClr>
                </a:solidFill>
                <a:latin typeface="+mn-lt"/>
                <a:cs typeface="Arial" panose="020B0604020202020204" pitchFamily="34" charset="0"/>
              </a:rPr>
              <a:t> Cria o Sistema Nacional de Gerenciamento de Recursos Hídricos – SINGRH</a:t>
            </a:r>
          </a:p>
        </p:txBody>
      </p:sp>
      <p:sp>
        <p:nvSpPr>
          <p:cNvPr id="7" name="Text Box 5">
            <a:extLst>
              <a:ext uri="{FF2B5EF4-FFF2-40B4-BE49-F238E27FC236}">
                <a16:creationId xmlns:a16="http://schemas.microsoft.com/office/drawing/2014/main" id="{4A83DC2D-79BF-9335-A2C5-546395402361}"/>
              </a:ext>
            </a:extLst>
          </p:cNvPr>
          <p:cNvSpPr txBox="1">
            <a:spLocks noChangeArrowheads="1"/>
          </p:cNvSpPr>
          <p:nvPr/>
        </p:nvSpPr>
        <p:spPr bwMode="auto">
          <a:xfrm>
            <a:off x="61374" y="4158753"/>
            <a:ext cx="6034626" cy="450263"/>
          </a:xfrm>
          <a:prstGeom prst="rect">
            <a:avLst/>
          </a:prstGeom>
          <a:solidFill>
            <a:schemeClr val="accent1">
              <a:lumMod val="75000"/>
            </a:schemeClr>
          </a:solidFill>
          <a:ln w="9525">
            <a:solidFill>
              <a:schemeClr val="tx1"/>
            </a:solidFill>
            <a:miter lim="800000"/>
            <a:headEnd/>
            <a:tailEnd/>
          </a:ln>
          <a:effectLst/>
        </p:spPr>
        <p:txBody>
          <a:bodyPr wrap="square" lIns="80147" tIns="40074" rIns="80147" bIns="40074">
            <a:spAutoFit/>
          </a:bodyPr>
          <a:lstStyle/>
          <a:p>
            <a:pPr eaLnBrk="1" hangingPunct="1">
              <a:defRPr/>
            </a:pPr>
            <a:r>
              <a:rPr lang="pt-BR" sz="2400" dirty="0">
                <a:solidFill>
                  <a:srgbClr val="FFFFFF"/>
                </a:solidFill>
              </a:rPr>
              <a:t>Lei nº 9984, de 17 de julho de 2000</a:t>
            </a:r>
          </a:p>
        </p:txBody>
      </p:sp>
      <p:sp>
        <p:nvSpPr>
          <p:cNvPr id="8" name="Text Box 6">
            <a:extLst>
              <a:ext uri="{FF2B5EF4-FFF2-40B4-BE49-F238E27FC236}">
                <a16:creationId xmlns:a16="http://schemas.microsoft.com/office/drawing/2014/main" id="{CBC96E54-0F52-5048-D9FF-20ED25A89EC3}"/>
              </a:ext>
            </a:extLst>
          </p:cNvPr>
          <p:cNvSpPr txBox="1">
            <a:spLocks noChangeArrowheads="1"/>
          </p:cNvSpPr>
          <p:nvPr/>
        </p:nvSpPr>
        <p:spPr bwMode="auto">
          <a:xfrm>
            <a:off x="215153" y="4667755"/>
            <a:ext cx="10690412" cy="198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147" tIns="40074" rIns="80147" bIns="4007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SzPct val="120000"/>
              <a:buFont typeface="Wingdings" panose="05000000000000000000" pitchFamily="2" charset="2"/>
              <a:buChar char="ü"/>
            </a:pPr>
            <a:r>
              <a:rPr lang="pt-BR" altLang="pt-BR" sz="1800" dirty="0">
                <a:solidFill>
                  <a:schemeClr val="bg1">
                    <a:lumMod val="95000"/>
                  </a:schemeClr>
                </a:solidFill>
                <a:latin typeface="+mn-lt"/>
                <a:cs typeface="Arial" panose="020B0604020202020204" pitchFamily="34" charset="0"/>
              </a:rPr>
              <a:t> Cria a Agência Nacional de Águas e Saneamento Básico</a:t>
            </a:r>
          </a:p>
          <a:p>
            <a:pPr algn="just" eaLnBrk="1" hangingPunct="1">
              <a:spcBef>
                <a:spcPct val="0"/>
              </a:spcBef>
              <a:buFontTx/>
              <a:buNone/>
            </a:pPr>
            <a:r>
              <a:rPr lang="pt-BR" altLang="pt-BR" sz="1800" dirty="0">
                <a:solidFill>
                  <a:schemeClr val="bg1">
                    <a:lumMod val="95000"/>
                  </a:schemeClr>
                </a:solidFill>
                <a:latin typeface="+mn-lt"/>
                <a:cs typeface="Arial" panose="020B0604020202020204" pitchFamily="34" charset="0"/>
              </a:rPr>
              <a:t>“A definição das condições de operação dos reservatórios de aproveitamentos hidroelétricos será efetuada em articulação com o ONS” (Artigo 4º, Inciso XII, Parágrafo 3º).</a:t>
            </a:r>
          </a:p>
          <a:p>
            <a:pPr algn="just" eaLnBrk="1" hangingPunct="1">
              <a:spcBef>
                <a:spcPct val="0"/>
              </a:spcBef>
              <a:buFontTx/>
              <a:buNone/>
            </a:pPr>
            <a:endParaRPr lang="pt-BR" altLang="pt-BR" sz="1800" dirty="0">
              <a:solidFill>
                <a:schemeClr val="bg1">
                  <a:lumMod val="95000"/>
                </a:schemeClr>
              </a:solidFill>
              <a:latin typeface="+mn-lt"/>
              <a:cs typeface="Arial" panose="020B0604020202020204" pitchFamily="34" charset="0"/>
            </a:endParaRPr>
          </a:p>
          <a:p>
            <a:pPr marL="0" lvl="1" algn="just">
              <a:spcBef>
                <a:spcPct val="0"/>
              </a:spcBef>
              <a:buNone/>
            </a:pPr>
            <a:r>
              <a:rPr lang="pt-BR" altLang="pt-BR" sz="1800" dirty="0">
                <a:solidFill>
                  <a:schemeClr val="bg1">
                    <a:lumMod val="95000"/>
                  </a:schemeClr>
                </a:solidFill>
                <a:latin typeface="+mn-lt"/>
                <a:cs typeface="Arial" panose="020B0604020202020204" pitchFamily="34" charset="0"/>
              </a:rPr>
              <a:t>“planejar e promover ações destinadas a prevenir ou minimizar os efeitos das secas e inundações...” (Artigo 4º, Inciso X).</a:t>
            </a:r>
          </a:p>
          <a:p>
            <a:pPr eaLnBrk="1" hangingPunct="1">
              <a:spcBef>
                <a:spcPct val="0"/>
              </a:spcBef>
              <a:buSzPct val="120000"/>
              <a:buFont typeface="Wingdings" panose="05000000000000000000" pitchFamily="2" charset="2"/>
              <a:buChar char="ü"/>
            </a:pPr>
            <a:endParaRPr lang="pt-BR" altLang="pt-B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90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2" name="Retângulo 1">
            <a:extLst>
              <a:ext uri="{FF2B5EF4-FFF2-40B4-BE49-F238E27FC236}">
                <a16:creationId xmlns:a16="http://schemas.microsoft.com/office/drawing/2014/main" id="{89B26D2F-89DD-6726-A0BD-D8C0DDFD0945}"/>
              </a:ext>
            </a:extLst>
          </p:cNvPr>
          <p:cNvSpPr/>
          <p:nvPr/>
        </p:nvSpPr>
        <p:spPr>
          <a:xfrm>
            <a:off x="1" y="88257"/>
            <a:ext cx="3983008" cy="400110"/>
          </a:xfrm>
          <a:prstGeom prst="rect">
            <a:avLst/>
          </a:prstGeom>
        </p:spPr>
        <p:txBody>
          <a:bodyPr wrap="square">
            <a:spAutoFit/>
          </a:bodyPr>
          <a:lstStyle/>
          <a:p>
            <a:pPr lvl="0">
              <a:defRPr/>
            </a:pPr>
            <a:r>
              <a:rPr lang="pt-BR" sz="2000" b="1" dirty="0">
                <a:solidFill>
                  <a:schemeClr val="bg1">
                    <a:lumMod val="95000"/>
                  </a:schemeClr>
                </a:solidFill>
                <a:cs typeface="Arial" panose="020B0604020202020204" pitchFamily="34" charset="0"/>
              </a:rPr>
              <a:t>CARACTERÍSTICAS GERAIS DO SIN</a:t>
            </a:r>
          </a:p>
        </p:txBody>
      </p:sp>
      <p:grpSp>
        <p:nvGrpSpPr>
          <p:cNvPr id="3" name="Grupo 3">
            <a:extLst>
              <a:ext uri="{FF2B5EF4-FFF2-40B4-BE49-F238E27FC236}">
                <a16:creationId xmlns:a16="http://schemas.microsoft.com/office/drawing/2014/main" id="{EAB2239F-13F9-9E5F-54AC-D98B8FD04114}"/>
              </a:ext>
            </a:extLst>
          </p:cNvPr>
          <p:cNvGrpSpPr>
            <a:grpSpLocks/>
          </p:cNvGrpSpPr>
          <p:nvPr/>
        </p:nvGrpSpPr>
        <p:grpSpPr bwMode="auto">
          <a:xfrm>
            <a:off x="106533" y="594803"/>
            <a:ext cx="11978936" cy="6001306"/>
            <a:chOff x="1713257" y="1152821"/>
            <a:chExt cx="9959063" cy="5029535"/>
          </a:xfrm>
        </p:grpSpPr>
        <p:pic>
          <p:nvPicPr>
            <p:cNvPr id="4" name="Picture 104" descr="C:\Users\vforain\AppData\Local\Temp\Hidrelétricas_2013-2017_Jan2013.jpg">
              <a:extLst>
                <a:ext uri="{FF2B5EF4-FFF2-40B4-BE49-F238E27FC236}">
                  <a16:creationId xmlns:a16="http://schemas.microsoft.com/office/drawing/2014/main" id="{FCD22961-1C53-B28D-1AD4-D9EE9ECE9D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257" y="1152821"/>
              <a:ext cx="7114179" cy="502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4">
              <a:extLst>
                <a:ext uri="{FF2B5EF4-FFF2-40B4-BE49-F238E27FC236}">
                  <a16:creationId xmlns:a16="http://schemas.microsoft.com/office/drawing/2014/main" id="{282B18C1-19A8-A2E1-DCCC-3BB33FBCC486}"/>
                </a:ext>
              </a:extLst>
            </p:cNvPr>
            <p:cNvSpPr txBox="1">
              <a:spLocks noChangeArrowheads="1"/>
            </p:cNvSpPr>
            <p:nvPr/>
          </p:nvSpPr>
          <p:spPr bwMode="auto">
            <a:xfrm>
              <a:off x="8827436" y="2652546"/>
              <a:ext cx="2844884" cy="1409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80147" tIns="40074" rIns="80147" bIns="40074">
              <a:spAutoFit/>
            </a:bodyPr>
            <a:lstStyle>
              <a:lvl1pPr defTabSz="801688">
                <a:defRPr>
                  <a:solidFill>
                    <a:schemeClr val="tx1"/>
                  </a:solidFill>
                  <a:latin typeface="Calibri" pitchFamily="34" charset="0"/>
                  <a:cs typeface="Arial" charset="0"/>
                </a:defRPr>
              </a:lvl1pPr>
              <a:lvl2pPr marL="742950" indent="-285750" defTabSz="801688">
                <a:defRPr>
                  <a:solidFill>
                    <a:schemeClr val="tx1"/>
                  </a:solidFill>
                  <a:latin typeface="Calibri" pitchFamily="34" charset="0"/>
                  <a:cs typeface="Arial" charset="0"/>
                </a:defRPr>
              </a:lvl2pPr>
              <a:lvl3pPr marL="1143000" indent="-228600" defTabSz="801688">
                <a:defRPr>
                  <a:solidFill>
                    <a:schemeClr val="tx1"/>
                  </a:solidFill>
                  <a:latin typeface="Calibri" pitchFamily="34" charset="0"/>
                  <a:cs typeface="Arial" charset="0"/>
                </a:defRPr>
              </a:lvl3pPr>
              <a:lvl4pPr marL="1600200" indent="-228600" defTabSz="801688">
                <a:defRPr>
                  <a:solidFill>
                    <a:schemeClr val="tx1"/>
                  </a:solidFill>
                  <a:latin typeface="Calibri" pitchFamily="34" charset="0"/>
                  <a:cs typeface="Arial" charset="0"/>
                </a:defRPr>
              </a:lvl4pPr>
              <a:lvl5pPr marL="2057400" indent="-228600" defTabSz="801688">
                <a:defRPr>
                  <a:solidFill>
                    <a:schemeClr val="tx1"/>
                  </a:solidFill>
                  <a:latin typeface="Calibri" pitchFamily="34" charset="0"/>
                  <a:cs typeface="Arial" charset="0"/>
                </a:defRPr>
              </a:lvl5pPr>
              <a:lvl6pPr marL="2514600" indent="-228600" defTabSz="801688" eaLnBrk="0" fontAlgn="base" hangingPunct="0">
                <a:spcBef>
                  <a:spcPct val="0"/>
                </a:spcBef>
                <a:spcAft>
                  <a:spcPct val="0"/>
                </a:spcAft>
                <a:defRPr>
                  <a:solidFill>
                    <a:schemeClr val="tx1"/>
                  </a:solidFill>
                  <a:latin typeface="Calibri" pitchFamily="34" charset="0"/>
                  <a:cs typeface="Arial" charset="0"/>
                </a:defRPr>
              </a:lvl6pPr>
              <a:lvl7pPr marL="2971800" indent="-228600" defTabSz="801688" eaLnBrk="0" fontAlgn="base" hangingPunct="0">
                <a:spcBef>
                  <a:spcPct val="0"/>
                </a:spcBef>
                <a:spcAft>
                  <a:spcPct val="0"/>
                </a:spcAft>
                <a:defRPr>
                  <a:solidFill>
                    <a:schemeClr val="tx1"/>
                  </a:solidFill>
                  <a:latin typeface="Calibri" pitchFamily="34" charset="0"/>
                  <a:cs typeface="Arial" charset="0"/>
                </a:defRPr>
              </a:lvl7pPr>
              <a:lvl8pPr marL="3429000" indent="-228600" defTabSz="801688" eaLnBrk="0" fontAlgn="base" hangingPunct="0">
                <a:spcBef>
                  <a:spcPct val="0"/>
                </a:spcBef>
                <a:spcAft>
                  <a:spcPct val="0"/>
                </a:spcAft>
                <a:defRPr>
                  <a:solidFill>
                    <a:schemeClr val="tx1"/>
                  </a:solidFill>
                  <a:latin typeface="Calibri" pitchFamily="34" charset="0"/>
                  <a:cs typeface="Arial" charset="0"/>
                </a:defRPr>
              </a:lvl8pPr>
              <a:lvl9pPr marL="3886200" indent="-228600" defTabSz="801688"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pt-BR" altLang="pt-BR" sz="2400" b="1" dirty="0">
                  <a:solidFill>
                    <a:schemeClr val="bg1">
                      <a:lumMod val="95000"/>
                    </a:schemeClr>
                  </a:solidFill>
                  <a:latin typeface="+mn-lt"/>
                </a:rPr>
                <a:t>167 Hidroelétricas</a:t>
              </a:r>
              <a:r>
                <a:rPr lang="pt-BR" altLang="pt-BR" sz="2000" b="1" dirty="0">
                  <a:solidFill>
                    <a:schemeClr val="bg1">
                      <a:lumMod val="95000"/>
                    </a:schemeClr>
                  </a:solidFill>
                  <a:latin typeface="+mn-lt"/>
                </a:rPr>
                <a:t>		</a:t>
              </a:r>
            </a:p>
            <a:p>
              <a:pPr>
                <a:spcBef>
                  <a:spcPct val="50000"/>
                </a:spcBef>
              </a:pPr>
              <a:r>
                <a:rPr lang="pt-BR" altLang="pt-BR" sz="2000" b="1" dirty="0">
                  <a:solidFill>
                    <a:schemeClr val="bg1">
                      <a:lumMod val="95000"/>
                    </a:schemeClr>
                  </a:solidFill>
                  <a:latin typeface="+mn-lt"/>
                </a:rPr>
                <a:t>72 Reservatórios de Regularização</a:t>
              </a:r>
            </a:p>
            <a:p>
              <a:pPr>
                <a:spcBef>
                  <a:spcPct val="50000"/>
                </a:spcBef>
              </a:pPr>
              <a:r>
                <a:rPr lang="pt-BR" altLang="pt-BR" sz="2000" b="1" dirty="0">
                  <a:solidFill>
                    <a:schemeClr val="bg1">
                      <a:lumMod val="95000"/>
                    </a:schemeClr>
                  </a:solidFill>
                  <a:latin typeface="+mn-lt"/>
                </a:rPr>
                <a:t>95  Reservatórios a fio d’água</a:t>
              </a:r>
            </a:p>
          </p:txBody>
        </p:sp>
      </p:grpSp>
    </p:spTree>
    <p:extLst>
      <p:ext uri="{BB962C8B-B14F-4D97-AF65-F5344CB8AC3E}">
        <p14:creationId xmlns:p14="http://schemas.microsoft.com/office/powerpoint/2010/main" val="99354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1+#ppt_w/2"/>
                                          </p:val>
                                        </p:tav>
                                        <p:tav tm="100000">
                                          <p:val>
                                            <p:strVal val="#ppt_x"/>
                                          </p:val>
                                        </p:tav>
                                      </p:tavLst>
                                    </p:anim>
                                    <p:anim calcmode="lin" valueType="num">
                                      <p:cBhvr additive="base">
                                        <p:cTn id="8" dur="3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16" name="Título">
            <a:extLst>
              <a:ext uri="{FF2B5EF4-FFF2-40B4-BE49-F238E27FC236}">
                <a16:creationId xmlns:a16="http://schemas.microsoft.com/office/drawing/2014/main" id="{F4827B10-E102-6632-0260-4995E31A92DF}"/>
              </a:ext>
            </a:extLst>
          </p:cNvPr>
          <p:cNvSpPr txBox="1"/>
          <p:nvPr/>
        </p:nvSpPr>
        <p:spPr>
          <a:xfrm>
            <a:off x="107576" y="1210236"/>
            <a:ext cx="11161059" cy="6270691"/>
          </a:xfrm>
          <a:prstGeom prst="rect">
            <a:avLst/>
          </a:prstGeom>
          <a:noFill/>
        </p:spPr>
        <p:txBody>
          <a:bodyPr wrap="square" rtlCol="0">
            <a:spAutoFit/>
          </a:bodyPr>
          <a:lstStyle/>
          <a:p>
            <a:pPr marL="0" marR="0" lvl="0" indent="0" defTabSz="457200" rtl="0" eaLnBrk="1" fontAlgn="auto" latinLnBrk="0" hangingPunct="1">
              <a:lnSpc>
                <a:spcPct val="120000"/>
              </a:lnSpc>
              <a:spcBef>
                <a:spcPts val="0"/>
              </a:spcBef>
              <a:spcAft>
                <a:spcPts val="0"/>
              </a:spcAft>
              <a:buClrTx/>
              <a:buSzTx/>
              <a:buFontTx/>
              <a:buNone/>
              <a:tabLst/>
              <a:defRPr/>
            </a:pPr>
            <a:r>
              <a:rPr kumimoji="0" lang="pt-BR" sz="2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RESERVATÓRIOS</a:t>
            </a:r>
          </a:p>
          <a:p>
            <a:pPr marL="0" marR="0" lvl="0" indent="0" defTabSz="457200" rtl="0" eaLnBrk="1" fontAlgn="auto" latinLnBrk="0" hangingPunct="1">
              <a:lnSpc>
                <a:spcPct val="120000"/>
              </a:lnSpc>
              <a:spcBef>
                <a:spcPts val="0"/>
              </a:spcBef>
              <a:spcAft>
                <a:spcPts val="0"/>
              </a:spcAft>
              <a:buClrTx/>
              <a:buSzTx/>
              <a:buFontTx/>
              <a:buNone/>
              <a:tabLst/>
              <a:defRPr/>
            </a:pPr>
            <a:r>
              <a:rPr lang="pt-BR" sz="2800" b="1" dirty="0">
                <a:solidFill>
                  <a:schemeClr val="bg1"/>
                </a:solidFill>
                <a:latin typeface="Calibri" panose="020F0502020204030204" pitchFamily="34" charset="0"/>
                <a:cs typeface="Calibri" panose="020F0502020204030204" pitchFamily="34" charset="0"/>
              </a:rPr>
              <a:t>REGULARIZAÇÃO DE VAZÕES</a:t>
            </a:r>
          </a:p>
          <a:p>
            <a:pPr marL="0" marR="0" lvl="0" indent="0" defTabSz="457200" rtl="0" eaLnBrk="1" fontAlgn="auto" latinLnBrk="0" hangingPunct="1">
              <a:lnSpc>
                <a:spcPct val="120000"/>
              </a:lnSpc>
              <a:spcBef>
                <a:spcPts val="0"/>
              </a:spcBef>
              <a:spcAft>
                <a:spcPts val="0"/>
              </a:spcAft>
              <a:buClrTx/>
              <a:buSzTx/>
              <a:buFontTx/>
              <a:buNone/>
              <a:tabLst/>
              <a:defRPr/>
            </a:pPr>
            <a:r>
              <a:rPr lang="pt-BR" sz="2800" b="1" dirty="0">
                <a:solidFill>
                  <a:schemeClr val="bg1"/>
                </a:solidFill>
                <a:latin typeface="Calibri" panose="020F0502020204030204" pitchFamily="34" charset="0"/>
                <a:cs typeface="Calibri" panose="020F0502020204030204" pitchFamily="34" charset="0"/>
              </a:rPr>
              <a:t>RESTIÇÕES HIDRÁULICAS </a:t>
            </a:r>
          </a:p>
          <a:p>
            <a:pPr marL="0" marR="0" lvl="0" indent="0" defTabSz="457200" rtl="0" eaLnBrk="1" fontAlgn="auto" latinLnBrk="0" hangingPunct="1">
              <a:lnSpc>
                <a:spcPct val="120000"/>
              </a:lnSpc>
              <a:spcBef>
                <a:spcPts val="0"/>
              </a:spcBef>
              <a:spcAft>
                <a:spcPts val="0"/>
              </a:spcAft>
              <a:buClrTx/>
              <a:buSzTx/>
              <a:buFontTx/>
              <a:buNone/>
              <a:tabLst/>
              <a:defRPr/>
            </a:pPr>
            <a:r>
              <a:rPr lang="pt-BR" sz="2800" b="1" dirty="0">
                <a:solidFill>
                  <a:schemeClr val="bg1"/>
                </a:solidFill>
                <a:latin typeface="Century Gothic" panose="020B0502020202020204" pitchFamily="34" charset="0"/>
              </a:rPr>
              <a:t>		</a:t>
            </a:r>
            <a:r>
              <a:rPr lang="pt-BR" sz="2000" b="1" dirty="0">
                <a:solidFill>
                  <a:schemeClr val="bg1"/>
                </a:solidFill>
                <a:latin typeface="Calibri" panose="020F0502020204030204" pitchFamily="34" charset="0"/>
                <a:cs typeface="Calibri" panose="020F0502020204030204" pitchFamily="34" charset="0"/>
              </a:rPr>
              <a:t>U</a:t>
            </a:r>
            <a:r>
              <a:rPr kumimoji="0" lang="pt-BR" sz="20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SOS MÚLTIPLOS</a:t>
            </a:r>
          </a:p>
          <a:p>
            <a:pPr marL="0" marR="0" lvl="0" indent="0" defTabSz="457200" rtl="0" eaLnBrk="1" fontAlgn="auto" latinLnBrk="0" hangingPunct="1">
              <a:lnSpc>
                <a:spcPct val="120000"/>
              </a:lnSpc>
              <a:spcBef>
                <a:spcPts val="0"/>
              </a:spcBef>
              <a:spcAft>
                <a:spcPts val="0"/>
              </a:spcAft>
              <a:buClrTx/>
              <a:buSzTx/>
              <a:buFontTx/>
              <a:buNone/>
              <a:tabLst/>
              <a:defRPr/>
            </a:pPr>
            <a:r>
              <a:rPr lang="pt-BR" sz="2000" b="1" dirty="0">
                <a:solidFill>
                  <a:schemeClr val="bg1"/>
                </a:solidFill>
                <a:latin typeface="Calibri" panose="020F0502020204030204" pitchFamily="34" charset="0"/>
                <a:cs typeface="Calibri" panose="020F0502020204030204" pitchFamily="34" charset="0"/>
              </a:rPr>
              <a:t>		CONTROLE DE CHEIAS</a:t>
            </a:r>
          </a:p>
          <a:p>
            <a:pPr marL="0" marR="0" lvl="0" indent="0" defTabSz="457200" rtl="0" eaLnBrk="1" fontAlgn="auto" latinLnBrk="0" hangingPunct="1">
              <a:lnSpc>
                <a:spcPct val="120000"/>
              </a:lnSpc>
              <a:spcBef>
                <a:spcPts val="0"/>
              </a:spcBef>
              <a:spcAft>
                <a:spcPts val="0"/>
              </a:spcAft>
              <a:buClrTx/>
              <a:buSzTx/>
              <a:buFontTx/>
              <a:buNone/>
              <a:tabLst/>
              <a:defRPr/>
            </a:pPr>
            <a:r>
              <a:rPr kumimoji="0" lang="pt-BR" sz="20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		RESTRIÇÕES AMBIENTAIS</a:t>
            </a:r>
          </a:p>
          <a:p>
            <a:pPr marL="0" marR="0" lvl="0" indent="0" defTabSz="457200" rtl="0" eaLnBrk="1" fontAlgn="auto" latinLnBrk="0" hangingPunct="1">
              <a:lnSpc>
                <a:spcPct val="120000"/>
              </a:lnSpc>
              <a:spcBef>
                <a:spcPts val="0"/>
              </a:spcBef>
              <a:spcAft>
                <a:spcPts val="0"/>
              </a:spcAft>
              <a:buClrTx/>
              <a:buSzTx/>
              <a:buFontTx/>
              <a:buNone/>
              <a:tabLst/>
              <a:defRPr/>
            </a:pPr>
            <a:r>
              <a:rPr lang="pt-BR" sz="2800" b="1" dirty="0">
                <a:solidFill>
                  <a:schemeClr val="bg1"/>
                </a:solidFill>
                <a:latin typeface="Century Gothic" panose="020B0502020202020204" pitchFamily="34" charset="0"/>
              </a:rPr>
              <a:t>	</a:t>
            </a:r>
          </a:p>
          <a:p>
            <a:pPr marL="285750" indent="-285750">
              <a:buFont typeface="Arial" panose="020B0604020202020204" pitchFamily="34" charset="0"/>
              <a:buChar char="•"/>
            </a:pPr>
            <a:r>
              <a:rPr kumimoji="0" lang="pt-BR" sz="28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FONTES</a:t>
            </a:r>
          </a:p>
          <a:p>
            <a:r>
              <a:rPr lang="pt-BR" dirty="0">
                <a:solidFill>
                  <a:schemeClr val="bg1">
                    <a:lumMod val="95000"/>
                  </a:schemeClr>
                </a:solidFill>
              </a:rPr>
              <a:t>	</a:t>
            </a:r>
            <a:r>
              <a:rPr lang="pt-BR" sz="2000" dirty="0">
                <a:solidFill>
                  <a:schemeClr val="bg1">
                    <a:lumMod val="95000"/>
                  </a:schemeClr>
                </a:solidFill>
              </a:rPr>
              <a:t>Declaradas pelos Agentes operadores dos aproveitamentos hidroelétricos;</a:t>
            </a:r>
          </a:p>
          <a:p>
            <a:r>
              <a:rPr lang="pt-BR" sz="2000" dirty="0">
                <a:solidFill>
                  <a:schemeClr val="bg1">
                    <a:lumMod val="95000"/>
                  </a:schemeClr>
                </a:solidFill>
              </a:rPr>
              <a:t>	Resoluções ANA</a:t>
            </a:r>
          </a:p>
          <a:p>
            <a:r>
              <a:rPr lang="pt-BR" sz="2000" dirty="0">
                <a:solidFill>
                  <a:schemeClr val="bg1">
                    <a:lumMod val="95000"/>
                  </a:schemeClr>
                </a:solidFill>
              </a:rPr>
              <a:t>	Órgãos ambientais</a:t>
            </a: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86269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16" name="Título">
            <a:extLst>
              <a:ext uri="{FF2B5EF4-FFF2-40B4-BE49-F238E27FC236}">
                <a16:creationId xmlns:a16="http://schemas.microsoft.com/office/drawing/2014/main" id="{F4827B10-E102-6632-0260-4995E31A92DF}"/>
              </a:ext>
            </a:extLst>
          </p:cNvPr>
          <p:cNvSpPr txBox="1"/>
          <p:nvPr/>
        </p:nvSpPr>
        <p:spPr>
          <a:xfrm>
            <a:off x="107576" y="1210236"/>
            <a:ext cx="6360459" cy="3808478"/>
          </a:xfrm>
          <a:prstGeom prst="rect">
            <a:avLst/>
          </a:prstGeom>
          <a:noFill/>
        </p:spPr>
        <p:txBody>
          <a:bodyPr wrap="square" rtlCol="0">
            <a:spAutoFit/>
          </a:bodyPr>
          <a:lstStyle/>
          <a:p>
            <a:pPr marL="0" marR="0" lvl="0" indent="0" defTabSz="457200" rtl="0" eaLnBrk="1" fontAlgn="auto" latinLnBrk="0" hangingPunct="1">
              <a:lnSpc>
                <a:spcPct val="120000"/>
              </a:lnSpc>
              <a:spcBef>
                <a:spcPts val="0"/>
              </a:spcBef>
              <a:spcAft>
                <a:spcPts val="0"/>
              </a:spcAft>
              <a:buClrTx/>
              <a:buSzTx/>
              <a:buFontTx/>
              <a:buNone/>
              <a:tabLst/>
              <a:defRPr/>
            </a:pPr>
            <a:r>
              <a:rPr kumimoji="0" lang="pt-BR" sz="40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Por onde começamos?</a:t>
            </a: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4000" b="1"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a:p>
            <a:pPr marL="0" marR="0" lvl="0" indent="0" defTabSz="457200" rtl="0" eaLnBrk="1" fontAlgn="auto" latinLnBrk="0" hangingPunct="1">
              <a:lnSpc>
                <a:spcPct val="120000"/>
              </a:lnSpc>
              <a:spcBef>
                <a:spcPts val="0"/>
              </a:spcBef>
              <a:spcAft>
                <a:spcPts val="0"/>
              </a:spcAft>
              <a:buClrTx/>
              <a:buSzTx/>
              <a:buFontTx/>
              <a:buNone/>
              <a:tabLst/>
              <a:defRPr/>
            </a:pPr>
            <a:r>
              <a:rPr lang="pt-BR" sz="4000" b="1" dirty="0">
                <a:solidFill>
                  <a:schemeClr val="bg1"/>
                </a:solidFill>
                <a:latin typeface="Calibri" panose="020F0502020204030204" pitchFamily="34" charset="0"/>
                <a:cs typeface="Calibri" panose="020F0502020204030204" pitchFamily="34" charset="0"/>
              </a:rPr>
              <a:t>Voltamos ao CNRH</a:t>
            </a:r>
          </a:p>
          <a:p>
            <a:pPr marL="0" marR="0" lvl="0" indent="0" defTabSz="457200" rtl="0" eaLnBrk="1" fontAlgn="auto" latinLnBrk="0" hangingPunct="1">
              <a:lnSpc>
                <a:spcPct val="120000"/>
              </a:lnSpc>
              <a:spcBef>
                <a:spcPts val="0"/>
              </a:spcBef>
              <a:spcAft>
                <a:spcPts val="0"/>
              </a:spcAft>
              <a:buClrTx/>
              <a:buSzTx/>
              <a:buFontTx/>
              <a:buNone/>
              <a:tabLst/>
              <a:defRPr/>
            </a:pPr>
            <a:r>
              <a:rPr lang="pt-BR" sz="2800" b="1" dirty="0">
                <a:solidFill>
                  <a:schemeClr val="bg1"/>
                </a:solidFill>
                <a:latin typeface="Century Gothic" panose="020B0502020202020204" pitchFamily="34" charset="0"/>
              </a:rPr>
              <a:t>		</a:t>
            </a: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20000"/>
              </a:lnSpc>
              <a:spcBef>
                <a:spcPts val="0"/>
              </a:spcBef>
              <a:spcAft>
                <a:spcPts val="0"/>
              </a:spcAft>
              <a:buClrTx/>
              <a:buSzTx/>
              <a:buFontTx/>
              <a:buNone/>
              <a:tabLst/>
              <a:defRPr/>
            </a:pPr>
            <a:endParaRPr kumimoji="0" lang="pt-BR" sz="2800" b="1"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1768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5F6DDA5-AC6F-8767-5E70-E2238A4B40AD}"/>
              </a:ext>
            </a:extLst>
          </p:cNvPr>
          <p:cNvPicPr>
            <a:picLocks noChangeAspect="1"/>
          </p:cNvPicPr>
          <p:nvPr/>
        </p:nvPicPr>
        <p:blipFill>
          <a:blip r:embed="rId2"/>
          <a:stretch>
            <a:fillRect/>
          </a:stretch>
        </p:blipFill>
        <p:spPr>
          <a:xfrm>
            <a:off x="0" y="0"/>
            <a:ext cx="12272995" cy="6858000"/>
          </a:xfrm>
          <a:prstGeom prst="rect">
            <a:avLst/>
          </a:prstGeom>
        </p:spPr>
      </p:pic>
      <p:sp>
        <p:nvSpPr>
          <p:cNvPr id="2" name="CaixaDeTexto 1">
            <a:extLst>
              <a:ext uri="{FF2B5EF4-FFF2-40B4-BE49-F238E27FC236}">
                <a16:creationId xmlns:a16="http://schemas.microsoft.com/office/drawing/2014/main" id="{934DC60D-5A9C-52E9-17B4-5F1BB0DF26D5}"/>
              </a:ext>
            </a:extLst>
          </p:cNvPr>
          <p:cNvSpPr txBox="1"/>
          <p:nvPr/>
        </p:nvSpPr>
        <p:spPr>
          <a:xfrm>
            <a:off x="860613" y="1765293"/>
            <a:ext cx="6083370" cy="2862322"/>
          </a:xfrm>
          <a:prstGeom prst="rect">
            <a:avLst/>
          </a:prstGeom>
          <a:noFill/>
        </p:spPr>
        <p:txBody>
          <a:bodyPr wrap="square" rtlCol="0">
            <a:spAutoFit/>
          </a:bodyPr>
          <a:lstStyle/>
          <a:p>
            <a:r>
              <a:rPr lang="pt-BR" sz="3000" b="1" dirty="0">
                <a:solidFill>
                  <a:schemeClr val="bg1"/>
                </a:solidFill>
              </a:rPr>
              <a:t>Obrigada!</a:t>
            </a:r>
          </a:p>
          <a:p>
            <a:endParaRPr lang="pt-BR" sz="3000" b="1" dirty="0">
              <a:solidFill>
                <a:schemeClr val="bg1"/>
              </a:solidFill>
            </a:endParaRPr>
          </a:p>
          <a:p>
            <a:pPr algn="ctr"/>
            <a:r>
              <a:rPr lang="pt-BR" sz="3000" b="1" dirty="0">
                <a:solidFill>
                  <a:schemeClr val="bg1"/>
                </a:solidFill>
              </a:rPr>
              <a:t>Maria Aparecida B. P. Vargas</a:t>
            </a:r>
          </a:p>
          <a:p>
            <a:pPr algn="ctr"/>
            <a:endParaRPr lang="pt-BR" sz="3000" b="1" dirty="0">
              <a:solidFill>
                <a:schemeClr val="bg1"/>
              </a:solidFill>
            </a:endParaRPr>
          </a:p>
          <a:p>
            <a:pPr algn="ctr"/>
            <a:endParaRPr lang="pt-BR" sz="3000" b="1" dirty="0">
              <a:solidFill>
                <a:schemeClr val="bg1"/>
              </a:solidFill>
            </a:endParaRPr>
          </a:p>
          <a:p>
            <a:endParaRPr lang="pt-BR" sz="3000" b="1" dirty="0">
              <a:solidFill>
                <a:schemeClr val="bg1"/>
              </a:solidFill>
            </a:endParaRPr>
          </a:p>
        </p:txBody>
      </p:sp>
      <p:pic>
        <p:nvPicPr>
          <p:cNvPr id="4" name="Imagem 3" descr="Uma imagem contendo Logotipo&#10;&#10;Descrição gerada automaticamente">
            <a:extLst>
              <a:ext uri="{FF2B5EF4-FFF2-40B4-BE49-F238E27FC236}">
                <a16:creationId xmlns:a16="http://schemas.microsoft.com/office/drawing/2014/main" id="{E9D73827-30DB-7876-4355-739F312804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21415" y="3429000"/>
            <a:ext cx="3361765" cy="9412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2910739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393</TotalTime>
  <Words>751</Words>
  <Application>Microsoft Office PowerPoint</Application>
  <PresentationFormat>Widescreen</PresentationFormat>
  <Paragraphs>150</Paragraphs>
  <Slides>9</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9</vt:i4>
      </vt:variant>
    </vt:vector>
  </HeadingPairs>
  <TitlesOfParts>
    <vt:vector size="18" baseType="lpstr">
      <vt:lpstr>Aptos</vt:lpstr>
      <vt:lpstr>Arial</vt:lpstr>
      <vt:lpstr>Calibri</vt:lpstr>
      <vt:lpstr>Calibri Light</vt:lpstr>
      <vt:lpstr>Century Gothic</vt:lpstr>
      <vt:lpstr>Lato Light</vt:lpstr>
      <vt:lpstr>Lato Regular</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Gean Associação Brasileira de PCHs e CGHs</dc:creator>
  <cp:lastModifiedBy>Maria Aparecida Borges Pimentel Vargas</cp:lastModifiedBy>
  <cp:revision>11</cp:revision>
  <dcterms:created xsi:type="dcterms:W3CDTF">2023-11-16T19:02:42Z</dcterms:created>
  <dcterms:modified xsi:type="dcterms:W3CDTF">2024-03-19T01:46:48Z</dcterms:modified>
</cp:coreProperties>
</file>