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306" r:id="rId5"/>
    <p:sldId id="269" r:id="rId6"/>
    <p:sldId id="311" r:id="rId7"/>
    <p:sldId id="317" r:id="rId8"/>
    <p:sldId id="313" r:id="rId9"/>
    <p:sldId id="315" r:id="rId10"/>
    <p:sldId id="314" r:id="rId11"/>
    <p:sldId id="304" r:id="rId12"/>
    <p:sldId id="316" r:id="rId13"/>
    <p:sldId id="318" r:id="rId14"/>
    <p:sldId id="319" r:id="rId15"/>
    <p:sldId id="320" r:id="rId16"/>
    <p:sldId id="321" r:id="rId17"/>
    <p:sldId id="26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40FF"/>
    <a:srgbClr val="521B93"/>
    <a:srgbClr val="00FDFF"/>
    <a:srgbClr val="945200"/>
    <a:srgbClr val="7C7C7C"/>
    <a:srgbClr val="002E60"/>
    <a:srgbClr val="00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397A0-F8E6-4B7A-AD92-8AA0721C3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2C6DF9-135F-473A-9C57-2284B8E42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71E95E-7472-421C-8390-188F52E7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82A2EF-7875-4104-BF21-A695C22E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61E42-97B9-4236-9415-180CBBDB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9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5A6A6-83A5-4193-8025-3FEF2F83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63D1D4-6553-4F62-99B0-532AA47F6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0DFB46-7A87-468D-904E-9AD4C646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7E4A76-6BDE-4664-90A8-C3F5127A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C3A059-27B4-4F1C-A3BA-E85B2BBC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8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C24CFA-75C0-488F-8C5E-EEE4AA13A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4A3468-0454-4614-B89F-F2EA08A98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62EDD8-3649-4970-9895-224390D0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56AA1-3643-4330-B6B9-19234832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71C88D-BB34-4CBE-B7C3-F53B5AEC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5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284F3-2C9E-46A1-A80F-58A63BE9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FCEF6-9E6E-4E82-9454-E70884CD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075614-4F6E-4A52-8B61-F9C6080F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AA04D-1E24-442B-9A1F-CA2AF88C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6302D7-3ED5-4B9B-AD31-9FB7F047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209DE-6867-46FE-95F7-A7E59662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9D1E1F-FC6D-4C38-B39B-A80106CDD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6058A6-74ED-4EFC-9EDB-741786AD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4FF95C-F870-4FDE-845D-59A7E738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465789-42B5-4761-8C7E-4669450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00624-F8E5-4D9A-8823-C6C07F61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42FBA9-F913-4F71-B9A9-4B5744C4A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C2E4EF-6AD3-41D3-91C7-FF5DF1C03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036721-9023-4138-B85B-410B4F6D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8196B1-EA75-4C3D-A095-45A056AD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D7CB3C-F2DC-441B-91DE-542B0DE8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87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3E090-F865-483D-B14F-8787D2BD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189D73-62C7-4133-B0FE-BB9BA840C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39D956-1B1F-46C8-B1D3-6CA746D9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7E6EBB-7853-4256-A97D-EA45600CA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8D1330-B548-483E-AA28-11955C189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3F3602-286A-4249-B51F-F0014F3F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5CE698-1DF8-4741-AC00-EE815DDE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CB2268-354E-4F95-97F7-220EB9A7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05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1ED75-04D2-48C4-B7AB-B13D3E3D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E2C0CC-03E3-4E97-A601-03D4AFFD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A42EBB-2A12-406E-9E45-01151D36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90AD7B-6FE4-478B-8B6F-64847662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67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1807CF-2E7A-43B2-8160-E31327D7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8D7DAC-CDC8-41DF-962B-53055F15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160E66-070B-4AFF-A596-2BBE7834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65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2D826-CB98-474B-AB83-74B9BC5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090F11-F5EC-4A45-8054-17DABFC1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CF961A-F480-407B-A280-0DB1391E3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4DAC48-A0A8-44FC-AAAF-2A3E9969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E6F0F1-D940-495D-8772-8E42FED7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96413F-EA58-4B7F-AFD1-01075DE0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4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2F2E4-116D-441B-BADB-B8C3CF9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E3389E2-0814-42F2-B8AD-03204A062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4AC2AD-6E07-4929-806A-A31076982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91988C-1CD8-42B7-97DA-BBF4AFFF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192130-D17F-4811-ACF3-80808166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E9259D-8CCD-47DD-8EE6-3EC31BF6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96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404FC0-9E68-42AD-9816-4D58488D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B77957-BE72-4064-999D-1274C3BD2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EFA145-C6FB-4A89-800B-BE5466E4A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F27D-D6A7-48FC-A685-B09E38D0FC18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10641C-1D7D-4FFA-B6A1-CBC843580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1DFD2F-A12D-4103-895D-1DCD90AF9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4C1B-EEED-4CBF-8A79-CF0FDCEB3D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abhic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abhicbrasil" TargetMode="External"/><Relationship Id="rId4" Type="http://schemas.openxmlformats.org/officeDocument/2006/relationships/hyperlink" Target="https://www.instagram.com/abhicbrasi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F7C244-C308-4113-B168-A99886988FE1}"/>
              </a:ext>
            </a:extLst>
          </p:cNvPr>
          <p:cNvSpPr txBox="1"/>
          <p:nvPr/>
        </p:nvSpPr>
        <p:spPr>
          <a:xfrm>
            <a:off x="541838" y="1966837"/>
            <a:ext cx="7251827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pt-BR" sz="4000" dirty="0">
                <a:solidFill>
                  <a:srgbClr val="002E60"/>
                </a:solidFill>
                <a:latin typeface="Vistol Sans Black" pitchFamily="50" charset="0"/>
              </a:rPr>
              <a:t>Associação Brasileira de</a:t>
            </a:r>
          </a:p>
          <a:p>
            <a:pPr>
              <a:lnSpc>
                <a:spcPts val="4400"/>
              </a:lnSpc>
            </a:pPr>
            <a:r>
              <a:rPr lang="pt-BR" sz="4000" dirty="0">
                <a:solidFill>
                  <a:srgbClr val="002E60"/>
                </a:solidFill>
                <a:latin typeface="Vistol Sans Black" pitchFamily="50" charset="0"/>
              </a:rPr>
              <a:t>Hidrogênio e Combustíveis Sustentáveis - ABHIC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DE7FEF-A7B9-41AE-8752-A038769B35EB}"/>
              </a:ext>
            </a:extLst>
          </p:cNvPr>
          <p:cNvSpPr txBox="1"/>
          <p:nvPr/>
        </p:nvSpPr>
        <p:spPr>
          <a:xfrm>
            <a:off x="556015" y="1609002"/>
            <a:ext cx="656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7C7C7C"/>
                </a:solidFill>
                <a:latin typeface="Vistol Sans Black" pitchFamily="50" charset="0"/>
              </a:rPr>
              <a:t>Apresentação Institucional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4EA2E6-E805-34A5-602C-23E3BE0F5740}"/>
              </a:ext>
            </a:extLst>
          </p:cNvPr>
          <p:cNvSpPr txBox="1"/>
          <p:nvPr/>
        </p:nvSpPr>
        <p:spPr>
          <a:xfrm>
            <a:off x="569789" y="4209363"/>
            <a:ext cx="151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7C7C7C"/>
                </a:solidFill>
                <a:latin typeface="Vistol Sans Black" pitchFamily="50" charset="0"/>
              </a:rPr>
              <a:t>Apresentação</a:t>
            </a:r>
          </a:p>
          <a:p>
            <a:r>
              <a:rPr lang="pt-BR" sz="1600" dirty="0">
                <a:solidFill>
                  <a:srgbClr val="7C7C7C"/>
                </a:solidFill>
                <a:latin typeface="Vistol Sans Black" pitchFamily="50" charset="0"/>
              </a:rPr>
              <a:t>para: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9B9690-6024-43F6-99A9-E89E51A1168D}"/>
              </a:ext>
            </a:extLst>
          </p:cNvPr>
          <p:cNvSpPr txBox="1"/>
          <p:nvPr/>
        </p:nvSpPr>
        <p:spPr>
          <a:xfrm>
            <a:off x="556014" y="3656307"/>
            <a:ext cx="656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7C7C7C"/>
                </a:solidFill>
                <a:latin typeface="Vistol Sans Black" pitchFamily="50" charset="0"/>
              </a:rPr>
              <a:t>Sérgio Augusto Costa | Presidente Executivo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8665EC-4050-64CD-7DCA-5425C3BB1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24" b="27580"/>
          <a:stretch/>
        </p:blipFill>
        <p:spPr>
          <a:xfrm>
            <a:off x="4316838" y="4433134"/>
            <a:ext cx="2179042" cy="1024074"/>
          </a:xfrm>
          <a:prstGeom prst="rect">
            <a:avLst/>
          </a:prstGeom>
        </p:spPr>
      </p:pic>
      <p:pic>
        <p:nvPicPr>
          <p:cNvPr id="1026" name="Picture 2" descr="Abrapch">
            <a:extLst>
              <a:ext uri="{FF2B5EF4-FFF2-40B4-BE49-F238E27FC236}">
                <a16:creationId xmlns:a16="http://schemas.microsoft.com/office/drawing/2014/main" id="{DCC6C477-BF57-F54C-C60F-E8EB4F88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88" y="4383883"/>
            <a:ext cx="1958946" cy="10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5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2" y="1172829"/>
            <a:ext cx="798682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O principal 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drive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para reduzir o custo da produção de Hidrogênio Verde é considerar que 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eletrolisadores funcionem com fatores de carga anuais elevados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Então, considerando a intermitência da Eólica e Solar, como obter altos fatores de capacidade de energia renovável para produção de Hidrogênio Verde?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     RESPOSTA: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HIDRELÉTRICAS por meio do Sistema Interligado Nacional (SIN) </a:t>
            </a: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      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Fonte: TOPSOE (2023)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499E20-6AF0-9DC6-3BDF-B8314FDB1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78" y="2979458"/>
            <a:ext cx="5985933" cy="23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"/>
            <a:ext cx="12192000" cy="6858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2" y="1052737"/>
            <a:ext cx="76795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Sistema Interconectado Nacional: mais de 170.000 km de linhas de transmissão.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9754E2-6CDD-D215-230F-87EAB8313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40" y="1572914"/>
            <a:ext cx="4177024" cy="39531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DFE743-92E0-8D56-BB8C-0BCF6C0EF4EE}"/>
              </a:ext>
            </a:extLst>
          </p:cNvPr>
          <p:cNvSpPr txBox="1"/>
          <p:nvPr/>
        </p:nvSpPr>
        <p:spPr>
          <a:xfrm>
            <a:off x="1087906" y="5572435"/>
            <a:ext cx="1868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Fonte: 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A7F06B-50E8-38F8-B2D0-89686181C533}"/>
              </a:ext>
            </a:extLst>
          </p:cNvPr>
          <p:cNvSpPr/>
          <p:nvPr/>
        </p:nvSpPr>
        <p:spPr>
          <a:xfrm>
            <a:off x="3569111" y="2379689"/>
            <a:ext cx="1468190" cy="1474839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2F018B-7DEE-2C57-B9E7-BF46FD695BDA}"/>
              </a:ext>
            </a:extLst>
          </p:cNvPr>
          <p:cNvSpPr/>
          <p:nvPr/>
        </p:nvSpPr>
        <p:spPr>
          <a:xfrm>
            <a:off x="3602399" y="2415053"/>
            <a:ext cx="1401822" cy="1404109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z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C01071-AB3D-54DF-8B04-264C70D9170A}"/>
              </a:ext>
            </a:extLst>
          </p:cNvPr>
          <p:cNvSpPr txBox="1"/>
          <p:nvPr/>
        </p:nvSpPr>
        <p:spPr>
          <a:xfrm>
            <a:off x="5434217" y="2889979"/>
            <a:ext cx="196840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Nordeste: </a:t>
            </a:r>
            <a:r>
              <a:rPr lang="pt-BR" sz="1200" dirty="0">
                <a:solidFill>
                  <a:srgbClr val="00B0F0"/>
                </a:solidFill>
                <a:latin typeface="Vistol Sans Black" pitchFamily="50" charset="0"/>
                <a:cs typeface="Segoe UI" panose="020B0502040204020203" pitchFamily="34" charset="0"/>
              </a:rPr>
              <a:t>EÓLICA </a:t>
            </a:r>
            <a:r>
              <a:rPr lang="pt-BR" sz="1200" dirty="0">
                <a:latin typeface="Vistol Sans Black" pitchFamily="50" charset="0"/>
                <a:cs typeface="Segoe UI" panose="020B0502040204020203" pitchFamily="34" charset="0"/>
              </a:rPr>
              <a:t>e </a:t>
            </a:r>
            <a:r>
              <a:rPr lang="pt-BR" sz="1200" dirty="0">
                <a:solidFill>
                  <a:srgbClr val="FFC000"/>
                </a:solidFill>
                <a:latin typeface="Vistol Sans Black" pitchFamily="50" charset="0"/>
                <a:cs typeface="Segoe UI" panose="020B0502040204020203" pitchFamily="34" charset="0"/>
              </a:rPr>
              <a:t>SOLAR</a:t>
            </a:r>
            <a:endParaRPr lang="pt-BR" sz="1200" dirty="0">
              <a:latin typeface="Vistol Sans Black" pitchFamily="50" charset="0"/>
              <a:cs typeface="Segoe UI" panose="020B0502040204020203" pitchFamily="34" charset="0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4502942-30C2-1945-187C-BE1E028FA715}"/>
              </a:ext>
            </a:extLst>
          </p:cNvPr>
          <p:cNvCxnSpPr>
            <a:cxnSpLocks/>
            <a:stCxn id="11" idx="7"/>
          </p:cNvCxnSpPr>
          <p:nvPr/>
        </p:nvCxnSpPr>
        <p:spPr>
          <a:xfrm>
            <a:off x="4798929" y="2620680"/>
            <a:ext cx="605793" cy="331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9249C5A-95F1-1088-369F-627D65AD0857}"/>
              </a:ext>
            </a:extLst>
          </p:cNvPr>
          <p:cNvSpPr/>
          <p:nvPr/>
        </p:nvSpPr>
        <p:spPr>
          <a:xfrm rot="20560143">
            <a:off x="1695728" y="2004943"/>
            <a:ext cx="2390294" cy="323819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248074-5C9E-DDA1-995F-20FC59D9EDAC}"/>
              </a:ext>
            </a:extLst>
          </p:cNvPr>
          <p:cNvSpPr txBox="1"/>
          <p:nvPr/>
        </p:nvSpPr>
        <p:spPr>
          <a:xfrm>
            <a:off x="5412879" y="3637588"/>
            <a:ext cx="19684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CENTRO-OESTE, NORTE, SUDESTE e SUL: </a:t>
            </a:r>
            <a:r>
              <a:rPr lang="pt-BR" sz="1200" dirty="0">
                <a:solidFill>
                  <a:srgbClr val="0070C0"/>
                </a:solidFill>
                <a:latin typeface="Vistol Sans Black" pitchFamily="50" charset="0"/>
                <a:cs typeface="Segoe UI" panose="020B0502040204020203" pitchFamily="34" charset="0"/>
              </a:rPr>
              <a:t>HIDRO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potencial (aprox. 260 GW)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5F670F-CF2D-A7E7-DB22-97542BCF1F35}"/>
              </a:ext>
            </a:extLst>
          </p:cNvPr>
          <p:cNvSpPr/>
          <p:nvPr/>
        </p:nvSpPr>
        <p:spPr>
          <a:xfrm rot="4371860">
            <a:off x="2718561" y="4805976"/>
            <a:ext cx="499704" cy="72830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787C65B-5760-22A4-8E5E-3B24B9CBAE34}"/>
              </a:ext>
            </a:extLst>
          </p:cNvPr>
          <p:cNvCxnSpPr>
            <a:cxnSpLocks/>
            <a:stCxn id="17" idx="5"/>
          </p:cNvCxnSpPr>
          <p:nvPr/>
        </p:nvCxnSpPr>
        <p:spPr>
          <a:xfrm flipV="1">
            <a:off x="4038652" y="3670524"/>
            <a:ext cx="1366070" cy="794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DBB66BF-1A96-9205-6014-B697E1DBD667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3266532" y="4690027"/>
            <a:ext cx="2093867" cy="573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24C1BFF-2E81-F62D-E249-C077A5C5DCDA}"/>
              </a:ext>
            </a:extLst>
          </p:cNvPr>
          <p:cNvSpPr txBox="1"/>
          <p:nvPr/>
        </p:nvSpPr>
        <p:spPr>
          <a:xfrm>
            <a:off x="5411014" y="4666473"/>
            <a:ext cx="196840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SUL: </a:t>
            </a:r>
            <a:r>
              <a:rPr lang="pt-BR" sz="1200" dirty="0">
                <a:solidFill>
                  <a:srgbClr val="00B0F0"/>
                </a:solidFill>
                <a:latin typeface="Vistol Sans Black" pitchFamily="50" charset="0"/>
                <a:cs typeface="Segoe UI" panose="020B0502040204020203" pitchFamily="34" charset="0"/>
              </a:rPr>
              <a:t>EÓLICA</a:t>
            </a:r>
            <a:endParaRPr lang="pt-BR" sz="1200" dirty="0">
              <a:latin typeface="Vistol Sans Black" pitchFamily="50" charset="0"/>
              <a:cs typeface="Segoe UI" panose="020B0502040204020203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1484A44-73D7-FB6D-863E-BBF0322FEC00}"/>
              </a:ext>
            </a:extLst>
          </p:cNvPr>
          <p:cNvSpPr txBox="1"/>
          <p:nvPr/>
        </p:nvSpPr>
        <p:spPr>
          <a:xfrm>
            <a:off x="5416333" y="1788719"/>
            <a:ext cx="238064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B0F0"/>
                </a:solidFill>
                <a:latin typeface="Vistol Sans Black" pitchFamily="50" charset="0"/>
                <a:cs typeface="Segoe UI" panose="020B0502040204020203" pitchFamily="34" charset="0"/>
              </a:rPr>
              <a:t>EÓLICA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Nordeste + Sul = potencial de 800 GW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On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Shore e 700 GW Off Shore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C000"/>
                </a:solidFill>
                <a:latin typeface="Vistol Sans Black" pitchFamily="50" charset="0"/>
                <a:cs typeface="Segoe UI" panose="020B0502040204020203" pitchFamily="34" charset="0"/>
              </a:rPr>
              <a:t>SOLAR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Nordeste = potencial praticamente inesgotável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87906E-7621-E975-4B42-48A1111E19AA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</p:spTree>
    <p:extLst>
      <p:ext uri="{BB962C8B-B14F-4D97-AF65-F5344CB8AC3E}">
        <p14:creationId xmlns:p14="http://schemas.microsoft.com/office/powerpoint/2010/main" val="3293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2" y="1172829"/>
            <a:ext cx="79868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Mas Hidrelétricas já em Operação podem não ser aceitas no marco regulatório do 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Art. 4o Para os fins desta Lei e de sua regulamentação, ficam estabelecidas as seguintes definições:</a:t>
            </a:r>
          </a:p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V – 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Adicionalidade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: critério de avaliação do hidrogênio de baixo carbono que obriga que tod</a:t>
            </a:r>
            <a:r>
              <a:rPr lang="pt-BR" sz="1600" i="1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o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insumo utilizado em sua produção seja proveniente de fontes adicionadas ao sistema em p</a:t>
            </a:r>
            <a:r>
              <a:rPr lang="pt-BR" sz="1600" i="1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razo 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a ser definido em regulamento, incluindo expansão de capacidade instalada de </a:t>
            </a:r>
            <a:r>
              <a:rPr lang="pt-BR" sz="1600" i="1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fontes 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existentes;</a:t>
            </a:r>
          </a:p>
          <a:p>
            <a:pPr algn="just"/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VI – 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Temporalidade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: critério de avaliação do hidrogênio de baixo carbono que c</a:t>
            </a:r>
            <a:r>
              <a:rPr lang="pt-BR" sz="1600" i="1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onsidera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compatibilidade entre os momentos de sua produção e da disponibilidade de seus ins</a:t>
            </a:r>
            <a:r>
              <a:rPr lang="pt-BR" sz="1600" i="1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umos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, com base temporal a ser definida em regulamento;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Pelo critério da Adicionalidade em consideração, apenas plantas novas (independente do recurso natural – água, sol e/ou vento) podem ser consideradas como 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de Baixo Carbono.</a:t>
            </a:r>
            <a:endParaRPr lang="pt-BR" sz="1600" baseline="-250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2" y="1172829"/>
            <a:ext cx="79868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Segundo o Banco Mundial, 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Brasil possui a maior reserva de água doce do mundo (13,2%)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, seguido pela Rússia (10%), Canadá (6,6%), EUA (6,5%) e China (6,5%). Portanto, não há necessidade de custos adicionais de dessalinização para a produção de hidrogênio e derivados.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Praticamente em todos os casos, energia hidroelétrica é gerada a partir de água doce. A</a:t>
            </a:r>
            <a:r>
              <a:rPr lang="pt-BR" sz="16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especificações de qualidade da água diferem no uso de eletrolisadores Alcalinos</a:t>
            </a:r>
            <a:r>
              <a:rPr lang="pt-BR" sz="16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, ou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eletrolisadores de Membrana de Troca de Prótons (PEM), ou de Célula Eletrolisa</a:t>
            </a:r>
            <a:r>
              <a:rPr lang="pt-BR" sz="16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dora 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Óxido Sólido (SOEC). As unidades de base alcalina têm alguma tolerância às imp</a:t>
            </a:r>
            <a:r>
              <a:rPr lang="pt-BR" sz="16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urezas da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água, enquanto as unidades PEM requerem uma qualidade de água mais rigor</a:t>
            </a:r>
            <a:r>
              <a:rPr lang="pt-BR" sz="16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osa, bem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como as de SOEC. Isto significa que o acesso à água doce e os seus custos de tra</a:t>
            </a:r>
            <a:r>
              <a:rPr lang="pt-BR" sz="16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tamento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são elementos críticos da produção de Hidrogênio Verde.</a:t>
            </a: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451561" y="1072279"/>
            <a:ext cx="79868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Principais desafios técnicos de produção e utilização de H</a:t>
            </a:r>
            <a:r>
              <a:rPr lang="pt-B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Verde: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Segurança;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Melhorar o desempenho dos eletrolisadores (PEM, Alcalino ou SOEC);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Transporte e Armazenamento do H</a:t>
            </a:r>
            <a:r>
              <a:rPr lang="pt-B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Desafio principal: reduzir o custo de produção de H</a:t>
            </a:r>
            <a:r>
              <a:rPr lang="pt-B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Verde dos atuais USD 5 a USD 6 / kg H</a:t>
            </a:r>
            <a:r>
              <a:rPr lang="pt-B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para USD 1 a USD 2 / kg H</a:t>
            </a:r>
            <a:r>
              <a:rPr lang="pt-B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(custo de produção do H</a:t>
            </a:r>
            <a:r>
              <a:rPr lang="pt-BR" sz="15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Cinza).</a:t>
            </a: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É uma nova tecnologia, uma nova indústria: necessita de incentivos financeiros e</a:t>
            </a:r>
            <a:r>
              <a:rPr lang="pt-BR" sz="15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 fiscais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(tributários) para se desenvolver (diminuição de CAPEX e OPEX, e aumento da performa</a:t>
            </a:r>
            <a:r>
              <a:rPr lang="pt-BR" sz="1500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nce).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Sobre os subsídios:</a:t>
            </a:r>
          </a:p>
          <a:p>
            <a:pPr algn="just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     - Mesmo que os preços de geração de energia renovável no Brasil sejam um dos </a:t>
            </a:r>
            <a:r>
              <a:rPr lang="pt-BR" sz="1500" b="1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mais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competitivos do mundo, como subsidiar a energia a ser utilizada no processo de eletrólise (de 60 </a:t>
            </a:r>
            <a:r>
              <a:rPr lang="pt-BR" sz="1500" b="1" dirty="0">
                <a:solidFill>
                  <a:schemeClr val="bg1"/>
                </a:solidFill>
                <a:latin typeface="Vistol Sans Black" pitchFamily="50" charset="0"/>
                <a:cs typeface="Segoe UI" panose="020B0502040204020203" pitchFamily="34" charset="0"/>
              </a:rPr>
              <a:t>a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70% do CAPEX para Produção de H</a:t>
            </a:r>
            <a:r>
              <a:rPr lang="pt-BR" sz="15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Verde), se o Brasil possui uma das tarifas de energia (Consumidor) mais caras do mundo (preço médio no Mercado Regulado de 850 R$/MWh = ~ 170 USD/MWh)? Do custo total pago pelos consumidores, apenas 53,5% é efetivamente utilizado na Geração, Transmissão e Distribuição de energia. E 46,5% é composto por Taxas, Perdas, Impostos e Ineficiências.</a:t>
            </a: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9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EB430EB-9C23-D6DB-3C5E-367805D1B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72" y="1187960"/>
            <a:ext cx="7772400" cy="10590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1577614-2E07-F314-9161-833F7BA1E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72" y="2247043"/>
            <a:ext cx="7772400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69B9A8-287D-8BF4-6C74-41679DAD9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72" y="1077351"/>
            <a:ext cx="7480428" cy="47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lipse 1">
            <a:hlinkClick r:id="rId3"/>
            <a:extLst>
              <a:ext uri="{FF2B5EF4-FFF2-40B4-BE49-F238E27FC236}">
                <a16:creationId xmlns:a16="http://schemas.microsoft.com/office/drawing/2014/main" id="{B9376DB5-B43B-430C-918F-C626AEF36B18}"/>
              </a:ext>
            </a:extLst>
          </p:cNvPr>
          <p:cNvSpPr/>
          <p:nvPr/>
        </p:nvSpPr>
        <p:spPr>
          <a:xfrm>
            <a:off x="560438" y="4852219"/>
            <a:ext cx="604684" cy="604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hlinkClick r:id="rId4"/>
            <a:extLst>
              <a:ext uri="{FF2B5EF4-FFF2-40B4-BE49-F238E27FC236}">
                <a16:creationId xmlns:a16="http://schemas.microsoft.com/office/drawing/2014/main" id="{3F06F571-00D9-41FF-B9F4-F4205EB2822F}"/>
              </a:ext>
            </a:extLst>
          </p:cNvPr>
          <p:cNvSpPr/>
          <p:nvPr/>
        </p:nvSpPr>
        <p:spPr>
          <a:xfrm>
            <a:off x="1238862" y="4852219"/>
            <a:ext cx="604684" cy="604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hlinkClick r:id="rId5"/>
            <a:extLst>
              <a:ext uri="{FF2B5EF4-FFF2-40B4-BE49-F238E27FC236}">
                <a16:creationId xmlns:a16="http://schemas.microsoft.com/office/drawing/2014/main" id="{90CB497B-604F-4A90-AF69-A09F61C05560}"/>
              </a:ext>
            </a:extLst>
          </p:cNvPr>
          <p:cNvSpPr/>
          <p:nvPr/>
        </p:nvSpPr>
        <p:spPr>
          <a:xfrm>
            <a:off x="1917286" y="4852219"/>
            <a:ext cx="604684" cy="604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2397FC-A0BD-4F34-9575-9BCA54440938}"/>
              </a:ext>
            </a:extLst>
          </p:cNvPr>
          <p:cNvSpPr txBox="1"/>
          <p:nvPr/>
        </p:nvSpPr>
        <p:spPr>
          <a:xfrm>
            <a:off x="520573" y="525009"/>
            <a:ext cx="507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002E60"/>
                </a:solidFill>
                <a:latin typeface="Vistol Sans Black" pitchFamily="50" charset="0"/>
              </a:rPr>
              <a:t>Para mais informações, parcerias e oportunidades de negócio, entre em contato com a ABHIC.</a:t>
            </a:r>
          </a:p>
          <a:p>
            <a:br>
              <a:rPr lang="pt-BR" sz="2200" dirty="0">
                <a:solidFill>
                  <a:srgbClr val="002E60"/>
                </a:solidFill>
                <a:latin typeface="Vistol Sans Black" pitchFamily="50" charset="0"/>
              </a:rPr>
            </a:br>
            <a:r>
              <a:rPr lang="pt-BR" sz="2200" dirty="0">
                <a:solidFill>
                  <a:srgbClr val="002E60"/>
                </a:solidFill>
                <a:latin typeface="Vistol Sans Black" pitchFamily="50" charset="0"/>
              </a:rPr>
              <a:t>Muito Obrigado!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15A866-EA92-4792-8D91-2831DCC134C5}"/>
              </a:ext>
            </a:extLst>
          </p:cNvPr>
          <p:cNvSpPr txBox="1"/>
          <p:nvPr/>
        </p:nvSpPr>
        <p:spPr>
          <a:xfrm>
            <a:off x="539172" y="4300467"/>
            <a:ext cx="7251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002E60"/>
                </a:solidFill>
                <a:latin typeface="Vistol Sans Black" pitchFamily="50" charset="0"/>
              </a:rPr>
              <a:t>Siga a ABHIC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575314-68A0-424B-ADEF-2B1A30BB7EAF}"/>
              </a:ext>
            </a:extLst>
          </p:cNvPr>
          <p:cNvSpPr txBox="1"/>
          <p:nvPr/>
        </p:nvSpPr>
        <p:spPr>
          <a:xfrm>
            <a:off x="540485" y="2693859"/>
            <a:ext cx="7251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002E60"/>
                </a:solidFill>
                <a:latin typeface="Vistol Sans Black" pitchFamily="50" charset="0"/>
              </a:rPr>
              <a:t>Sérgio Augusto Costa</a:t>
            </a:r>
          </a:p>
          <a:p>
            <a:r>
              <a:rPr lang="pt-BR" dirty="0">
                <a:solidFill>
                  <a:srgbClr val="7C7C7C"/>
                </a:solidFill>
                <a:latin typeface="Vistol Sans Black" pitchFamily="50" charset="0"/>
              </a:rPr>
              <a:t>Presidente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A05755-E7A0-4661-A976-4E7A4885D74E}"/>
              </a:ext>
            </a:extLst>
          </p:cNvPr>
          <p:cNvSpPr txBox="1"/>
          <p:nvPr/>
        </p:nvSpPr>
        <p:spPr>
          <a:xfrm>
            <a:off x="735188" y="3375836"/>
            <a:ext cx="4614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sergio.costa@abhic.org.br</a:t>
            </a:r>
          </a:p>
          <a:p>
            <a:r>
              <a:rPr lang="pt-BR" sz="14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+55 48 98808 0635</a:t>
            </a:r>
          </a:p>
          <a:p>
            <a:r>
              <a:rPr lang="pt-BR" sz="14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abhic.org.br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F02C09C-D994-4453-BFBA-6B8154BB4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9" y="5985375"/>
            <a:ext cx="1651964" cy="5232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55EC612-E3FE-4261-9006-AF96AF351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0" y="3478308"/>
            <a:ext cx="112710" cy="11271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6340048-BB05-4B6D-BDE9-CD0B3B00F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0" y="3703351"/>
            <a:ext cx="112710" cy="11271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8B60C6D-FCCB-4B5A-9C79-45ED13682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0" y="3920109"/>
            <a:ext cx="112710" cy="1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7480B5-4A6E-400C-AD1F-751050860E62}"/>
              </a:ext>
            </a:extLst>
          </p:cNvPr>
          <p:cNvSpPr txBox="1"/>
          <p:nvPr/>
        </p:nvSpPr>
        <p:spPr>
          <a:xfrm>
            <a:off x="531202" y="512200"/>
            <a:ext cx="775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Um marco no mercado</a:t>
            </a:r>
          </a:p>
          <a:p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do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E5A780-26E5-4C0B-A00E-608F72FE1E7D}"/>
              </a:ext>
            </a:extLst>
          </p:cNvPr>
          <p:cNvSpPr txBox="1"/>
          <p:nvPr/>
        </p:nvSpPr>
        <p:spPr>
          <a:xfrm>
            <a:off x="531201" y="1939853"/>
            <a:ext cx="61566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A</a:t>
            </a:r>
            <a:r>
              <a:rPr lang="pt-BR" sz="15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solidFill>
                  <a:srgbClr val="002E60"/>
                </a:solidFill>
                <a:latin typeface="Vistol Sans Black" pitchFamily="50" charset="0"/>
                <a:cs typeface="Segoe UI" panose="020B0502040204020203" pitchFamily="34" charset="0"/>
              </a:rPr>
              <a:t>Associação Brasileira de Hidrogênio e Combustíveis Sustentáveis (ABHIC)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é uma entidade nacional, sem fins lucrativos, que tem como missão</a:t>
            </a:r>
            <a:r>
              <a:rPr lang="pt-BR" sz="15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solidFill>
                  <a:srgbClr val="002E60"/>
                </a:solidFill>
                <a:latin typeface="Vistol Sans Black" pitchFamily="50" charset="0"/>
                <a:cs typeface="Segoe UI" panose="020B0502040204020203" pitchFamily="34" charset="0"/>
              </a:rPr>
              <a:t>implementar e otimizar as condições de mercado, tecnológicas e regulatórias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necessárias para o desenvolvimento do hidrogênio e dos combustíveis sustentáveis no Brasil.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0F679A-D42A-4EB4-AFA5-533B75BA2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" y="5991668"/>
            <a:ext cx="1651964" cy="5232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79B77A-FFCC-4492-9F19-B1A63D2FD40D}"/>
              </a:ext>
            </a:extLst>
          </p:cNvPr>
          <p:cNvSpPr txBox="1"/>
          <p:nvPr/>
        </p:nvSpPr>
        <p:spPr>
          <a:xfrm>
            <a:off x="531202" y="3453170"/>
            <a:ext cx="5391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A ABHIC representa não somente as empresas de Hidrogênio Verde, mas também as organizações que atuam com Hidrogênio Cinza, Marrom e Azul, ou seja, as empresas que utilizam hidrogênio produzido a partir de combustíveis fósseis, mas que são</a:t>
            </a:r>
            <a:r>
              <a:rPr lang="pt-BR" sz="15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 </a:t>
            </a:r>
            <a:r>
              <a:rPr lang="pt-BR" sz="1700" dirty="0">
                <a:solidFill>
                  <a:srgbClr val="002E60"/>
                </a:solidFill>
                <a:latin typeface="Vistol Sans Black" pitchFamily="50" charset="0"/>
                <a:cs typeface="Segoe UI" panose="020B0502040204020203" pitchFamily="34" charset="0"/>
              </a:rPr>
              <a:t>comprometidas em realizar a transição energética para a economia sustentável por meio do Hidrogênio Verde</a:t>
            </a:r>
            <a:r>
              <a:rPr lang="pt-BR" sz="17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.</a:t>
            </a:r>
          </a:p>
          <a:p>
            <a:endParaRPr lang="pt-BR" sz="14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27CA259-3D7E-4C07-BEAE-2F43F6077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14" y="1038586"/>
            <a:ext cx="586738" cy="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4E5A780-26E5-4C0B-A00E-608F72FE1E7D}"/>
              </a:ext>
            </a:extLst>
          </p:cNvPr>
          <p:cNvSpPr txBox="1"/>
          <p:nvPr/>
        </p:nvSpPr>
        <p:spPr>
          <a:xfrm>
            <a:off x="531201" y="1929211"/>
            <a:ext cx="59652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Somos parceiros da </a:t>
            </a:r>
            <a:r>
              <a:rPr lang="pt-BR" sz="1500" b="1" dirty="0">
                <a:solidFill>
                  <a:srgbClr val="002E60"/>
                </a:solidFill>
                <a:latin typeface="Vistol Sans Black" pitchFamily="50" charset="0"/>
                <a:cs typeface="Segoe UI" panose="020B0502040204020203" pitchFamily="34" charset="0"/>
              </a:rPr>
              <a:t>Associação Alemã de Hidrogênio e Células de Combustível (DWV - https://</a:t>
            </a:r>
            <a:r>
              <a:rPr lang="pt-BR" sz="1500" b="1" dirty="0" err="1">
                <a:solidFill>
                  <a:srgbClr val="002E60"/>
                </a:solidFill>
                <a:latin typeface="Vistol Sans Black" pitchFamily="50" charset="0"/>
                <a:cs typeface="Segoe UI" panose="020B0502040204020203" pitchFamily="34" charset="0"/>
              </a:rPr>
              <a:t>dwv-info.de</a:t>
            </a:r>
            <a:r>
              <a:rPr lang="pt-BR" sz="1500" b="1" dirty="0">
                <a:solidFill>
                  <a:srgbClr val="002E60"/>
                </a:solidFill>
                <a:latin typeface="Vistol Sans Black" pitchFamily="50" charset="0"/>
                <a:cs typeface="Segoe UI" panose="020B0502040204020203" pitchFamily="34" charset="0"/>
              </a:rPr>
              <a:t>/)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, que atua desde 1996 pela indústria sustentável de Hidrogênio na Alemanha, o maior mercado consumidor de Hidrogênio no mundo. </a:t>
            </a: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Juntos, buscamos impulsionar a transição para uma economia mais verde e comprometida com a sustentabilidade.</a:t>
            </a:r>
          </a:p>
          <a:p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Conheça mais detalhes sobre a ABHIC acessando o site, LinkedIn, Instagram e Facebook da associação.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0F679A-D42A-4EB4-AFA5-533B75BA2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" y="5991668"/>
            <a:ext cx="1651964" cy="52322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4C721CF-E870-525A-88A8-817EBCDD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17" y="4531951"/>
            <a:ext cx="2525165" cy="9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4A7133-DA99-8E92-40E7-99A6ED3983EB}"/>
              </a:ext>
            </a:extLst>
          </p:cNvPr>
          <p:cNvSpPr txBox="1"/>
          <p:nvPr/>
        </p:nvSpPr>
        <p:spPr>
          <a:xfrm>
            <a:off x="531202" y="512200"/>
            <a:ext cx="775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Um marco no mercado</a:t>
            </a:r>
          </a:p>
          <a:p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do Brasil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06A6FC-CB83-3319-2D09-16F2E117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14" y="1038586"/>
            <a:ext cx="586738" cy="6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31201" y="102738"/>
            <a:ext cx="8701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2E60"/>
                </a:solidFill>
                <a:latin typeface="Vistol Sans Black" pitchFamily="50" charset="0"/>
              </a:rPr>
              <a:t>Conselho de Administração Fundador da ABHIC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D8344AD-6EDB-9732-2681-861C8C19D14F}"/>
              </a:ext>
            </a:extLst>
          </p:cNvPr>
          <p:cNvSpPr txBox="1"/>
          <p:nvPr/>
        </p:nvSpPr>
        <p:spPr>
          <a:xfrm>
            <a:off x="531201" y="1929211"/>
            <a:ext cx="6977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            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E42A24E-45B7-5944-0906-300AA826B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17" y="1763691"/>
            <a:ext cx="1727200" cy="927100"/>
          </a:xfrm>
          <a:prstGeom prst="rect">
            <a:avLst/>
          </a:prstGeom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E3F7309C-24D9-D02A-C617-C5C51CDDA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06" y="1675627"/>
            <a:ext cx="1905000" cy="11049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48C891A-895D-FE9F-7566-B1D9F3E44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7" y="3189691"/>
            <a:ext cx="1797105" cy="109255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6083022-C0A3-294A-201E-5DDBDCF76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9210" y="3199130"/>
            <a:ext cx="1556850" cy="1097989"/>
          </a:xfrm>
          <a:prstGeom prst="rect">
            <a:avLst/>
          </a:prstGeom>
        </p:spPr>
      </p:pic>
      <p:pic>
        <p:nvPicPr>
          <p:cNvPr id="24" name="Imagem 23" descr="Logotipo&#10;&#10;Descrição gerada automaticamente">
            <a:extLst>
              <a:ext uri="{FF2B5EF4-FFF2-40B4-BE49-F238E27FC236}">
                <a16:creationId xmlns:a16="http://schemas.microsoft.com/office/drawing/2014/main" id="{F81A6E7A-743A-361D-5671-09EA07541C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03" y="3322674"/>
            <a:ext cx="1791368" cy="8509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2B47B1-A5AB-2968-3132-B5E712D2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3" y="4820001"/>
            <a:ext cx="2278334" cy="6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38FD99F2-CC91-5397-B2EB-84971F56B634}"/>
              </a:ext>
            </a:extLst>
          </p:cNvPr>
          <p:cNvSpPr txBox="1"/>
          <p:nvPr/>
        </p:nvSpPr>
        <p:spPr>
          <a:xfrm>
            <a:off x="276366" y="2442908"/>
            <a:ext cx="82712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endParaRPr lang="pt-BR" sz="1500" dirty="0">
              <a:solidFill>
                <a:srgbClr val="7C7C7C"/>
              </a:solidFill>
              <a:latin typeface="Candara" panose="020E0502030303020204" pitchFamily="34" charset="0"/>
              <a:ea typeface="Artifakt Element Medium" panose="020B0603050000020004" pitchFamily="34" charset="0"/>
              <a:cs typeface="Segoe UI" panose="020B0502040204020203" pitchFamily="34" charset="0"/>
            </a:endParaRPr>
          </a:p>
          <a:p>
            <a:r>
              <a:rPr lang="pt-BR" sz="1500" dirty="0">
                <a:solidFill>
                  <a:srgbClr val="7C7C7C"/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                                                                  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Artifakt Element Medium" panose="020B0603050000020004" pitchFamily="34" charset="0"/>
                <a:cs typeface="Segoe UI" panose="020B0502040204020203" pitchFamily="34" charset="0"/>
              </a:rPr>
              <a:t>Em breve mais empresas no Conselho de Administração ABHIC...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A8532A-AABF-DE52-F217-7EEE7CEAD7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1634" y="1596761"/>
            <a:ext cx="1204537" cy="12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188AFDF-1267-4BCC-AF20-417443F3C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CFC624-E7CC-4E02-A72F-30FC27DACA01}"/>
              </a:ext>
            </a:extLst>
          </p:cNvPr>
          <p:cNvSpPr txBox="1"/>
          <p:nvPr/>
        </p:nvSpPr>
        <p:spPr>
          <a:xfrm>
            <a:off x="210180" y="213805"/>
            <a:ext cx="11039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Vistol Sans Black" pitchFamily="50" charset="0"/>
              </a:rPr>
              <a:t>Power-</a:t>
            </a:r>
            <a:r>
              <a:rPr lang="pt-BR" sz="2200" dirty="0" err="1">
                <a:solidFill>
                  <a:schemeClr val="bg1"/>
                </a:solidFill>
                <a:latin typeface="Vistol Sans Black" pitchFamily="50" charset="0"/>
              </a:rPr>
              <a:t>to</a:t>
            </a:r>
            <a:r>
              <a:rPr lang="pt-BR" sz="2200" dirty="0">
                <a:solidFill>
                  <a:schemeClr val="bg1"/>
                </a:solidFill>
                <a:latin typeface="Vistol Sans Black" pitchFamily="50" charset="0"/>
              </a:rPr>
              <a:t>-X: A Economia do Hidrogênio se estende por vários setores</a:t>
            </a:r>
          </a:p>
          <a:p>
            <a:r>
              <a:rPr lang="pt-BR" sz="2200" dirty="0">
                <a:solidFill>
                  <a:schemeClr val="bg1"/>
                </a:solidFill>
                <a:latin typeface="Vistol Sans Black" pitchFamily="50" charset="0"/>
              </a:rPr>
              <a:t>As Oportunidades de Investimento são Abundantes</a:t>
            </a:r>
          </a:p>
        </p:txBody>
      </p:sp>
    </p:spTree>
    <p:extLst>
      <p:ext uri="{BB962C8B-B14F-4D97-AF65-F5344CB8AC3E}">
        <p14:creationId xmlns:p14="http://schemas.microsoft.com/office/powerpoint/2010/main" val="1197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2" y="1172829"/>
            <a:ext cx="68293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Tipos de H</a:t>
            </a:r>
            <a:r>
              <a:rPr lang="pt-BR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– “paleta de cores” 🌈 da Economia do Hidrogênio</a:t>
            </a:r>
            <a:r>
              <a:rPr lang="pt-BR" sz="1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      </a:t>
            </a:r>
          </a:p>
          <a:p>
            <a:pPr algn="just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7B2A457D-B448-581B-AC6E-84BF2532A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67716"/>
              </p:ext>
            </p:extLst>
          </p:nvPr>
        </p:nvGraphicFramePr>
        <p:xfrm>
          <a:off x="520572" y="1586232"/>
          <a:ext cx="81280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651">
                  <a:extLst>
                    <a:ext uri="{9D8B030D-6E8A-4147-A177-3AD203B41FA5}">
                      <a16:colId xmlns:a16="http://schemas.microsoft.com/office/drawing/2014/main" val="1479676346"/>
                    </a:ext>
                  </a:extLst>
                </a:gridCol>
                <a:gridCol w="5824349">
                  <a:extLst>
                    <a:ext uri="{9D8B030D-6E8A-4147-A177-3AD203B41FA5}">
                      <a16:colId xmlns:a16="http://schemas.microsoft.com/office/drawing/2014/main" val="2950269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Tipo de H</a:t>
                      </a:r>
                      <a:r>
                        <a:rPr lang="pt-BR" sz="13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Definição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02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CINZA</a:t>
                      </a:r>
                      <a:endParaRPr lang="pt-BR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Extraído do Gás Natural, por meio da reforma do Gás Metano. Processo mais comum de produção de 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 atualmente.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52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aseline="0" dirty="0">
                          <a:solidFill>
                            <a:srgbClr val="945200"/>
                          </a:solidFill>
                        </a:rPr>
                        <a:t>MARROM</a:t>
                      </a:r>
                      <a:endParaRPr lang="pt-BR" sz="1300" dirty="0">
                        <a:solidFill>
                          <a:srgbClr val="9452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Extraído do Carvão por meio da gaseificação.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86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aseline="0" dirty="0">
                          <a:solidFill>
                            <a:srgbClr val="0070C0"/>
                          </a:solidFill>
                        </a:rPr>
                        <a:t>AZUL</a:t>
                      </a:r>
                      <a:endParaRPr lang="pt-BR" sz="13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Produzido a partir de combustíveis fósseis (como o 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 Cinza ou Marrom), onde o CO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 é capturado e armazenado ou reaproveitado.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77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aseline="0" dirty="0">
                          <a:solidFill>
                            <a:srgbClr val="00FDFF"/>
                          </a:solidFill>
                        </a:rPr>
                        <a:t>TURQUESA</a:t>
                      </a:r>
                      <a:endParaRPr lang="pt-BR" sz="1300" dirty="0">
                        <a:solidFill>
                          <a:srgbClr val="00FD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Produzido pela separação térmica do Metano (Pirólise do Metano), e ao invés de CO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, produz-se Carbono sólido.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70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aseline="0" dirty="0">
                          <a:solidFill>
                            <a:srgbClr val="521B93"/>
                          </a:solidFill>
                        </a:rPr>
                        <a:t>ROXO</a:t>
                      </a:r>
                      <a:r>
                        <a:rPr lang="pt-BR" sz="13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1300" baseline="0" dirty="0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pt-BR" sz="13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1300" baseline="0" dirty="0">
                          <a:solidFill>
                            <a:srgbClr val="FF40FF"/>
                          </a:solidFill>
                        </a:rPr>
                        <a:t>ROSA</a:t>
                      </a:r>
                      <a:endParaRPr lang="pt-BR" sz="1300" dirty="0">
                        <a:solidFill>
                          <a:srgbClr val="FF4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Produzido pela eletrólise da 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O usando energia nuclear.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1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aseline="0" dirty="0">
                          <a:solidFill>
                            <a:srgbClr val="00FA00"/>
                          </a:solidFill>
                        </a:rPr>
                        <a:t>VERDE</a:t>
                      </a:r>
                      <a:endParaRPr lang="pt-BR" sz="1300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Produzido pela eletrólise da 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O usando energia elétrica produzida por fontes renováveis (Hidrelétrica, Eólica, Solar, Biomassa, Geotérmica, etc.). Neste processo, nenhum CO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 é produzido (“</a:t>
                      </a:r>
                      <a:r>
                        <a:rPr lang="pt-BR" sz="1300" i="1" dirty="0"/>
                        <a:t>Net Zero CO2 </a:t>
                      </a:r>
                      <a:r>
                        <a:rPr lang="pt-BR" sz="1300" i="1" dirty="0" err="1"/>
                        <a:t>Emission</a:t>
                      </a:r>
                      <a:r>
                        <a:rPr lang="pt-BR" sz="1300" dirty="0"/>
                        <a:t>”).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87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aseline="0" dirty="0">
                          <a:solidFill>
                            <a:srgbClr val="FFFF00"/>
                          </a:solidFill>
                        </a:rPr>
                        <a:t>AMARELO</a:t>
                      </a:r>
                      <a:endParaRPr lang="pt-BR" sz="13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Produzido pela eletrólise da 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O usando a eletricidade da rede produzida por fontes fósseis e renováveis.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9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baseline="0" dirty="0"/>
                        <a:t> </a:t>
                      </a:r>
                      <a:r>
                        <a:rPr lang="pt-BR" sz="1300" b="1" baseline="0" dirty="0">
                          <a:solidFill>
                            <a:schemeClr val="bg1"/>
                          </a:solidFill>
                        </a:rPr>
                        <a:t>BRANCO</a:t>
                      </a:r>
                      <a:endParaRPr lang="pt-BR" sz="1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300" dirty="0"/>
                        <a:t>Produzido como subproduto de um processo industrial. Também se refere ao H</a:t>
                      </a:r>
                      <a:r>
                        <a:rPr lang="pt-BR" sz="1300" baseline="-25000" dirty="0"/>
                        <a:t>2</a:t>
                      </a:r>
                      <a:r>
                        <a:rPr lang="pt-BR" sz="1300" dirty="0"/>
                        <a:t> que ocorre em sua forma natural (raramente).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18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0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2" y="1172829"/>
            <a:ext cx="6829352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Na nossa regulação em discussão está se consolidando o conceito de “H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de Baixo Carbono” e “H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Renovável”: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i="1" baseline="-250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PROJETO DE LEI No , DE 2023</a:t>
            </a:r>
          </a:p>
          <a:p>
            <a:pPr algn="just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(Da COMISSÃO ESPECIAL DE TRANSIÇÃO ENERGÉTICA E PRODUÇÃO DE HIDROGÊNIO) – Câmara dos Deputados </a:t>
            </a:r>
          </a:p>
          <a:p>
            <a:pPr algn="just"/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Art. 4o Para os fins desta Lei e de sua regulamentação, ficam estabelecidas as seguintes definições:</a:t>
            </a:r>
          </a:p>
          <a:p>
            <a:pPr algn="just"/>
            <a:endParaRPr lang="pt-BR" sz="400" i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I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– Hidrogênio de baixo carbono: hidrogênio combustível ou insumo industrial, coletado ou obtido a partir de fontes diversas de processo de produção, e que possua emissão de gases causadores do efeito estufa (GEE), conforme análise do ciclo de vida, com valor inicial menor ou igual a quatro quilogramas de dióxido de carbono equivalente por quilograma de hidrogênio produzido (4 kgCO</a:t>
            </a:r>
            <a:r>
              <a:rPr lang="pt-BR" sz="14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eq/kgH</a:t>
            </a:r>
            <a:r>
              <a:rPr lang="pt-BR" sz="14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);</a:t>
            </a:r>
          </a:p>
          <a:p>
            <a:pPr algn="just"/>
            <a:endParaRPr lang="pt-BR" sz="400" i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II – Hidrogênio renovável: hidrogênio combustível ou insumo industrial, coletado ou obtido a partir de fontes renováveis, incluindo solar, eólica, hidráulica, biomassa, biogás, </a:t>
            </a:r>
            <a:r>
              <a:rPr lang="pt-BR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biometano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, gases de aterro, geotérmica, das marés e oceânica;</a:t>
            </a:r>
          </a:p>
          <a:p>
            <a:pPr algn="just"/>
            <a:endParaRPr lang="pt-BR" sz="400" i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III – Derivados de hidrogênio: produtos de origem industrial que tenham o hidrogênio, coletado ou obtido nas formas previstas neste artigo, como insumo no processo produtivo;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1500" i="1" baseline="-250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3" y="1011747"/>
            <a:ext cx="72086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Custo atual do 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CINZA no Brasil = USD 1,00 – 1,50 / kg 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</a:t>
            </a:r>
            <a:r>
              <a:rPr lang="pt-BR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(1)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, sem apresentar reduções significativas para o futuro próximo.</a:t>
            </a:r>
            <a:endParaRPr lang="pt-BR" sz="1600" baseline="300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Custo atual do 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VERDE (estimado) no Brasil = USD 5,00 a USD 6,00 / kg H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2.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Segundo a McKinsey &amp;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Company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, até 2030 o Custo Nivelado do Hidrogênio </a:t>
            </a:r>
            <a:r>
              <a:rPr lang="pt-BR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(2)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para projetos brasileiros poderá ter uma competitividade significativamente diferente da média, dependendo de: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      </a:t>
            </a: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9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(1)  Conforme Empresa de Pesquisa Energética - 2022, valor médio para refinarias no Brasil.</a:t>
            </a:r>
          </a:p>
          <a:p>
            <a:pPr algn="just"/>
            <a:endParaRPr lang="pt-BR" sz="400" b="1" i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(2) Custo Nivelado de Hidrogênio (LCOH – Levelized Cost of Hydrogen) representa custos com geração de energia elétrica, água, CAPEX do eletrolisador e despesas operacionais (OPEX); não inclui custos de linhas de transmissão, tubulação e armazenamento, nem custos de distribuição e transporte.</a:t>
            </a:r>
            <a:endParaRPr lang="pt-BR" sz="1500" i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7394ED9E-3407-B656-99A5-5BB574C7B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99348"/>
              </p:ext>
            </p:extLst>
          </p:nvPr>
        </p:nvGraphicFramePr>
        <p:xfrm>
          <a:off x="902689" y="3064614"/>
          <a:ext cx="5709442" cy="164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41">
                  <a:extLst>
                    <a:ext uri="{9D8B030D-6E8A-4147-A177-3AD203B41FA5}">
                      <a16:colId xmlns:a16="http://schemas.microsoft.com/office/drawing/2014/main" val="3457793804"/>
                    </a:ext>
                  </a:extLst>
                </a:gridCol>
                <a:gridCol w="1742465">
                  <a:extLst>
                    <a:ext uri="{9D8B030D-6E8A-4147-A177-3AD203B41FA5}">
                      <a16:colId xmlns:a16="http://schemas.microsoft.com/office/drawing/2014/main" val="3361345868"/>
                    </a:ext>
                  </a:extLst>
                </a:gridCol>
                <a:gridCol w="2079036">
                  <a:extLst>
                    <a:ext uri="{9D8B030D-6E8A-4147-A177-3AD203B41FA5}">
                      <a16:colId xmlns:a16="http://schemas.microsoft.com/office/drawing/2014/main" val="1140227689"/>
                    </a:ext>
                  </a:extLst>
                </a:gridCol>
              </a:tblGrid>
              <a:tr h="32922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>
                          <a:effectLst/>
                        </a:rPr>
                        <a:t>🇧🇷 Região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Tipo de Rede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USD / kg H</a:t>
                      </a:r>
                      <a:r>
                        <a:rPr lang="pt-BR" sz="1500" baseline="-25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705283"/>
                  </a:ext>
                </a:extLst>
              </a:tr>
              <a:tr h="32922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Sudeste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Off-Grid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391381"/>
                  </a:ext>
                </a:extLst>
              </a:tr>
              <a:tr h="32922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Nordeste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Off-Grid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1,90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507508"/>
                  </a:ext>
                </a:extLst>
              </a:tr>
              <a:tr h="32922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Nordeste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err="1"/>
                        <a:t>On</a:t>
                      </a:r>
                      <a:r>
                        <a:rPr lang="pt-BR" sz="1500" dirty="0"/>
                        <a:t>-Grid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548876"/>
                  </a:ext>
                </a:extLst>
              </a:tr>
              <a:tr h="32922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Sudeste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err="1"/>
                        <a:t>On</a:t>
                      </a:r>
                      <a:r>
                        <a:rPr lang="pt-BR" sz="1500" dirty="0"/>
                        <a:t>-Grid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1,60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45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9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CC5AEF-A7A4-440A-871D-B90E5C7A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D01B2-8479-4D54-8357-3DA179E1C19F}"/>
              </a:ext>
            </a:extLst>
          </p:cNvPr>
          <p:cNvSpPr txBox="1"/>
          <p:nvPr/>
        </p:nvSpPr>
        <p:spPr>
          <a:xfrm>
            <a:off x="520572" y="271038"/>
            <a:ext cx="870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Competitividade do H</a:t>
            </a:r>
            <a:r>
              <a:rPr lang="pt-BR" sz="3600" baseline="-25000" dirty="0">
                <a:solidFill>
                  <a:srgbClr val="002E60"/>
                </a:solidFill>
                <a:latin typeface="Vistol Sans Black" pitchFamily="50" charset="0"/>
              </a:rPr>
              <a:t>2</a:t>
            </a:r>
            <a:r>
              <a:rPr lang="pt-BR" sz="3600" dirty="0">
                <a:solidFill>
                  <a:srgbClr val="002E60"/>
                </a:solidFill>
                <a:latin typeface="Vistol Sans Black" pitchFamily="50" charset="0"/>
              </a:rPr>
              <a:t> Verde no Brasil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F0626F-718B-4B85-8E89-3D9B64D6D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0" y="5997727"/>
            <a:ext cx="165196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99F0FD-4C78-0C86-F9BE-DBE105656963}"/>
              </a:ext>
            </a:extLst>
          </p:cNvPr>
          <p:cNvSpPr txBox="1"/>
          <p:nvPr/>
        </p:nvSpPr>
        <p:spPr>
          <a:xfrm>
            <a:off x="520572" y="1036610"/>
            <a:ext cx="79868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Fator de Carga do Eletrolisador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vs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 Custo Nivelado do Hidrogênio (LCOH) </a:t>
            </a:r>
            <a:r>
              <a:rPr lang="pt-BR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(3)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Quanto mais baixo for o Fator de Carga, mais elevado será o LCOH.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Para Fatores de Carga acima de 50% o LCOH tende a estabilizar.</a:t>
            </a: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r>
              <a:rPr lang="pt-B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(3)  Eletrolisador do tipo Alcalino, </a:t>
            </a:r>
            <a:r>
              <a:rPr lang="pt-BR" sz="13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On</a:t>
            </a:r>
            <a:r>
              <a:rPr lang="pt-BR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istol Sans Black" pitchFamily="50" charset="0"/>
                <a:cs typeface="Segoe UI" panose="020B0502040204020203" pitchFamily="34" charset="0"/>
              </a:rPr>
              <a:t>-Grid (conectado na Rede) na Dinamarca, fonte IRENA – 2019.</a:t>
            </a: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  <a:p>
            <a:pPr algn="just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Vistol Sans Black" pitchFamily="50" charset="0"/>
              <a:cs typeface="Segoe UI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072972-8803-1B9A-4656-35C06A1A7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7" y="1389487"/>
            <a:ext cx="5486559" cy="30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1672</Words>
  <Application>Microsoft Macintosh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Vistol Sans Black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Sérgio Costa - EMD Brasil</cp:lastModifiedBy>
  <cp:revision>63</cp:revision>
  <dcterms:created xsi:type="dcterms:W3CDTF">2023-08-01T19:51:23Z</dcterms:created>
  <dcterms:modified xsi:type="dcterms:W3CDTF">2023-11-08T01:13:31Z</dcterms:modified>
</cp:coreProperties>
</file>