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65" r:id="rId5"/>
    <p:sldId id="264" r:id="rId6"/>
    <p:sldId id="269" r:id="rId7"/>
    <p:sldId id="271" r:id="rId8"/>
    <p:sldId id="270" r:id="rId9"/>
    <p:sldId id="272" r:id="rId10"/>
    <p:sldId id="268" r:id="rId11"/>
    <p:sldId id="273" r:id="rId12"/>
    <p:sldId id="266" r:id="rId13"/>
    <p:sldId id="267" r:id="rId14"/>
    <p:sldId id="274" r:id="rId15"/>
    <p:sldId id="275" r:id="rId16"/>
    <p:sldId id="276" r:id="rId17"/>
    <p:sldId id="278" r:id="rId18"/>
    <p:sldId id="279" r:id="rId19"/>
    <p:sldId id="277" r:id="rId20"/>
    <p:sldId id="282" r:id="rId21"/>
    <p:sldId id="281" r:id="rId22"/>
    <p:sldId id="280" r:id="rId23"/>
    <p:sldId id="283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1"/>
  </p:normalViewPr>
  <p:slideViewPr>
    <p:cSldViewPr snapToGrid="0">
      <p:cViewPr>
        <p:scale>
          <a:sx n="66" d="100"/>
          <a:sy n="66" d="100"/>
        </p:scale>
        <p:origin x="147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4C15D-0D45-6E3C-1045-76641FED4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2B0ADA-4D27-0D1F-B202-08112E674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0BD0D6-FB3E-E4E5-2C9A-58692051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470E3A-4B5B-EC4A-36DB-B0EEC7C7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9E9D63-68D0-376C-7F94-C17A0BC6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6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EFC3E-D9A0-34E1-CD10-5ADC3B75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EE8A61-3BD8-2819-450C-CF50DDEC1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982C6A-9D21-7C49-2DE1-0383CC14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58E581-F821-ED66-A158-AFD3F8FD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86C336-9C03-04A4-91AA-26994098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21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793F86A-6FA6-757F-08D7-F79D8AD33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C50B96C-1D4C-2D48-18D7-09AC754D2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40B7D9-2F5A-5543-F3BD-182F069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093AE9-88DC-913C-EC30-4CEF7FD7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4F65EF-4132-8B7B-3034-35E36C30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79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ADAF6-3C5F-6458-883E-35DEC96B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6ABACA-E344-532B-109C-F0C41E9E6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12992C-B8D9-CF44-25C4-E8A37B57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753E44-6594-AC53-DCCC-F53C490D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24ECB8-2693-BD8C-3B62-C749F784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83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2D49B-BD07-BA92-76C1-DCEB19D9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A1B53D-08C1-E9F3-46D6-C1C1A8189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0EDF0C-B908-BA9A-F587-7A87290D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B42CD6-EFF1-CE70-6B0D-8A188E6E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24DF16-024C-84D1-9834-3981D1B5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7FD87-E86A-3E92-2C16-425C4716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09A1C6-9EAE-FBB6-A04E-9397D25DB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78E6F0-0281-8D37-0F14-116E9EAF6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46599A-A7E5-CF28-7CB6-01148393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665C34-B40E-F952-630D-8AD0E461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5D29A3-0713-4C15-1833-AD0A7146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4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E1A2B-B974-9C22-6196-358A3226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6AA9F8-DB5B-BD12-1749-06E6ECC4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969C27-7691-9891-81A6-D4B15312A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40CAAD5-CFDE-DF12-DFF5-32126B15D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1EEF049-97EF-1B8E-189C-25B012BDE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2E9A77-B9FE-9BCB-61FC-2C85550E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06FE1BF-71A3-5DD3-ADA5-A97B5E07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5F72A78-FDEA-AEF7-AFB7-069906BB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91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106F5-3CB8-6D71-1E93-8F71D584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4FCE142-10AD-B50E-0DF0-6A364176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B4C2FF8-410B-AC1A-B0C1-41ECF71F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B281897-642B-AB7F-1663-BB6A2369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5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6EE1464-A2E7-DC8D-9022-4E8595F4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71E3B31-5B75-9CE2-F2B2-4C18FA04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C7AA23-4A8E-51BD-4109-8F0E1577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80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093EA-C25C-2101-1476-235695DB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E0AA65-1075-9630-E35D-287244515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2C84FA-2829-F01C-63A1-E3B613375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3B719D-476D-E831-84CD-F8908CB0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6EBF9E-276D-5FF3-701B-B7AC6C9B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A61CD2-5C80-1E6D-63F8-1FDD90C6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25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3A7CC-4C24-6C09-4CA4-B896A780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085864D-FF11-2966-DB81-8040B301A3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493436-A2FC-B300-3198-EE44C757C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35AD71-DD68-7295-CD93-9DE00E50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C73496-2115-043A-7A7A-F5CBFC88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DA68F5-F4FE-30CB-5488-331F58F1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75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6224419-21FD-07D4-CB7E-EACA7B89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C66910-1D41-230E-EF98-19E832604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BA61CF-A315-59DA-1C91-3DF189839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494A0-1997-424B-8F60-8D30AC9CC82C}" type="datetimeFigureOut">
              <a:rPr lang="pt-BR" smtClean="0"/>
              <a:t>08/11/2023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D9A3EC-D1C2-963D-BF36-7F0E5662E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8ECC28-0962-1313-4D34-449575CCA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CAB08-0891-8F4F-AA36-FD63577C06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90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7.png"/><Relationship Id="rId7" Type="http://schemas.openxmlformats.org/officeDocument/2006/relationships/image" Target="../media/image2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jpg"/><Relationship Id="rId9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7.png"/><Relationship Id="rId7" Type="http://schemas.openxmlformats.org/officeDocument/2006/relationships/image" Target="../media/image3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96A08192-3752-CF1D-1504-7A2B64DE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44"/>
            <a:ext cx="12192000" cy="687044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1B3397D-86EB-7D93-CB5F-0BFEF228E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8"/>
          <a:stretch/>
        </p:blipFill>
        <p:spPr>
          <a:xfrm>
            <a:off x="2577708" y="3268122"/>
            <a:ext cx="6757872" cy="358987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75B79D2-F95E-E72F-5055-04B03C78D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65" t="86329" r="20996" b="-998"/>
          <a:stretch/>
        </p:blipFill>
        <p:spPr>
          <a:xfrm>
            <a:off x="9498123" y="5735637"/>
            <a:ext cx="2693877" cy="119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Subtítulo 2">
            <a:extLst>
              <a:ext uri="{FF2B5EF4-FFF2-40B4-BE49-F238E27FC236}">
                <a16:creationId xmlns:a16="http://schemas.microsoft.com/office/drawing/2014/main" id="{38166CE6-9587-1B59-DC94-28C1A039D10E}"/>
              </a:ext>
            </a:extLst>
          </p:cNvPr>
          <p:cNvSpPr txBox="1">
            <a:spLocks/>
          </p:cNvSpPr>
          <p:nvPr/>
        </p:nvSpPr>
        <p:spPr>
          <a:xfrm>
            <a:off x="338137" y="1567007"/>
            <a:ext cx="11515724" cy="237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Hidroeletricidade e Sustentabilidade:</a:t>
            </a:r>
          </a:p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Uma Revisão 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62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B5C82D7-9D45-D5F7-9CBF-742D8642DDB9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Nível de Maturidade Tecnológica (TRL/MRL)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DA167AA-9200-F8F9-3DB4-90151D586EF5}"/>
              </a:ext>
            </a:extLst>
          </p:cNvPr>
          <p:cNvSpPr txBox="1"/>
          <p:nvPr/>
        </p:nvSpPr>
        <p:spPr>
          <a:xfrm>
            <a:off x="838200" y="1135931"/>
            <a:ext cx="9549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333333"/>
                </a:solidFill>
                <a:latin typeface="Red Hat Display"/>
              </a:rPr>
              <a:t>A escala de níveis de maturidade tecnológica (Technology Readiness </a:t>
            </a:r>
            <a:r>
              <a:rPr lang="pt-BR" sz="2000" dirty="0" err="1">
                <a:solidFill>
                  <a:srgbClr val="333333"/>
                </a:solidFill>
                <a:latin typeface="Red Hat Display"/>
              </a:rPr>
              <a:t>Level</a:t>
            </a:r>
            <a:r>
              <a:rPr lang="pt-BR" sz="2000" dirty="0">
                <a:solidFill>
                  <a:srgbClr val="333333"/>
                </a:solidFill>
                <a:latin typeface="Red Hat Display"/>
              </a:rPr>
              <a:t> - TRL) foi desenvolvida pela Agência Espacial Norte-Americana (NASA), a partir das práticas adotadas pela organização em avaliar constantemente se seus veículos estavam preparados para voos.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d Hat Display"/>
            </a:endParaRPr>
          </a:p>
        </p:txBody>
      </p:sp>
      <p:pic>
        <p:nvPicPr>
          <p:cNvPr id="4098" name="Picture 2" descr="VIRTUS – UFCG">
            <a:extLst>
              <a:ext uri="{FF2B5EF4-FFF2-40B4-BE49-F238E27FC236}">
                <a16:creationId xmlns:a16="http://schemas.microsoft.com/office/drawing/2014/main" id="{49B89BCA-EB8A-4C79-C64E-49EF089A2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7917" b="21960"/>
          <a:stretch/>
        </p:blipFill>
        <p:spPr bwMode="auto">
          <a:xfrm>
            <a:off x="838200" y="2727620"/>
            <a:ext cx="10210014" cy="277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7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E4CF8D15-D624-280B-4065-E03EDD7CE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80" y="1392628"/>
            <a:ext cx="7654570" cy="3668325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B5C82D7-9D45-D5F7-9CBF-742D8642DDB9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DA167AA-9200-F8F9-3DB4-90151D586EF5}"/>
              </a:ext>
            </a:extLst>
          </p:cNvPr>
          <p:cNvSpPr txBox="1"/>
          <p:nvPr/>
        </p:nvSpPr>
        <p:spPr>
          <a:xfrm>
            <a:off x="8020050" y="1241632"/>
            <a:ext cx="39909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24 possíveis combinações de palavras chave envolvendo a temática:</a:t>
            </a:r>
          </a:p>
          <a:p>
            <a:pPr algn="ctr"/>
            <a:endParaRPr lang="pt-BR" sz="2800" dirty="0">
              <a:solidFill>
                <a:srgbClr val="333333"/>
              </a:solidFill>
              <a:latin typeface="Red Hat Display"/>
            </a:endParaRPr>
          </a:p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Hidroeletricidade </a:t>
            </a:r>
          </a:p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e</a:t>
            </a:r>
          </a:p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Sustentabilidade</a:t>
            </a:r>
          </a:p>
          <a:p>
            <a:pPr algn="ctr"/>
            <a:endParaRPr lang="pt-BR" sz="2800" dirty="0">
              <a:solidFill>
                <a:srgbClr val="333333"/>
              </a:solidFill>
              <a:latin typeface="Red Hat Display"/>
            </a:endParaRPr>
          </a:p>
          <a:p>
            <a:pPr algn="ctr"/>
            <a:r>
              <a:rPr lang="pt-BR" sz="28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"/>
              </a:rPr>
              <a:t>+ 2000 Artigos publicados</a:t>
            </a:r>
            <a:endParaRPr lang="es-C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14301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B2080F5-8A39-4E8F-E71F-9991457F0D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" y="1466172"/>
            <a:ext cx="8190754" cy="435133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44C2CAA-EED0-894F-58E2-BC8852805127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A47D2B-5114-EFDA-181F-04C991BDBA3F}"/>
              </a:ext>
            </a:extLst>
          </p:cNvPr>
          <p:cNvSpPr txBox="1"/>
          <p:nvPr/>
        </p:nvSpPr>
        <p:spPr>
          <a:xfrm>
            <a:off x="8305801" y="2283285"/>
            <a:ext cx="37719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rgbClr val="333333"/>
                </a:solidFill>
                <a:latin typeface="Red Hat Display"/>
              </a:rPr>
              <a:t>Há um crescimento no número de publicações no tempo.</a:t>
            </a:r>
          </a:p>
          <a:p>
            <a:pPr algn="just"/>
            <a:endParaRPr lang="pt-BR" sz="280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d Hat Display"/>
            </a:endParaRPr>
          </a:p>
          <a:p>
            <a:pPr algn="just"/>
            <a:r>
              <a:rPr lang="pt-BR" sz="28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"/>
              </a:rPr>
              <a:t>Indica interesse e fomento de pesquisa nessa área.</a:t>
            </a:r>
            <a:endParaRPr lang="es-C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26916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2A1BEAB-D0C6-DDEC-CC02-AEA88D1E62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B"/>
              </a:clrFrom>
              <a:clrTo>
                <a:srgbClr val="FE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689" y="1010205"/>
            <a:ext cx="7821168" cy="435133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67CB1-935B-09EF-FDD6-2952B9A7F339}"/>
              </a:ext>
            </a:extLst>
          </p:cNvPr>
          <p:cNvSpPr txBox="1"/>
          <p:nvPr/>
        </p:nvSpPr>
        <p:spPr>
          <a:xfrm>
            <a:off x="7960379" y="1922139"/>
            <a:ext cx="37719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rgbClr val="333333"/>
                </a:solidFill>
                <a:latin typeface="Red Hat Display"/>
              </a:rPr>
              <a:t>O Brasil se encontra </a:t>
            </a:r>
          </a:p>
          <a:p>
            <a:pPr algn="just"/>
            <a:r>
              <a:rPr lang="pt-BR" sz="2800" dirty="0">
                <a:solidFill>
                  <a:srgbClr val="333333"/>
                </a:solidFill>
                <a:latin typeface="Red Hat Display"/>
              </a:rPr>
              <a:t>na </a:t>
            </a:r>
            <a:r>
              <a:rPr lang="pt-BR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Display"/>
              </a:rPr>
              <a:t>8ª colocação </a:t>
            </a:r>
            <a:r>
              <a:rPr lang="pt-BR" sz="2800" dirty="0">
                <a:solidFill>
                  <a:srgbClr val="333333"/>
                </a:solidFill>
                <a:latin typeface="Red Hat Display"/>
              </a:rPr>
              <a:t>em publicações de artigos nessa área </a:t>
            </a:r>
          </a:p>
          <a:p>
            <a:pPr algn="just"/>
            <a:r>
              <a:rPr lang="pt-BR" sz="2800" dirty="0">
                <a:solidFill>
                  <a:srgbClr val="333333"/>
                </a:solidFill>
                <a:latin typeface="Red Hat Display"/>
              </a:rPr>
              <a:t>(Sustentabilidade e Hidroeletricidade (PCHs)</a:t>
            </a:r>
            <a:endParaRPr lang="es-CO" sz="2400" dirty="0"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01172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pic>
        <p:nvPicPr>
          <p:cNvPr id="3" name="Espaço Reservado para Conteúdo 9">
            <a:extLst>
              <a:ext uri="{FF2B5EF4-FFF2-40B4-BE49-F238E27FC236}">
                <a16:creationId xmlns:a16="http://schemas.microsoft.com/office/drawing/2014/main" id="{E79A8C1B-B89B-9831-F6AB-14C910505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0952" y="1012311"/>
            <a:ext cx="7973755" cy="4694549"/>
          </a:xfrm>
        </p:spPr>
      </p:pic>
      <p:pic>
        <p:nvPicPr>
          <p:cNvPr id="4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F2CC7864-20A8-6D52-3760-00169D8D5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5" r="83196" b="33740"/>
          <a:stretch/>
        </p:blipFill>
        <p:spPr bwMode="auto">
          <a:xfrm>
            <a:off x="8899436" y="1789816"/>
            <a:ext cx="13896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B9FFC8E-5795-E1B2-2549-85CE27DF3D1D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pic>
        <p:nvPicPr>
          <p:cNvPr id="7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ED718A62-9D75-CDBB-83E3-3E0B4A82C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4" r="83196" b="601"/>
          <a:stretch/>
        </p:blipFill>
        <p:spPr bwMode="auto">
          <a:xfrm>
            <a:off x="10365594" y="1791675"/>
            <a:ext cx="13896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F83A57F8-8C4B-D702-31F1-D94FC5C2D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9" t="32029" r="16737" b="33656"/>
          <a:stretch/>
        </p:blipFill>
        <p:spPr bwMode="auto">
          <a:xfrm>
            <a:off x="8899435" y="4416297"/>
            <a:ext cx="13896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C79D50E3-5041-EB83-B91B-64679782A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6" t="128" b="65557"/>
          <a:stretch/>
        </p:blipFill>
        <p:spPr bwMode="auto">
          <a:xfrm>
            <a:off x="8899435" y="3088582"/>
            <a:ext cx="13896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FA8F334F-95A1-AB09-F1F9-9827B7528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6" t="64201" r="50000" b="1484"/>
          <a:stretch/>
        </p:blipFill>
        <p:spPr bwMode="auto">
          <a:xfrm>
            <a:off x="10365595" y="3090734"/>
            <a:ext cx="13896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808C799B-2211-ACA4-203D-DFB93C7FD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8" t="33012" r="118" b="32673"/>
          <a:stretch/>
        </p:blipFill>
        <p:spPr bwMode="auto">
          <a:xfrm>
            <a:off x="10365594" y="4416297"/>
            <a:ext cx="13896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808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67CB1-935B-09EF-FDD6-2952B9A7F339}"/>
              </a:ext>
            </a:extLst>
          </p:cNvPr>
          <p:cNvSpPr txBox="1"/>
          <p:nvPr/>
        </p:nvSpPr>
        <p:spPr>
          <a:xfrm>
            <a:off x="8323868" y="2601522"/>
            <a:ext cx="33919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Analisando os </a:t>
            </a:r>
          </a:p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artigos do Brasil</a:t>
            </a:r>
          </a:p>
          <a:p>
            <a:pPr algn="ctr"/>
            <a:endParaRPr lang="pt-BR" sz="2800" dirty="0">
              <a:solidFill>
                <a:srgbClr val="333333"/>
              </a:solidFill>
              <a:latin typeface="Red Hat Display"/>
            </a:endParaRPr>
          </a:p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98 Artigos publicados</a:t>
            </a:r>
            <a:endParaRPr lang="es-CO" sz="2400" dirty="0">
              <a:latin typeface="Red Hat Display"/>
            </a:endParaRPr>
          </a:p>
        </p:txBody>
      </p:sp>
      <p:pic>
        <p:nvPicPr>
          <p:cNvPr id="5" name="Espaço Reservado para Conteúdo 12">
            <a:extLst>
              <a:ext uri="{FF2B5EF4-FFF2-40B4-BE49-F238E27FC236}">
                <a16:creationId xmlns:a16="http://schemas.microsoft.com/office/drawing/2014/main" id="{9E100945-57F0-FF64-2767-49CDE0789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6139" y="1657383"/>
            <a:ext cx="7770965" cy="3704160"/>
          </a:xfrm>
        </p:spPr>
      </p:pic>
    </p:spTree>
    <p:extLst>
      <p:ext uri="{BB962C8B-B14F-4D97-AF65-F5344CB8AC3E}">
        <p14:creationId xmlns:p14="http://schemas.microsoft.com/office/powerpoint/2010/main" val="2693240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67CB1-935B-09EF-FDD6-2952B9A7F339}"/>
              </a:ext>
            </a:extLst>
          </p:cNvPr>
          <p:cNvSpPr txBox="1"/>
          <p:nvPr/>
        </p:nvSpPr>
        <p:spPr>
          <a:xfrm>
            <a:off x="7918515" y="2703586"/>
            <a:ext cx="38821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Percebe-se uma diminuição anual na quantidade de publicações desde 2020</a:t>
            </a:r>
            <a:endParaRPr lang="es-CO" sz="2400" dirty="0">
              <a:latin typeface="Red Hat Display"/>
            </a:endParaRPr>
          </a:p>
        </p:txBody>
      </p:sp>
      <p:pic>
        <p:nvPicPr>
          <p:cNvPr id="8" name="Espaço Reservado para Conteúdo 10">
            <a:extLst>
              <a:ext uri="{FF2B5EF4-FFF2-40B4-BE49-F238E27FC236}">
                <a16:creationId xmlns:a16="http://schemas.microsoft.com/office/drawing/2014/main" id="{15B0C96F-1A12-6D86-AE48-1B55C2E67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6224" y="1596996"/>
            <a:ext cx="7620539" cy="4089689"/>
          </a:xfrm>
        </p:spPr>
      </p:pic>
    </p:spTree>
    <p:extLst>
      <p:ext uri="{BB962C8B-B14F-4D97-AF65-F5344CB8AC3E}">
        <p14:creationId xmlns:p14="http://schemas.microsoft.com/office/powerpoint/2010/main" val="349313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67CB1-935B-09EF-FDD6-2952B9A7F339}"/>
              </a:ext>
            </a:extLst>
          </p:cNvPr>
          <p:cNvSpPr txBox="1"/>
          <p:nvPr/>
        </p:nvSpPr>
        <p:spPr>
          <a:xfrm>
            <a:off x="8880049" y="3087163"/>
            <a:ext cx="3160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333333"/>
                </a:solidFill>
                <a:latin typeface="Red Hat Display"/>
              </a:rPr>
              <a:t>Nuvem de palavras e suas conexões</a:t>
            </a:r>
            <a:endParaRPr lang="es-CO" sz="2400" dirty="0">
              <a:latin typeface="Red Hat Display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764343-5A54-C087-1B94-B97B75DF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081046"/>
            <a:ext cx="7725359" cy="46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61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67CB1-935B-09EF-FDD6-2952B9A7F339}"/>
              </a:ext>
            </a:extLst>
          </p:cNvPr>
          <p:cNvSpPr txBox="1"/>
          <p:nvPr/>
        </p:nvSpPr>
        <p:spPr>
          <a:xfrm>
            <a:off x="8880049" y="3087163"/>
            <a:ext cx="3160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333333"/>
                </a:solidFill>
                <a:latin typeface="Red Hat Display"/>
              </a:rPr>
              <a:t>Nuvem de palavras e suas conexões</a:t>
            </a:r>
            <a:endParaRPr lang="es-CO" sz="2400" dirty="0">
              <a:latin typeface="Red Hat Display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764343-5A54-C087-1B94-B97B75DF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081046"/>
            <a:ext cx="7725359" cy="4695907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44D604A-149B-B767-1586-76F2A1A787C5}"/>
              </a:ext>
            </a:extLst>
          </p:cNvPr>
          <p:cNvSpPr/>
          <p:nvPr/>
        </p:nvSpPr>
        <p:spPr>
          <a:xfrm>
            <a:off x="2818615" y="2949002"/>
            <a:ext cx="999241" cy="572678"/>
          </a:xfrm>
          <a:prstGeom prst="ellipse">
            <a:avLst/>
          </a:prstGeom>
          <a:solidFill>
            <a:schemeClr val="tx1">
              <a:alpha val="26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EB7027E-39C8-7556-0AED-B9EE3A1573F4}"/>
              </a:ext>
            </a:extLst>
          </p:cNvPr>
          <p:cNvSpPr/>
          <p:nvPr/>
        </p:nvSpPr>
        <p:spPr>
          <a:xfrm>
            <a:off x="1434446" y="4788865"/>
            <a:ext cx="999241" cy="572678"/>
          </a:xfrm>
          <a:prstGeom prst="ellipse">
            <a:avLst/>
          </a:prstGeom>
          <a:solidFill>
            <a:schemeClr val="tx1">
              <a:alpha val="26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4D3893B-647D-5307-0F4B-911FF9D4CADB}"/>
              </a:ext>
            </a:extLst>
          </p:cNvPr>
          <p:cNvSpPr/>
          <p:nvPr/>
        </p:nvSpPr>
        <p:spPr>
          <a:xfrm>
            <a:off x="3701638" y="2514485"/>
            <a:ext cx="999241" cy="572678"/>
          </a:xfrm>
          <a:prstGeom prst="ellipse">
            <a:avLst/>
          </a:prstGeom>
          <a:solidFill>
            <a:schemeClr val="tx1">
              <a:alpha val="26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C1AFB65-1525-3358-D3FA-4A47C95E82F6}"/>
              </a:ext>
            </a:extLst>
          </p:cNvPr>
          <p:cNvSpPr/>
          <p:nvPr/>
        </p:nvSpPr>
        <p:spPr>
          <a:xfrm>
            <a:off x="5250730" y="4308048"/>
            <a:ext cx="593889" cy="494141"/>
          </a:xfrm>
          <a:prstGeom prst="ellipse">
            <a:avLst/>
          </a:prstGeom>
          <a:solidFill>
            <a:schemeClr val="tx1">
              <a:alpha val="26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48CA922-0716-725E-E207-3A696CF01F7D}"/>
              </a:ext>
            </a:extLst>
          </p:cNvPr>
          <p:cNvSpPr/>
          <p:nvPr/>
        </p:nvSpPr>
        <p:spPr>
          <a:xfrm>
            <a:off x="6565796" y="4060977"/>
            <a:ext cx="593889" cy="494141"/>
          </a:xfrm>
          <a:prstGeom prst="ellipse">
            <a:avLst/>
          </a:prstGeom>
          <a:solidFill>
            <a:schemeClr val="tx1">
              <a:alpha val="26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8098068-00E9-2309-B485-3A2E801F743B}"/>
              </a:ext>
            </a:extLst>
          </p:cNvPr>
          <p:cNvSpPr/>
          <p:nvPr/>
        </p:nvSpPr>
        <p:spPr>
          <a:xfrm>
            <a:off x="838200" y="4294724"/>
            <a:ext cx="1428599" cy="494141"/>
          </a:xfrm>
          <a:prstGeom prst="ellipse">
            <a:avLst/>
          </a:prstGeom>
          <a:solidFill>
            <a:schemeClr val="tx1">
              <a:alpha val="26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29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3137CC4-C420-DB88-CACC-85EDEA43F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381"/>
          <a:stretch/>
        </p:blipFill>
        <p:spPr>
          <a:xfrm>
            <a:off x="6862741" y="3103096"/>
            <a:ext cx="5436195" cy="276739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A2E6419-E662-9988-0074-A551686E4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83" y="1240123"/>
            <a:ext cx="5014555" cy="83377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0C8A29C-C29F-E722-C687-4F52AFA58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256" y="2283655"/>
            <a:ext cx="4661486" cy="9633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BF9A6F8-53BF-7A90-E449-36B488370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83" y="3404136"/>
            <a:ext cx="4733862" cy="212517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D404CB3-B9D2-FF5A-6EDF-E1544C266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271" y="1171039"/>
            <a:ext cx="4980328" cy="82808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5DFAB99-7649-D303-1F46-B922C14F6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5435" y="2283655"/>
            <a:ext cx="4980322" cy="8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5" descr="Homem de terno e gravata sorrindo posando para foto&#10;&#10;Descrição gerada automaticamente">
            <a:extLst>
              <a:ext uri="{FF2B5EF4-FFF2-40B4-BE49-F238E27FC236}">
                <a16:creationId xmlns:a16="http://schemas.microsoft.com/office/drawing/2014/main" id="{61EC443E-4F49-74C8-51EA-B106B8C0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332" y="35454"/>
            <a:ext cx="4146695" cy="5291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72A0F64C-B04A-D4AE-281B-522C04EFE497}"/>
              </a:ext>
            </a:extLst>
          </p:cNvPr>
          <p:cNvSpPr txBox="1"/>
          <p:nvPr/>
        </p:nvSpPr>
        <p:spPr>
          <a:xfrm>
            <a:off x="686191" y="139467"/>
            <a:ext cx="6836740" cy="3600974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defTabSz="914309">
              <a:defRPr/>
            </a:pPr>
            <a:r>
              <a:rPr lang="pt-BR" sz="2400" b="1" dirty="0">
                <a:latin typeface="Calibri"/>
              </a:rPr>
              <a:t>Edivaldo José da Silva Junior</a:t>
            </a:r>
          </a:p>
          <a:p>
            <a:pPr defTabSz="914309">
              <a:defRPr/>
            </a:pPr>
            <a:endParaRPr lang="pt-BR" sz="2400" b="1" dirty="0">
              <a:latin typeface="Calibri"/>
              <a:cs typeface="Calibri"/>
            </a:endParaRPr>
          </a:p>
          <a:p>
            <a:pPr defTabSz="914309">
              <a:defRPr/>
            </a:pP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Graduação em </a:t>
            </a:r>
            <a:r>
              <a:rPr lang="pt-BR" sz="1400" b="1" dirty="0">
                <a:solidFill>
                  <a:srgbClr val="000000"/>
                </a:solidFill>
                <a:latin typeface="Calibri"/>
                <a:cs typeface="Calibri"/>
              </a:rPr>
              <a:t>Engenharia Civil </a:t>
            </a: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(UNILA)</a:t>
            </a:r>
          </a:p>
          <a:p>
            <a:pPr defTabSz="914309">
              <a:defRPr/>
            </a:pPr>
            <a:r>
              <a:rPr lang="pt-BR" sz="100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Análise </a:t>
            </a:r>
            <a:r>
              <a:rPr lang="pt-BR" sz="1000" dirty="0" err="1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Termo-Mecânica</a:t>
            </a:r>
            <a:r>
              <a:rPr lang="pt-BR" sz="100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 2D da Barragem de Contraforte de Itaipu pelo Método dos Elementos Finitos em Fortran</a:t>
            </a:r>
            <a:endParaRPr lang="pt-BR" sz="11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914309">
              <a:defRPr/>
            </a:pPr>
            <a:endParaRPr lang="pt-BR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914309">
              <a:defRPr/>
            </a:pPr>
            <a:r>
              <a:rPr lang="pt-BR" sz="1400" b="1" dirty="0">
                <a:solidFill>
                  <a:srgbClr val="000000"/>
                </a:solidFill>
                <a:latin typeface="Calibri"/>
                <a:cs typeface="Calibri"/>
              </a:rPr>
              <a:t>Intercâmbio Shanghai - China </a:t>
            </a: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- Graduação Sanduíche CSF (2 anos)</a:t>
            </a:r>
          </a:p>
          <a:p>
            <a:pPr defTabSz="914309">
              <a:defRPr/>
            </a:pPr>
            <a:r>
              <a:rPr lang="pt-BR" sz="105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Mandarim intensivo (HSK4)</a:t>
            </a:r>
          </a:p>
          <a:p>
            <a:pPr defTabSz="914309">
              <a:defRPr/>
            </a:pPr>
            <a:r>
              <a:rPr lang="pt-BR" sz="105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Engenharia Civil </a:t>
            </a:r>
          </a:p>
          <a:p>
            <a:pPr defTabSz="914309">
              <a:defRPr/>
            </a:pPr>
            <a:endParaRPr lang="pt-BR" sz="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914309">
              <a:defRPr/>
            </a:pP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Mestrado em Engenharia Civil (PPECI-UNILA)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914309">
              <a:defRPr/>
            </a:pPr>
            <a:r>
              <a:rPr lang="pt-BR" sz="90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Método CID aplicado na Calibração de Modelo MEF de Descolamento de Interface Coesiva Rocha-argamassa</a:t>
            </a:r>
            <a:endParaRPr lang="pt-BR" sz="900" dirty="0">
              <a:solidFill>
                <a:prstClr val="black"/>
              </a:solidFill>
              <a:latin typeface="Calibri"/>
            </a:endParaRPr>
          </a:p>
          <a:p>
            <a:pPr defTabSz="914309">
              <a:defRPr/>
            </a:pPr>
            <a:endParaRPr lang="pt-BR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914309">
              <a:defRPr/>
            </a:pPr>
            <a:endParaRPr lang="pt-BR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914309">
              <a:defRPr/>
            </a:pP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Pós-Graduação em andamento: Big Data &amp; </a:t>
            </a:r>
            <a:r>
              <a:rPr lang="pt-BR" sz="1400" b="1" dirty="0">
                <a:solidFill>
                  <a:srgbClr val="000000"/>
                </a:solidFill>
                <a:latin typeface="Calibri"/>
                <a:cs typeface="Calibri"/>
              </a:rPr>
              <a:t>Data Science </a:t>
            </a: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(Universidade Positivo)</a:t>
            </a:r>
          </a:p>
          <a:p>
            <a:pPr defTabSz="914309">
              <a:defRPr/>
            </a:pPr>
            <a:r>
              <a:rPr lang="pt-BR" sz="105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Automatização de aquisição de imagens do satélite CBERS4A para monitoramento e análise de Barragens de Mineração</a:t>
            </a:r>
          </a:p>
          <a:p>
            <a:pPr defTabSz="914309">
              <a:defRPr/>
            </a:pPr>
            <a:endParaRPr lang="pt-BR" sz="1050" dirty="0">
              <a:solidFill>
                <a:prstClr val="black"/>
              </a:solidFill>
              <a:latin typeface="Calibri"/>
              <a:ea typeface="+mn-lt"/>
              <a:cs typeface="Calibri"/>
            </a:endParaRPr>
          </a:p>
          <a:p>
            <a:pPr defTabSz="914309"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cs typeface="Calibri"/>
              </a:rPr>
              <a:t>Doutorando em Energia e Sustentabilidade (PPGIES-UNILA)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914309">
              <a:defRPr/>
            </a:pPr>
            <a:r>
              <a:rPr lang="pt-BR" sz="1050" dirty="0">
                <a:solidFill>
                  <a:prstClr val="black"/>
                </a:solidFill>
                <a:latin typeface="Calibri"/>
                <a:ea typeface="+mn-lt"/>
                <a:cs typeface="Calibri"/>
              </a:rPr>
              <a:t>Inteligência Artificial aplicada na Modelagem e Predição de Distribuição de Fenômenos no Solo</a:t>
            </a:r>
            <a:endParaRPr lang="pt-BR" sz="1050" dirty="0">
              <a:solidFill>
                <a:prstClr val="black"/>
              </a:solidFill>
              <a:latin typeface="Calibri"/>
            </a:endParaRPr>
          </a:p>
          <a:p>
            <a:pPr defTabSz="914309">
              <a:defRPr/>
            </a:pPr>
            <a:endParaRPr lang="pt-BR" sz="1050" dirty="0">
              <a:solidFill>
                <a:prstClr val="black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A81E955-9918-3FFF-005A-33229946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817" y="3540367"/>
            <a:ext cx="1762611" cy="1753358"/>
          </a:xfrm>
          <a:prstGeom prst="rect">
            <a:avLst/>
          </a:prstGeom>
        </p:spPr>
      </p:pic>
      <p:pic>
        <p:nvPicPr>
          <p:cNvPr id="26" name="Picture 2" descr="Estudo de caso do LinkedIn | TMF Group">
            <a:extLst>
              <a:ext uri="{FF2B5EF4-FFF2-40B4-BE49-F238E27FC236}">
                <a16:creationId xmlns:a16="http://schemas.microsoft.com/office/drawing/2014/main" id="{49011BC6-F162-EF7D-6D1D-8DA29886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224" y="5213681"/>
            <a:ext cx="1558172" cy="4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62CA1147-361C-6D28-0F7C-9F14C08AB400}"/>
              </a:ext>
            </a:extLst>
          </p:cNvPr>
          <p:cNvSpPr txBox="1"/>
          <p:nvPr/>
        </p:nvSpPr>
        <p:spPr>
          <a:xfrm>
            <a:off x="1574248" y="3666728"/>
            <a:ext cx="9043503" cy="20390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09">
              <a:lnSpc>
                <a:spcPct val="150000"/>
              </a:lnSpc>
              <a:defRPr/>
            </a:pPr>
            <a:r>
              <a:rPr lang="pt-BR" sz="1600" b="1" dirty="0">
                <a:solidFill>
                  <a:srgbClr val="000000"/>
                </a:solidFill>
                <a:latin typeface="Calibri"/>
                <a:cs typeface="Calibri"/>
              </a:rPr>
              <a:t>Trabalhos Desenvolvidos no PTI:</a:t>
            </a:r>
          </a:p>
          <a:p>
            <a:pPr marL="457154" indent="-457154" defTabSz="914309">
              <a:buFont typeface="Arial"/>
              <a:buChar char="•"/>
              <a:defRPr/>
            </a:pP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Modelagem 3D de Barragem de Concreto</a:t>
            </a:r>
            <a:endParaRPr lang="pt-BR" sz="11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154" indent="-457154" defTabSz="914309">
              <a:buFont typeface="Arial"/>
              <a:buChar char="•"/>
              <a:defRPr/>
            </a:pPr>
            <a:r>
              <a:rPr lang="pt-BR" sz="1400" dirty="0">
                <a:solidFill>
                  <a:srgbClr val="000000"/>
                </a:solidFill>
                <a:latin typeface="Calibri"/>
                <a:cs typeface="Calibri"/>
              </a:rPr>
              <a:t>Simulação Numérica Estrutural de Barragens (MEF)</a:t>
            </a:r>
          </a:p>
          <a:p>
            <a:pPr defTabSz="914309">
              <a:defRPr/>
            </a:pPr>
            <a:endParaRPr lang="pt-BR" sz="105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154" indent="-457154" defTabSz="914309">
              <a:buFont typeface="Arial"/>
              <a:buChar char="•"/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  <a:cs typeface="Calibri"/>
              </a:rPr>
              <a:t>Geoprocessamento </a:t>
            </a:r>
          </a:p>
          <a:p>
            <a:pPr marL="457154" indent="-457154" defTabSz="914309">
              <a:buFont typeface="Arial"/>
              <a:buChar char="•"/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  <a:cs typeface="Calibri"/>
              </a:rPr>
              <a:t>Modelagem Estatística (Python e R)</a:t>
            </a:r>
          </a:p>
          <a:p>
            <a:pPr marL="457154" indent="-457154" defTabSz="914309">
              <a:buFont typeface="Arial"/>
              <a:buChar char="•"/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  <a:cs typeface="Calibri"/>
              </a:rPr>
              <a:t>Inteligência Artificial </a:t>
            </a:r>
          </a:p>
          <a:p>
            <a:pPr marL="457154" indent="-457154" defTabSz="914309">
              <a:buFont typeface="Arial"/>
              <a:buChar char="•"/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  <a:cs typeface="Calibri"/>
              </a:rPr>
              <a:t>Desenvolvimento de Sistemas de Monitoramento de Barragens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B9C2F8FD-11B0-41CD-0E14-CDE63E0EF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1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3137CC4-C420-DB88-CACC-85EDEA43F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381"/>
          <a:stretch/>
        </p:blipFill>
        <p:spPr>
          <a:xfrm>
            <a:off x="6862741" y="3103096"/>
            <a:ext cx="5436195" cy="276739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1C2367E-2CD2-DE25-E075-64BE908A2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24" y="1188072"/>
            <a:ext cx="4010025" cy="13144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77F4BFA-BCC6-18C7-4115-1A8E0DB16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139" y="729846"/>
            <a:ext cx="4010025" cy="212407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1495E4B9-D133-A55C-5A2F-EB578824C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932554"/>
            <a:ext cx="4950838" cy="142292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EADC9CE-5F06-503D-DCDC-12225C2A8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2967" y="4600281"/>
            <a:ext cx="5552412" cy="9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17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667CB1-935B-09EF-FDD6-2952B9A7F339}"/>
              </a:ext>
            </a:extLst>
          </p:cNvPr>
          <p:cNvSpPr txBox="1"/>
          <p:nvPr/>
        </p:nvSpPr>
        <p:spPr>
          <a:xfrm>
            <a:off x="5090474" y="1168776"/>
            <a:ext cx="66129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Uma Estrutura de Avaliação de Desenvolvimento Sustentável para Empresas de Eletricidade Chinesas Baseada no Acoplamento ODS e ESG</a:t>
            </a:r>
            <a:endParaRPr lang="es-CO" sz="2400" dirty="0">
              <a:latin typeface="Red Hat Display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E85FA1-3C11-1F01-3DD8-F6FB38C01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1427"/>
          <a:stretch/>
        </p:blipFill>
        <p:spPr>
          <a:xfrm>
            <a:off x="659105" y="1093303"/>
            <a:ext cx="3384994" cy="4675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D697FBF-522F-D08B-DB6B-F0213CB66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856" y="2279041"/>
            <a:ext cx="3082502" cy="3082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CAB9F5B-0E25-5A25-DFFD-727A731A5773}"/>
              </a:ext>
            </a:extLst>
          </p:cNvPr>
          <p:cNvSpPr txBox="1"/>
          <p:nvPr/>
        </p:nvSpPr>
        <p:spPr>
          <a:xfrm>
            <a:off x="5641109" y="3045583"/>
            <a:ext cx="60622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Red Hat Display"/>
              </a:rPr>
              <a:t>Construiu um sistema de índices para a avaliação do desenvolvimento sustentável de empresas de energia elétrica, composto por 75 indicadores correspondentes a quatro dimensões: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Red Hat Display"/>
              </a:rPr>
              <a:t>Econômica;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Red Hat Display"/>
              </a:rPr>
              <a:t>Social;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Red Hat Display"/>
              </a:rPr>
              <a:t>Ambiental 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Red Hat Display"/>
              </a:rPr>
              <a:t> Governança. </a:t>
            </a:r>
            <a:endParaRPr lang="es-CO" dirty="0"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009335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45183A-E706-9A84-11C7-4D827EF5A13E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Revisão sistemática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365451-B1FE-E321-A05C-9708A4817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1427"/>
          <a:stretch/>
        </p:blipFill>
        <p:spPr>
          <a:xfrm>
            <a:off x="659105" y="1093303"/>
            <a:ext cx="3384994" cy="4675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E63698-6AAB-4ADF-547B-35AD5CDFE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856" y="2279041"/>
            <a:ext cx="3082502" cy="3082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04C8C5B-F149-706F-F7F2-9443900D7AF4}"/>
              </a:ext>
            </a:extLst>
          </p:cNvPr>
          <p:cNvSpPr txBox="1"/>
          <p:nvPr/>
        </p:nvSpPr>
        <p:spPr>
          <a:xfrm>
            <a:off x="5259372" y="1235670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effectLst/>
                <a:latin typeface="Red Hat Display"/>
              </a:rPr>
              <a:t>Com base nos resultados do painel, o investimento em inovação, bem-estar público, emissões de gases de efeito estufa e sustentabilidade econômica são os principais fatores que limitam o alcance do desenvolvimento sustentável</a:t>
            </a:r>
            <a:endParaRPr lang="es-CO" dirty="0">
              <a:latin typeface="Red Hat Display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B4ACB5-759A-3677-17ED-BA07035EF35D}"/>
              </a:ext>
            </a:extLst>
          </p:cNvPr>
          <p:cNvSpPr txBox="1"/>
          <p:nvPr/>
        </p:nvSpPr>
        <p:spPr>
          <a:xfrm>
            <a:off x="5259372" y="2698442"/>
            <a:ext cx="636389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effectLst/>
                <a:latin typeface="Red Hat Display"/>
              </a:rPr>
              <a:t>As empresas de eletricidade chinesas devem controlar custos e despesas de forma abrangente, fortalecer a gestão de capital, expandir canais de financiamento</a:t>
            </a:r>
            <a:r>
              <a:rPr lang="pt-BR" sz="2000" b="1" i="0" dirty="0">
                <a:effectLst/>
                <a:latin typeface="Red Hat Display"/>
              </a:rPr>
              <a:t>, focar no aprimoramento das capacidades de P&amp;D, melhorar seus sistemas de gestão de inovação científica e tecnológica</a:t>
            </a:r>
            <a:r>
              <a:rPr lang="pt-BR" b="0" i="0" dirty="0">
                <a:effectLst/>
                <a:latin typeface="Red Hat Display"/>
              </a:rPr>
              <a:t> e aprimorar a divulgação de informações sobre emissões de gases de efeito estufa, consumo e uso de recursos e questões de funcionários para melhorar o nível geral de desenvolvimento sustentável.</a:t>
            </a:r>
            <a:endParaRPr lang="es-CO" dirty="0"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600317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88;p14">
            <a:extLst>
              <a:ext uri="{FF2B5EF4-FFF2-40B4-BE49-F238E27FC236}">
                <a16:creationId xmlns:a16="http://schemas.microsoft.com/office/drawing/2014/main" id="{7378E36D-A6D5-0345-C8EA-A76691F7325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25474" y="-26590"/>
            <a:ext cx="12188880" cy="6856347"/>
          </a:xfrm>
          <a:prstGeom prst="rect">
            <a:avLst/>
          </a:prstGeom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9066436-D510-F84A-81D1-DBABD259AA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C99FF"/>
              </a:clrFrom>
              <a:clrTo>
                <a:srgbClr val="BC99FF">
                  <a:alpha val="0"/>
                </a:srgbClr>
              </a:clrTo>
            </a:clrChange>
          </a:blip>
          <a:srcRect b="16381"/>
          <a:stretch/>
        </p:blipFill>
        <p:spPr>
          <a:xfrm>
            <a:off x="5907169" y="2932066"/>
            <a:ext cx="5436195" cy="2767392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BE22674B-323E-4320-58DB-0FF2FD7AE0AD}"/>
              </a:ext>
            </a:extLst>
          </p:cNvPr>
          <p:cNvSpPr/>
          <p:nvPr/>
        </p:nvSpPr>
        <p:spPr>
          <a:xfrm>
            <a:off x="9234360" y="377012"/>
            <a:ext cx="127260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www.pti.org.br</a:t>
            </a:r>
            <a:endParaRPr lang="pt-BR" sz="1400" b="0" strike="noStrike" spc="-1" dirty="0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D9D8345A-DDB6-9B15-C277-D0259D3E18EF}"/>
              </a:ext>
            </a:extLst>
          </p:cNvPr>
          <p:cNvSpPr/>
          <p:nvPr/>
        </p:nvSpPr>
        <p:spPr>
          <a:xfrm>
            <a:off x="9235440" y="711889"/>
            <a:ext cx="94464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/ptibrasil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97E03CA3-12AF-F6BF-8BAC-9859E4B92CEF}"/>
              </a:ext>
            </a:extLst>
          </p:cNvPr>
          <p:cNvSpPr/>
          <p:nvPr/>
        </p:nvSpPr>
        <p:spPr>
          <a:xfrm>
            <a:off x="9235440" y="1071252"/>
            <a:ext cx="89568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/ptibrasil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3E49D2EB-564D-CE00-522C-C176F9B73369}"/>
              </a:ext>
            </a:extLst>
          </p:cNvPr>
          <p:cNvSpPr/>
          <p:nvPr/>
        </p:nvSpPr>
        <p:spPr>
          <a:xfrm>
            <a:off x="10992960" y="711889"/>
            <a:ext cx="90540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/ptibrasil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3" name="CustomShape 5">
            <a:extLst>
              <a:ext uri="{FF2B5EF4-FFF2-40B4-BE49-F238E27FC236}">
                <a16:creationId xmlns:a16="http://schemas.microsoft.com/office/drawing/2014/main" id="{A8F34FB9-93C5-9786-8D0A-B2836B241639}"/>
              </a:ext>
            </a:extLst>
          </p:cNvPr>
          <p:cNvSpPr/>
          <p:nvPr/>
        </p:nvSpPr>
        <p:spPr>
          <a:xfrm>
            <a:off x="10992960" y="1071252"/>
            <a:ext cx="93492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/ptibrasil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1CABAE07-54F6-DF8D-6E28-26181F47B016}"/>
              </a:ext>
            </a:extLst>
          </p:cNvPr>
          <p:cNvSpPr/>
          <p:nvPr/>
        </p:nvSpPr>
        <p:spPr>
          <a:xfrm>
            <a:off x="10992960" y="405458"/>
            <a:ext cx="90540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/ptibrasil</a:t>
            </a:r>
            <a:endParaRPr lang="pt-BR" sz="1400" b="0" strike="noStrike" spc="-1">
              <a:latin typeface="Arial"/>
            </a:endParaRPr>
          </a:p>
        </p:txBody>
      </p:sp>
      <p:pic>
        <p:nvPicPr>
          <p:cNvPr id="15" name="Google Shape;289;p14">
            <a:extLst>
              <a:ext uri="{FF2B5EF4-FFF2-40B4-BE49-F238E27FC236}">
                <a16:creationId xmlns:a16="http://schemas.microsoft.com/office/drawing/2014/main" id="{D2D9624C-E793-F6C4-12CA-A668943663E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55944" y="205143"/>
            <a:ext cx="5213022" cy="1319813"/>
          </a:xfrm>
          <a:prstGeom prst="rect">
            <a:avLst/>
          </a:prstGeom>
          <a:ln>
            <a:noFill/>
          </a:ln>
        </p:spPr>
      </p:pic>
      <p:pic>
        <p:nvPicPr>
          <p:cNvPr id="16" name="Picture 2" descr="Seta para cima curva de crescimento de negócios | PSD Premium">
            <a:extLst>
              <a:ext uri="{FF2B5EF4-FFF2-40B4-BE49-F238E27FC236}">
                <a16:creationId xmlns:a16="http://schemas.microsoft.com/office/drawing/2014/main" id="{F40000E8-4AC6-D0AD-6590-A5FB9D426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32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22694" r="21490" b="29442"/>
          <a:stretch/>
        </p:blipFill>
        <p:spPr bwMode="auto">
          <a:xfrm>
            <a:off x="8095841" y="2134418"/>
            <a:ext cx="2897119" cy="22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39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A5346122-3751-F1DB-6732-0C2E3D742AD8}"/>
              </a:ext>
            </a:extLst>
          </p:cNvPr>
          <p:cNvSpPr txBox="1">
            <a:spLocks/>
          </p:cNvSpPr>
          <p:nvPr/>
        </p:nvSpPr>
        <p:spPr>
          <a:xfrm>
            <a:off x="338137" y="1567007"/>
            <a:ext cx="11515724" cy="237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Hidroeletricidade e Sustentabilidade:</a:t>
            </a:r>
          </a:p>
          <a:p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Uma Revisão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50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4CA824-C896-B8F4-C063-C368C9AF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41" y="5361543"/>
            <a:ext cx="3236483" cy="19024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A23FA9-AA3E-6D83-4127-151FB3B6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7302717-9605-741D-C638-45D85B0C2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92" y="1223800"/>
            <a:ext cx="5493941" cy="44103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EC42025-0F6B-7DF5-723C-528295B229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5834" y="1392628"/>
            <a:ext cx="5245216" cy="36071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47E7DB7-2EE9-40C9-02B3-B3C751C62C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6191" y="4960627"/>
            <a:ext cx="2712027" cy="51435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3E0FCFEE-0271-7FCA-3AA3-B171F6E0274A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Contextualização</a:t>
            </a:r>
          </a:p>
        </p:txBody>
      </p:sp>
    </p:spTree>
    <p:extLst>
      <p:ext uri="{BB962C8B-B14F-4D97-AF65-F5344CB8AC3E}">
        <p14:creationId xmlns:p14="http://schemas.microsoft.com/office/powerpoint/2010/main" val="268807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C851A1-5515-27AD-470F-E6F74762C0DA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Contextualização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E11E6E7-2E03-282F-47F5-C4AECD298D43}"/>
              </a:ext>
            </a:extLst>
          </p:cNvPr>
          <p:cNvSpPr txBox="1"/>
          <p:nvPr/>
        </p:nvSpPr>
        <p:spPr>
          <a:xfrm>
            <a:off x="838200" y="1146089"/>
            <a:ext cx="6524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606060"/>
                </a:solidFill>
                <a:effectLst/>
                <a:latin typeface="Red Hat Display"/>
              </a:rPr>
              <a:t>Objetivos de Desenvolvimento Sustentável (ODS) 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08183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C851A1-5515-27AD-470F-E6F74762C0DA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Contextualização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E11E6E7-2E03-282F-47F5-C4AECD298D43}"/>
              </a:ext>
            </a:extLst>
          </p:cNvPr>
          <p:cNvSpPr txBox="1"/>
          <p:nvPr/>
        </p:nvSpPr>
        <p:spPr>
          <a:xfrm>
            <a:off x="838200" y="1146089"/>
            <a:ext cx="6524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606060"/>
                </a:solidFill>
                <a:effectLst/>
                <a:latin typeface="Red Hat Display"/>
              </a:rPr>
              <a:t>Objetivos de Desenvolvimento Sustentável (ODS) </a:t>
            </a:r>
            <a:endParaRPr lang="es-CO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9E1702-106E-8E22-DF93-DF7B3ED31D8F}"/>
              </a:ext>
            </a:extLst>
          </p:cNvPr>
          <p:cNvSpPr txBox="1"/>
          <p:nvPr/>
        </p:nvSpPr>
        <p:spPr>
          <a:xfrm>
            <a:off x="1323975" y="1700431"/>
            <a:ext cx="10382249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1992 - Conferência das Nações Unidas sobre Meio Ambiente e Desenvolvimento (ECO-92)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606060"/>
                </a:solidFill>
                <a:latin typeface="Red Hat Display"/>
              </a:rPr>
              <a:t>Resultou na adoção da AGENDA 21: 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8 Objetivos de Desenvolvimento do Milênio (ODM)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5876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C851A1-5515-27AD-470F-E6F74762C0DA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Contextualização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E11E6E7-2E03-282F-47F5-C4AECD298D43}"/>
              </a:ext>
            </a:extLst>
          </p:cNvPr>
          <p:cNvSpPr txBox="1"/>
          <p:nvPr/>
        </p:nvSpPr>
        <p:spPr>
          <a:xfrm>
            <a:off x="838200" y="1146089"/>
            <a:ext cx="6524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606060"/>
                </a:solidFill>
                <a:effectLst/>
                <a:latin typeface="Red Hat Display"/>
              </a:rPr>
              <a:t>Objetivos de Desenvolvimento Sustentável (ODS) </a:t>
            </a:r>
            <a:endParaRPr lang="es-CO" sz="2400" dirty="0"/>
          </a:p>
        </p:txBody>
      </p:sp>
      <p:pic>
        <p:nvPicPr>
          <p:cNvPr id="2050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B409EFD7-9CEC-50AB-125A-640338E9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74114"/>
            <a:ext cx="4362450" cy="20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9E1702-106E-8E22-DF93-DF7B3ED31D8F}"/>
              </a:ext>
            </a:extLst>
          </p:cNvPr>
          <p:cNvSpPr txBox="1"/>
          <p:nvPr/>
        </p:nvSpPr>
        <p:spPr>
          <a:xfrm>
            <a:off x="1323975" y="1700431"/>
            <a:ext cx="10382249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1992 - Conferência das Nações Unidas sobre Meio Ambiente e Desenvolvimento (ECO-92)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606060"/>
                </a:solidFill>
                <a:latin typeface="Red Hat Display"/>
              </a:rPr>
              <a:t>Resultou na adoção da AGENDA 21: 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8 Objetivos de Desenvolvimento do Milênio (ODM)</a:t>
            </a:r>
            <a:endParaRPr lang="es-CO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9AF63D5-5C3E-5664-3FBB-F0B32FB290D6}"/>
              </a:ext>
            </a:extLst>
          </p:cNvPr>
          <p:cNvSpPr txBox="1"/>
          <p:nvPr/>
        </p:nvSpPr>
        <p:spPr>
          <a:xfrm>
            <a:off x="1323974" y="2761472"/>
            <a:ext cx="10382249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2015 -  Encontro para r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enovar o comprometimento com o desenvolvimento sustentável</a:t>
            </a: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 (</a:t>
            </a:r>
            <a:r>
              <a:rPr lang="pt-BR" dirty="0">
                <a:solidFill>
                  <a:srgbClr val="606060"/>
                </a:solidFill>
                <a:latin typeface="Red Hat Display"/>
              </a:rPr>
              <a:t>Rio+20</a:t>
            </a: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606060"/>
                </a:solidFill>
                <a:latin typeface="Red Hat Display"/>
              </a:rPr>
              <a:t>Resultou  Agenda 2030: </a:t>
            </a: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17 novos 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Objetivos de Desenvolvimento Sustentável</a:t>
            </a:r>
            <a:r>
              <a:rPr lang="pt-BR" dirty="0">
                <a:solidFill>
                  <a:srgbClr val="606060"/>
                </a:solidFill>
                <a:latin typeface="Red Hat Display"/>
              </a:rPr>
              <a:t> (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ODS)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5237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C851A1-5515-27AD-470F-E6F74762C0DA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Contextualização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E11E6E7-2E03-282F-47F5-C4AECD298D43}"/>
              </a:ext>
            </a:extLst>
          </p:cNvPr>
          <p:cNvSpPr txBox="1"/>
          <p:nvPr/>
        </p:nvSpPr>
        <p:spPr>
          <a:xfrm>
            <a:off x="838200" y="1146089"/>
            <a:ext cx="6524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606060"/>
                </a:solidFill>
                <a:effectLst/>
                <a:latin typeface="Red Hat Display"/>
              </a:rPr>
              <a:t>Objetivos de Desenvolvimento Sustentável (ODS) </a:t>
            </a:r>
            <a:endParaRPr lang="es-CO" sz="2400" dirty="0"/>
          </a:p>
        </p:txBody>
      </p:sp>
      <p:pic>
        <p:nvPicPr>
          <p:cNvPr id="2050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B409EFD7-9CEC-50AB-125A-640338E9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74114"/>
            <a:ext cx="4362450" cy="20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9E1702-106E-8E22-DF93-DF7B3ED31D8F}"/>
              </a:ext>
            </a:extLst>
          </p:cNvPr>
          <p:cNvSpPr txBox="1"/>
          <p:nvPr/>
        </p:nvSpPr>
        <p:spPr>
          <a:xfrm>
            <a:off x="1323975" y="1700431"/>
            <a:ext cx="10382249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1992 - Conferência das Nações Unidas sobre Meio Ambiente e Desenvolvimento (ECO-92)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606060"/>
                </a:solidFill>
                <a:latin typeface="Red Hat Display"/>
              </a:rPr>
              <a:t>Resultou na adoção da AGENDA 21: 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8 Objetivos de Desenvolvimento do Milênio (ODM)</a:t>
            </a:r>
            <a:endParaRPr lang="es-CO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9AF63D5-5C3E-5664-3FBB-F0B32FB290D6}"/>
              </a:ext>
            </a:extLst>
          </p:cNvPr>
          <p:cNvSpPr txBox="1"/>
          <p:nvPr/>
        </p:nvSpPr>
        <p:spPr>
          <a:xfrm>
            <a:off x="1323974" y="2761472"/>
            <a:ext cx="10382249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2015 -  Encontro para r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enovar o comprometimento com o desenvolvimento sustentável</a:t>
            </a: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 (</a:t>
            </a:r>
            <a:r>
              <a:rPr lang="pt-BR" dirty="0">
                <a:solidFill>
                  <a:srgbClr val="606060"/>
                </a:solidFill>
                <a:latin typeface="Red Hat Display"/>
              </a:rPr>
              <a:t>Rio+20</a:t>
            </a: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606060"/>
                </a:solidFill>
                <a:latin typeface="Red Hat Display"/>
              </a:rPr>
              <a:t>Resultou  Agenda 2030: </a:t>
            </a:r>
            <a:r>
              <a:rPr lang="pt-BR" b="0" i="0" dirty="0">
                <a:solidFill>
                  <a:srgbClr val="606060"/>
                </a:solidFill>
                <a:effectLst/>
                <a:latin typeface="Red Hat Display"/>
              </a:rPr>
              <a:t>17 novos 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Objetivos de Desenvolvimento Sustentável</a:t>
            </a:r>
            <a:r>
              <a:rPr lang="pt-BR" dirty="0">
                <a:solidFill>
                  <a:srgbClr val="606060"/>
                </a:solidFill>
                <a:latin typeface="Red Hat Display"/>
              </a:rPr>
              <a:t> (</a:t>
            </a:r>
            <a:r>
              <a:rPr lang="pt-BR" b="1" i="0" dirty="0">
                <a:solidFill>
                  <a:srgbClr val="606060"/>
                </a:solidFill>
                <a:effectLst/>
                <a:latin typeface="Red Hat Display"/>
              </a:rPr>
              <a:t>ODS)</a:t>
            </a:r>
            <a:endParaRPr lang="es-CO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B7F9EE-D4FC-B80C-4A27-0E5A244D4E42}"/>
              </a:ext>
            </a:extLst>
          </p:cNvPr>
          <p:cNvSpPr txBox="1"/>
          <p:nvPr/>
        </p:nvSpPr>
        <p:spPr>
          <a:xfrm>
            <a:off x="8201026" y="4458535"/>
            <a:ext cx="384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606060"/>
                </a:solidFill>
                <a:latin typeface="Red Hat Display"/>
              </a:rPr>
              <a:t> Environmental, Social and Governance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9C59555-5A80-819D-AA30-E7F46F195DB0}"/>
              </a:ext>
            </a:extLst>
          </p:cNvPr>
          <p:cNvSpPr txBox="1"/>
          <p:nvPr/>
        </p:nvSpPr>
        <p:spPr>
          <a:xfrm>
            <a:off x="8201026" y="4780557"/>
            <a:ext cx="384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606060"/>
                </a:solidFill>
                <a:latin typeface="Red Hat Display"/>
              </a:rPr>
              <a:t>Ambiental, Social e Governança</a:t>
            </a:r>
          </a:p>
        </p:txBody>
      </p:sp>
      <p:pic>
        <p:nvPicPr>
          <p:cNvPr id="2052" name="Picture 4" descr="Os cuidados necessários na hora de escolher empresas “sustentáveis” para  investir. Entenda o que são ESG, ODS e Greenwashing. – Observatório de  Justiça e Conservação">
            <a:extLst>
              <a:ext uri="{FF2B5EF4-FFF2-40B4-BE49-F238E27FC236}">
                <a16:creationId xmlns:a16="http://schemas.microsoft.com/office/drawing/2014/main" id="{D8908710-0CBC-FF36-096C-B20F273D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3673561"/>
            <a:ext cx="2333624" cy="21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5CAF35C-4D0E-20E7-C312-2D8E17D6303A}"/>
              </a:ext>
            </a:extLst>
          </p:cNvPr>
          <p:cNvSpPr txBox="1"/>
          <p:nvPr/>
        </p:nvSpPr>
        <p:spPr>
          <a:xfrm>
            <a:off x="8534400" y="5245041"/>
            <a:ext cx="30003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1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Corresponde às práticas ambientais, sociais e de governança de uma organização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106194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6086-A2E9-2C56-A158-F691E633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1054"/>
            <a:ext cx="12192000" cy="1011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C851A1-5515-27AD-470F-E6F74762C0DA}"/>
              </a:ext>
            </a:extLst>
          </p:cNvPr>
          <p:cNvSpPr txBox="1">
            <a:spLocks/>
          </p:cNvSpPr>
          <p:nvPr/>
        </p:nvSpPr>
        <p:spPr>
          <a:xfrm>
            <a:off x="838200" y="67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Red Hat Display"/>
              </a:rPr>
              <a:t>Contextualização</a:t>
            </a:r>
          </a:p>
        </p:txBody>
      </p:sp>
      <p:pic>
        <p:nvPicPr>
          <p:cNvPr id="2050" name="Picture 2" descr="Objetivos de Desenvolvimento Sustentável - ODS — Conselho Nacional de  Desenvolvimento Científico e Tecnológico">
            <a:extLst>
              <a:ext uri="{FF2B5EF4-FFF2-40B4-BE49-F238E27FC236}">
                <a16:creationId xmlns:a16="http://schemas.microsoft.com/office/drawing/2014/main" id="{B409EFD7-9CEC-50AB-125A-640338E9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08" y="1283065"/>
            <a:ext cx="3723701" cy="173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s cuidados necessários na hora de escolher empresas “sustentáveis” para  investir. Entenda o que são ESG, ODS e Greenwashing. – Observatório de  Justiça e Conservação">
            <a:extLst>
              <a:ext uri="{FF2B5EF4-FFF2-40B4-BE49-F238E27FC236}">
                <a16:creationId xmlns:a16="http://schemas.microsoft.com/office/drawing/2014/main" id="{D8908710-0CBC-FF36-096C-B20F273D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08" y="3063211"/>
            <a:ext cx="2769940" cy="25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D3BB8B-727A-A84C-00FB-8DB5AED0EB2E}"/>
              </a:ext>
            </a:extLst>
          </p:cNvPr>
          <p:cNvSpPr txBox="1"/>
          <p:nvPr/>
        </p:nvSpPr>
        <p:spPr>
          <a:xfrm>
            <a:off x="838200" y="2269251"/>
            <a:ext cx="658177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Red Hat Display"/>
              </a:rPr>
              <a:t>I</a:t>
            </a:r>
            <a:r>
              <a:rPr lang="pt-BR" sz="2800" b="0" i="0" dirty="0">
                <a:solidFill>
                  <a:srgbClr val="333333"/>
                </a:solidFill>
                <a:effectLst/>
                <a:latin typeface="Red Hat Display"/>
              </a:rPr>
              <a:t>nformações</a:t>
            </a:r>
            <a:r>
              <a:rPr lang="pt-BR" sz="2400" b="0" i="0" dirty="0">
                <a:solidFill>
                  <a:srgbClr val="333333"/>
                </a:solidFill>
                <a:effectLst/>
                <a:latin typeface="Red Hat Display"/>
              </a:rPr>
              <a:t> ESG são essenciais hoje para a tomada de decisões dos investidores. </a:t>
            </a:r>
          </a:p>
          <a:p>
            <a:pPr algn="ctr"/>
            <a:endParaRPr lang="pt-BR" sz="2400" dirty="0">
              <a:solidFill>
                <a:srgbClr val="333333"/>
              </a:solidFill>
              <a:latin typeface="Red Hat Display"/>
            </a:endParaRPr>
          </a:p>
          <a:p>
            <a:pPr algn="ctr"/>
            <a:r>
              <a:rPr lang="pt-BR" sz="2400" b="0" i="0" dirty="0">
                <a:solidFill>
                  <a:srgbClr val="333333"/>
                </a:solidFill>
                <a:effectLst/>
                <a:latin typeface="Red Hat Display"/>
              </a:rPr>
              <a:t>E os critérios ESG estão totalmente relacionados aos ODS.</a:t>
            </a:r>
            <a:endParaRPr lang="es-CO" sz="2400" dirty="0">
              <a:latin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353847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739</Words>
  <Application>Microsoft Office PowerPoint</Application>
  <PresentationFormat>Widescreen</PresentationFormat>
  <Paragraphs>104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Red Hat Display</vt:lpstr>
      <vt:lpstr>Arial</vt:lpstr>
      <vt:lpstr>Calibri</vt:lpstr>
      <vt:lpstr>Calibri Light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Edivaldo Jose Da Silva Junior</dc:creator>
  <cp:lastModifiedBy>Edivaldo Jose Da Silva Junior</cp:lastModifiedBy>
  <cp:revision>2</cp:revision>
  <dcterms:created xsi:type="dcterms:W3CDTF">2023-11-07T17:38:30Z</dcterms:created>
  <dcterms:modified xsi:type="dcterms:W3CDTF">2023-11-08T20:58:22Z</dcterms:modified>
</cp:coreProperties>
</file>