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5918" r:id="rId3"/>
    <p:sldId id="267" r:id="rId4"/>
    <p:sldId id="269" r:id="rId5"/>
    <p:sldId id="270" r:id="rId6"/>
    <p:sldId id="268" r:id="rId7"/>
    <p:sldId id="5916" r:id="rId8"/>
    <p:sldId id="5919" r:id="rId9"/>
    <p:sldId id="262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79" userDrawn="1">
          <p15:clr>
            <a:srgbClr val="A4A3A4"/>
          </p15:clr>
        </p15:guide>
        <p15:guide id="2" orient="horz" pos="1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A38"/>
    <a:srgbClr val="677B36"/>
    <a:srgbClr val="0340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27CAE-003D-4F9D-848D-C95760CA2589}" v="2" dt="2023-03-30T10:50:36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6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52" y="0"/>
      </p:cViewPr>
      <p:guideLst>
        <p:guide pos="279"/>
        <p:guide orient="horz" pos="1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 Rabelo Viana Leite (SRD)" userId="1a96902a-0c3b-4b34-97fe-63174f8d963c" providerId="ADAL" clId="{5E227CAE-003D-4F9D-848D-C95760CA2589}"/>
    <pc:docChg chg="undo custSel modSld">
      <pc:chgData name="Davi Rabelo Viana Leite (SRD)" userId="1a96902a-0c3b-4b34-97fe-63174f8d963c" providerId="ADAL" clId="{5E227CAE-003D-4F9D-848D-C95760CA2589}" dt="2023-03-30T10:51:21.229" v="119" actId="790"/>
      <pc:docMkLst>
        <pc:docMk/>
      </pc:docMkLst>
      <pc:sldChg chg="addSp delSp modSp mod">
        <pc:chgData name="Davi Rabelo Viana Leite (SRD)" userId="1a96902a-0c3b-4b34-97fe-63174f8d963c" providerId="ADAL" clId="{5E227CAE-003D-4F9D-848D-C95760CA2589}" dt="2023-03-30T10:51:21.229" v="119" actId="790"/>
        <pc:sldMkLst>
          <pc:docMk/>
          <pc:sldMk cId="557313656" sldId="267"/>
        </pc:sldMkLst>
        <pc:spChg chg="add del mod">
          <ac:chgData name="Davi Rabelo Viana Leite (SRD)" userId="1a96902a-0c3b-4b34-97fe-63174f8d963c" providerId="ADAL" clId="{5E227CAE-003D-4F9D-848D-C95760CA2589}" dt="2023-03-30T10:50:25.160" v="23"/>
          <ac:spMkLst>
            <pc:docMk/>
            <pc:sldMk cId="557313656" sldId="267"/>
            <ac:spMk id="3" creationId="{90C5599F-9C29-B1A3-0BED-22D18795ABC9}"/>
          </ac:spMkLst>
        </pc:spChg>
        <pc:spChg chg="mod">
          <ac:chgData name="Davi Rabelo Viana Leite (SRD)" userId="1a96902a-0c3b-4b34-97fe-63174f8d963c" providerId="ADAL" clId="{5E227CAE-003D-4F9D-848D-C95760CA2589}" dt="2023-03-30T10:50:30.467" v="24" actId="1076"/>
          <ac:spMkLst>
            <pc:docMk/>
            <pc:sldMk cId="557313656" sldId="267"/>
            <ac:spMk id="7" creationId="{4CB03BB5-76EC-E2D8-3457-8D8BA02C8217}"/>
          </ac:spMkLst>
        </pc:spChg>
        <pc:spChg chg="mod">
          <ac:chgData name="Davi Rabelo Viana Leite (SRD)" userId="1a96902a-0c3b-4b34-97fe-63174f8d963c" providerId="ADAL" clId="{5E227CAE-003D-4F9D-848D-C95760CA2589}" dt="2023-03-30T10:50:30.467" v="24" actId="1076"/>
          <ac:spMkLst>
            <pc:docMk/>
            <pc:sldMk cId="557313656" sldId="267"/>
            <ac:spMk id="19" creationId="{292FDF4B-81F0-0182-50F9-3E64F540A078}"/>
          </ac:spMkLst>
        </pc:spChg>
        <pc:spChg chg="add mod">
          <ac:chgData name="Davi Rabelo Viana Leite (SRD)" userId="1a96902a-0c3b-4b34-97fe-63174f8d963c" providerId="ADAL" clId="{5E227CAE-003D-4F9D-848D-C95760CA2589}" dt="2023-03-30T10:50:59.197" v="71" actId="1076"/>
          <ac:spMkLst>
            <pc:docMk/>
            <pc:sldMk cId="557313656" sldId="267"/>
            <ac:spMk id="20" creationId="{F666FA77-0D6A-77BA-8DE0-6F7B37C42670}"/>
          </ac:spMkLst>
        </pc:spChg>
        <pc:spChg chg="mod">
          <ac:chgData name="Davi Rabelo Viana Leite (SRD)" userId="1a96902a-0c3b-4b34-97fe-63174f8d963c" providerId="ADAL" clId="{5E227CAE-003D-4F9D-848D-C95760CA2589}" dt="2023-03-30T10:51:21.229" v="119" actId="790"/>
          <ac:spMkLst>
            <pc:docMk/>
            <pc:sldMk cId="557313656" sldId="267"/>
            <ac:spMk id="23" creationId="{A1710B04-A434-97D0-0F6C-00B778D7D299}"/>
          </ac:spMkLst>
        </pc:spChg>
        <pc:picChg chg="mod">
          <ac:chgData name="Davi Rabelo Viana Leite (SRD)" userId="1a96902a-0c3b-4b34-97fe-63174f8d963c" providerId="ADAL" clId="{5E227CAE-003D-4F9D-848D-C95760CA2589}" dt="2023-03-30T10:50:30.467" v="24" actId="1076"/>
          <ac:picMkLst>
            <pc:docMk/>
            <pc:sldMk cId="557313656" sldId="267"/>
            <ac:picMk id="21" creationId="{DFEAC333-F7B9-1E1F-ACD4-0385C73537A1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19232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FD73-4E93-85FC-E78A7FF450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3405E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Até 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Feb/2023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85</c:v>
                </c:pt>
                <c:pt idx="1">
                  <c:v>243</c:v>
                </c:pt>
                <c:pt idx="2">
                  <c:v>676</c:v>
                </c:pt>
                <c:pt idx="3">
                  <c:v>2277</c:v>
                </c:pt>
                <c:pt idx="4">
                  <c:v>5180</c:v>
                </c:pt>
                <c:pt idx="5">
                  <c:v>9776</c:v>
                </c:pt>
                <c:pt idx="6">
                  <c:v>17137</c:v>
                </c:pt>
                <c:pt idx="7">
                  <c:v>18003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FE-49AE-9D01-72FE190D73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74173808"/>
        <c:axId val="374184304"/>
      </c:barChart>
      <c:catAx>
        <c:axId val="37417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374184304"/>
        <c:crosses val="autoZero"/>
        <c:auto val="1"/>
        <c:lblAlgn val="ctr"/>
        <c:lblOffset val="100"/>
        <c:noMultiLvlLbl val="0"/>
      </c:catAx>
      <c:valAx>
        <c:axId val="374184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7417380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0838A3-5249-F2D0-54FF-4748F7E4E5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E2F4B39-54B1-6285-E3FE-997C611F2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7C3CB-3026-E438-401C-1E19875D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BD2194-F3F3-22A6-5034-22EC3ED47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665876E-0758-68DB-B2C0-F590F8361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17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B491FB-7328-668D-4BE7-67CBBCF4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C0240E6-AC83-09E6-8A59-002489688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ED3743B-9807-A305-779D-2C86C35C7E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71A588-E7AC-D971-0366-782B3A69B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F3266D5-ECDB-4085-BF5D-F9DF0652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241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434822-4CB7-B8E8-4238-BD1EF462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5BF9369-5C0E-CDCC-B7ED-CA3C85B2C6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CE223A0-ED92-1CB4-CF50-77342113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56BEB8-241D-B6FF-C3E0-42D677CA6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E8E3E05-4244-3395-0E1C-B03474304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43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27495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4DE1DA-C69B-2B01-0770-C533BF524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CE6707D-8DFD-1F0D-C1B4-D5DF623BE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DEF637-9230-0D27-4EA5-8ACDC3E66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F6740F6-FF9F-298E-9767-56A014347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68E1DA-FFEE-06F0-D3F2-6925EECC0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78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B52BD2-1AB6-681B-D31F-68F2B8C4F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EFDE0D-A9D5-9291-8727-1EE3B48BF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7D7D3EC-F723-52B3-6176-FC2226BB0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CDF0202-AE68-F57F-35F0-CB7080B10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68177A-21CB-9288-7C75-78CE4121C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971523-CF60-408F-70D3-8939CC375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9B1B1B-FA4D-F9D2-D503-639B65A3FD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C490A30-0F18-3858-E454-84687B3D8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50EF97-C45D-956E-A836-0D3FD8C04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9DE7FDA-3E24-47CF-DD34-CC681D41D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E9AF782-6CC4-9AE2-2FAB-115C9BD2C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4566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52D43-EBD5-D184-CDC3-A2DDB4124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5C71FEE-A626-BBDD-7F2C-EA234CE6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A8AD187-E8A0-5821-E1EB-2E3CB6820B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DE06A6A-B094-EF12-ED4D-E37AAF12EE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243D388-3567-DB22-E02C-52045743F5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23C2FA0-C85C-9FD0-A1BD-2F8B1A11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29422867-C89B-5EDC-2C9A-16F76BC0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36944B0B-C847-6801-D7D7-BFA8B512B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56456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C8A99-208A-B76B-9A1E-72E67C500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68ADCA-8DBA-FF92-0EFB-50D497BD6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6580D8-9C40-D358-BEB9-0D971AFBC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7F872FF-8F50-8C80-241D-F08332C9B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0671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E7ED491-EE0F-AC50-721A-F8257C87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9A0289E-F38D-5C72-34CA-447B3AB4A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65157A-29BF-0B4B-8C35-2774AA565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F7A769-A4A2-2A60-29FF-D12536153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2A73F6-6CE7-2536-12C3-EDDA210E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FDA9757-A6AD-F306-F57F-20DF34800F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DD6B505-1B6A-CCEF-C0B5-ED87D9507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8D8ED3-49BE-013A-5D07-81D94299A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343FB3C-BD7A-6C61-47F5-8FD674198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2462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3F5952-82E9-9E5E-F7EF-9BA204B18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2F2449E-BCAD-1788-62C2-9690F9D75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63B797C-89E9-8AE7-936D-AF5BCC8F0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21FF60F-E390-2D04-95C4-DB94F310C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B0D94E2-0F13-51B7-1B96-B5058E3D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90B3D52-E65B-BE1E-5367-C54ABF13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1806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D7E53A1-DDC1-8CD5-8E8F-A06796BC5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DD8BECD-655D-2299-8763-B38714FD0E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5708751-77F1-5308-00F3-1909ED629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B38F4-46A5-492A-A503-54A4EB7DA839}" type="datetimeFigureOut">
              <a:rPr lang="pt-BR" smtClean="0"/>
              <a:t>30/03/2023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24F2C13-E0F3-C96C-A039-6351473433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9B17E80-6EAC-8B8E-158B-799D7E720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92796-9024-491E-B986-19FED73E25D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259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2.emf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11" Type="http://schemas.openxmlformats.org/officeDocument/2006/relationships/chart" Target="../charts/chart1.xml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2.emf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 descr="Desenho de uma árvore&#10;&#10;Descrição gerada automaticamente com confiança baixa">
            <a:extLst>
              <a:ext uri="{FF2B5EF4-FFF2-40B4-BE49-F238E27FC236}">
                <a16:creationId xmlns:a16="http://schemas.microsoft.com/office/drawing/2014/main" id="{25124329-DA34-9B9E-6892-3E4B6185E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600262" cy="6858000"/>
          </a:xfrm>
          <a:prstGeom prst="rect">
            <a:avLst/>
          </a:prstGeom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9F8B69E2-6F8D-DD86-EFEF-A8E989147E6A}"/>
              </a:ext>
            </a:extLst>
          </p:cNvPr>
          <p:cNvSpPr/>
          <p:nvPr/>
        </p:nvSpPr>
        <p:spPr>
          <a:xfrm rot="10800000">
            <a:off x="2521676" y="-124641"/>
            <a:ext cx="9753600" cy="7315200"/>
          </a:xfrm>
          <a:custGeom>
            <a:avLst/>
            <a:gdLst>
              <a:gd name="connsiteX0" fmla="*/ 9277350 w 9391650"/>
              <a:gd name="connsiteY0" fmla="*/ 247650 h 7315200"/>
              <a:gd name="connsiteX1" fmla="*/ 2609850 w 9391650"/>
              <a:gd name="connsiteY1" fmla="*/ 7315200 h 7315200"/>
              <a:gd name="connsiteX2" fmla="*/ 0 w 9391650"/>
              <a:gd name="connsiteY2" fmla="*/ 7277100 h 7315200"/>
              <a:gd name="connsiteX3" fmla="*/ 0 w 9391650"/>
              <a:gd name="connsiteY3" fmla="*/ 0 h 7315200"/>
              <a:gd name="connsiteX4" fmla="*/ 9391650 w 9391650"/>
              <a:gd name="connsiteY4" fmla="*/ 0 h 7315200"/>
              <a:gd name="connsiteX5" fmla="*/ 9277350 w 9391650"/>
              <a:gd name="connsiteY5" fmla="*/ 247650 h 7315200"/>
              <a:gd name="connsiteX0" fmla="*/ 9563100 w 9677400"/>
              <a:gd name="connsiteY0" fmla="*/ 247650 h 7315200"/>
              <a:gd name="connsiteX1" fmla="*/ 2895600 w 9677400"/>
              <a:gd name="connsiteY1" fmla="*/ 7315200 h 7315200"/>
              <a:gd name="connsiteX2" fmla="*/ 0 w 9677400"/>
              <a:gd name="connsiteY2" fmla="*/ 7296150 h 7315200"/>
              <a:gd name="connsiteX3" fmla="*/ 285750 w 9677400"/>
              <a:gd name="connsiteY3" fmla="*/ 0 h 7315200"/>
              <a:gd name="connsiteX4" fmla="*/ 9677400 w 9677400"/>
              <a:gd name="connsiteY4" fmla="*/ 0 h 7315200"/>
              <a:gd name="connsiteX5" fmla="*/ 9563100 w 9677400"/>
              <a:gd name="connsiteY5" fmla="*/ 247650 h 7315200"/>
              <a:gd name="connsiteX0" fmla="*/ 9639300 w 9753600"/>
              <a:gd name="connsiteY0" fmla="*/ 247650 h 7315200"/>
              <a:gd name="connsiteX1" fmla="*/ 2971800 w 9753600"/>
              <a:gd name="connsiteY1" fmla="*/ 7315200 h 7315200"/>
              <a:gd name="connsiteX2" fmla="*/ 76200 w 9753600"/>
              <a:gd name="connsiteY2" fmla="*/ 7296150 h 7315200"/>
              <a:gd name="connsiteX3" fmla="*/ 0 w 9753600"/>
              <a:gd name="connsiteY3" fmla="*/ 0 h 7315200"/>
              <a:gd name="connsiteX4" fmla="*/ 9753600 w 9753600"/>
              <a:gd name="connsiteY4" fmla="*/ 0 h 7315200"/>
              <a:gd name="connsiteX5" fmla="*/ 9639300 w 9753600"/>
              <a:gd name="connsiteY5" fmla="*/ 24765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3600" h="7315200">
                <a:moveTo>
                  <a:pt x="9639300" y="247650"/>
                </a:moveTo>
                <a:lnTo>
                  <a:pt x="2971800" y="7315200"/>
                </a:lnTo>
                <a:lnTo>
                  <a:pt x="76200" y="7296150"/>
                </a:lnTo>
                <a:lnTo>
                  <a:pt x="0" y="0"/>
                </a:lnTo>
                <a:lnTo>
                  <a:pt x="9753600" y="0"/>
                </a:lnTo>
                <a:lnTo>
                  <a:pt x="9639300" y="2476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8" name="Fluxograma: Dados 7">
            <a:extLst>
              <a:ext uri="{FF2B5EF4-FFF2-40B4-BE49-F238E27FC236}">
                <a16:creationId xmlns:a16="http://schemas.microsoft.com/office/drawing/2014/main" id="{B7B4A87C-E5A5-5F5B-1333-09053E459D85}"/>
              </a:ext>
            </a:extLst>
          </p:cNvPr>
          <p:cNvSpPr/>
          <p:nvPr/>
        </p:nvSpPr>
        <p:spPr>
          <a:xfrm>
            <a:off x="786924" y="5541433"/>
            <a:ext cx="2790493" cy="936902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7" name="Fluxograma: Dados 7">
            <a:extLst>
              <a:ext uri="{FF2B5EF4-FFF2-40B4-BE49-F238E27FC236}">
                <a16:creationId xmlns:a16="http://schemas.microsoft.com/office/drawing/2014/main" id="{9E35FC67-AE96-2DFC-5543-6877E5F417D3}"/>
              </a:ext>
            </a:extLst>
          </p:cNvPr>
          <p:cNvSpPr/>
          <p:nvPr/>
        </p:nvSpPr>
        <p:spPr>
          <a:xfrm>
            <a:off x="5779480" y="514030"/>
            <a:ext cx="1469737" cy="4934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1927D5CE-7C2F-4F0C-C9CC-D21AE5DA3788}"/>
              </a:ext>
            </a:extLst>
          </p:cNvPr>
          <p:cNvSpPr txBox="1">
            <a:spLocks/>
          </p:cNvSpPr>
          <p:nvPr/>
        </p:nvSpPr>
        <p:spPr>
          <a:xfrm>
            <a:off x="6957801" y="2494439"/>
            <a:ext cx="4903273" cy="178307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b="1" spc="280">
                <a:solidFill>
                  <a:srgbClr val="03405E"/>
                </a:solidFill>
                <a:latin typeface="Calibri" panose="020F0502020204030204"/>
              </a:rPr>
              <a:t>Geração Distribuída</a:t>
            </a:r>
          </a:p>
          <a:p>
            <a:r>
              <a:rPr lang="pt-BR" sz="2800" b="1" spc="280">
                <a:solidFill>
                  <a:schemeClr val="bg2">
                    <a:lumMod val="25000"/>
                  </a:schemeClr>
                </a:solidFill>
                <a:latin typeface="Calibri" panose="020F0502020204030204"/>
              </a:rPr>
              <a:t>Perspectivas regulatórias</a:t>
            </a:r>
            <a:endParaRPr lang="pt-BR" sz="4000" b="1" spc="280">
              <a:solidFill>
                <a:srgbClr val="03405E"/>
              </a:solidFill>
              <a:latin typeface="Calibri" panose="020F0502020204030204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5A456FDF-9014-A32A-C543-486808A2DE28}"/>
              </a:ext>
            </a:extLst>
          </p:cNvPr>
          <p:cNvSpPr txBox="1">
            <a:spLocks/>
          </p:cNvSpPr>
          <p:nvPr/>
        </p:nvSpPr>
        <p:spPr>
          <a:xfrm>
            <a:off x="7984818" y="5804651"/>
            <a:ext cx="3149907" cy="663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b="1" spc="150" dirty="0">
              <a:solidFill>
                <a:srgbClr val="677B36"/>
              </a:solidFill>
              <a:latin typeface="Calibri" panose="020F0502020204030204"/>
            </a:endParaRPr>
          </a:p>
        </p:txBody>
      </p:sp>
      <p:sp>
        <p:nvSpPr>
          <p:cNvPr id="16" name="Fluxograma: Dados 7">
            <a:extLst>
              <a:ext uri="{FF2B5EF4-FFF2-40B4-BE49-F238E27FC236}">
                <a16:creationId xmlns:a16="http://schemas.microsoft.com/office/drawing/2014/main" id="{54626024-FBE4-A65C-0590-B4733649E906}"/>
              </a:ext>
            </a:extLst>
          </p:cNvPr>
          <p:cNvSpPr/>
          <p:nvPr/>
        </p:nvSpPr>
        <p:spPr>
          <a:xfrm>
            <a:off x="1607530" y="5267233"/>
            <a:ext cx="4171950" cy="140072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8" name="4 CuadroTexto">
            <a:extLst>
              <a:ext uri="{FF2B5EF4-FFF2-40B4-BE49-F238E27FC236}">
                <a16:creationId xmlns:a16="http://schemas.microsoft.com/office/drawing/2014/main" id="{0488E081-B88B-C0F8-D86F-334EE93EDE87}"/>
              </a:ext>
            </a:extLst>
          </p:cNvPr>
          <p:cNvSpPr txBox="1"/>
          <p:nvPr/>
        </p:nvSpPr>
        <p:spPr>
          <a:xfrm>
            <a:off x="2544611" y="6047448"/>
            <a:ext cx="228061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lang="pt-BR" sz="2800" b="1" dirty="0">
                <a:solidFill>
                  <a:schemeClr val="bg1"/>
                </a:solidFill>
                <a:latin typeface="Calibri" panose="020F0502020204030204"/>
              </a:rPr>
              <a:t>30 de Março</a:t>
            </a:r>
            <a:endParaRPr lang="pt-BR" sz="2800" b="1" baseline="300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9" name="4 CuadroTexto">
            <a:extLst>
              <a:ext uri="{FF2B5EF4-FFF2-40B4-BE49-F238E27FC236}">
                <a16:creationId xmlns:a16="http://schemas.microsoft.com/office/drawing/2014/main" id="{2AF80099-C304-1D9F-9152-7BDF281C25B7}"/>
              </a:ext>
            </a:extLst>
          </p:cNvPr>
          <p:cNvSpPr txBox="1"/>
          <p:nvPr/>
        </p:nvSpPr>
        <p:spPr>
          <a:xfrm>
            <a:off x="2943486" y="5379418"/>
            <a:ext cx="155205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806450" algn="l"/>
              </a:tabLst>
              <a:defRPr/>
            </a:pPr>
            <a:r>
              <a:rPr lang="pt-BR" sz="4400" b="1" dirty="0">
                <a:solidFill>
                  <a:schemeClr val="bg1"/>
                </a:solidFill>
                <a:latin typeface="Calibri" panose="020F0502020204030204"/>
              </a:rPr>
              <a:t>2023</a:t>
            </a:r>
          </a:p>
        </p:txBody>
      </p:sp>
      <p:sp>
        <p:nvSpPr>
          <p:cNvPr id="21" name="Forma Livre: Forma 20">
            <a:extLst>
              <a:ext uri="{FF2B5EF4-FFF2-40B4-BE49-F238E27FC236}">
                <a16:creationId xmlns:a16="http://schemas.microsoft.com/office/drawing/2014/main" id="{6E3CDA76-F2ED-8E34-A27A-FEB7AF9A0304}"/>
              </a:ext>
            </a:extLst>
          </p:cNvPr>
          <p:cNvSpPr/>
          <p:nvPr/>
        </p:nvSpPr>
        <p:spPr>
          <a:xfrm>
            <a:off x="-249936" y="-449943"/>
            <a:ext cx="6386286" cy="1727200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286" h="1727200">
                <a:moveTo>
                  <a:pt x="0" y="1727200"/>
                </a:moveTo>
                <a:lnTo>
                  <a:pt x="4513943" y="1727200"/>
                </a:lnTo>
                <a:cubicBezTo>
                  <a:pt x="4769455" y="1715786"/>
                  <a:pt x="4936860" y="1528157"/>
                  <a:pt x="5109029" y="1364343"/>
                </a:cubicBezTo>
                <a:lnTo>
                  <a:pt x="6386286" y="0"/>
                </a:lnTo>
                <a:lnTo>
                  <a:pt x="14514" y="0"/>
                </a:lnTo>
                <a:lnTo>
                  <a:pt x="0" y="1727200"/>
                </a:lnTo>
                <a:close/>
              </a:path>
            </a:pathLst>
          </a:custGeom>
          <a:solidFill>
            <a:srgbClr val="677B36">
              <a:alpha val="8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C4F7B9E2-4391-3A61-426A-3AB436259D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-5104"/>
          <a:stretch/>
        </p:blipFill>
        <p:spPr>
          <a:xfrm>
            <a:off x="882439" y="271874"/>
            <a:ext cx="2764589" cy="7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Imagem 75">
            <a:extLst>
              <a:ext uri="{FF2B5EF4-FFF2-40B4-BE49-F238E27FC236}">
                <a16:creationId xmlns:a16="http://schemas.microsoft.com/office/drawing/2014/main" id="{C0B94318-8544-31F4-B5D8-A55F5141A0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894"/>
            <a:ext cx="12191998" cy="6869894"/>
          </a:xfrm>
          <a:prstGeom prst="rect">
            <a:avLst/>
          </a:prstGeom>
        </p:spPr>
      </p:pic>
      <p:sp>
        <p:nvSpPr>
          <p:cNvPr id="77" name="Retângulo 76">
            <a:extLst>
              <a:ext uri="{FF2B5EF4-FFF2-40B4-BE49-F238E27FC236}">
                <a16:creationId xmlns:a16="http://schemas.microsoft.com/office/drawing/2014/main" id="{A0D30687-B378-21A3-C440-2CCA2E75852C}"/>
              </a:ext>
            </a:extLst>
          </p:cNvPr>
          <p:cNvSpPr/>
          <p:nvPr/>
        </p:nvSpPr>
        <p:spPr>
          <a:xfrm>
            <a:off x="-152400" y="-11895"/>
            <a:ext cx="6936651" cy="7071063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5" name="Retângulo 74">
            <a:extLst>
              <a:ext uri="{FF2B5EF4-FFF2-40B4-BE49-F238E27FC236}">
                <a16:creationId xmlns:a16="http://schemas.microsoft.com/office/drawing/2014/main" id="{AAFF8F5C-3C34-5549-5DF2-B646437E6C2F}"/>
              </a:ext>
            </a:extLst>
          </p:cNvPr>
          <p:cNvSpPr/>
          <p:nvPr/>
        </p:nvSpPr>
        <p:spPr>
          <a:xfrm>
            <a:off x="2706664" y="1537099"/>
            <a:ext cx="9842500" cy="14830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4D125287-13D0-E24C-0839-2817D3928277}"/>
              </a:ext>
            </a:extLst>
          </p:cNvPr>
          <p:cNvSpPr/>
          <p:nvPr/>
        </p:nvSpPr>
        <p:spPr>
          <a:xfrm>
            <a:off x="2706664" y="3256606"/>
            <a:ext cx="9842500" cy="14830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tângulo 72">
            <a:extLst>
              <a:ext uri="{FF2B5EF4-FFF2-40B4-BE49-F238E27FC236}">
                <a16:creationId xmlns:a16="http://schemas.microsoft.com/office/drawing/2014/main" id="{502BC385-618B-4F6D-72BA-F21093FA07E5}"/>
              </a:ext>
            </a:extLst>
          </p:cNvPr>
          <p:cNvSpPr/>
          <p:nvPr/>
        </p:nvSpPr>
        <p:spPr>
          <a:xfrm>
            <a:off x="2706664" y="4977422"/>
            <a:ext cx="9842500" cy="148307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tângulo: Cantos Arredondados 37">
            <a:extLst>
              <a:ext uri="{FF2B5EF4-FFF2-40B4-BE49-F238E27FC236}">
                <a16:creationId xmlns:a16="http://schemas.microsoft.com/office/drawing/2014/main" id="{4FD04ADC-9D27-3479-101E-ED777755BD8E}"/>
              </a:ext>
            </a:extLst>
          </p:cNvPr>
          <p:cNvSpPr/>
          <p:nvPr/>
        </p:nvSpPr>
        <p:spPr>
          <a:xfrm>
            <a:off x="7156740" y="1884004"/>
            <a:ext cx="2328596" cy="480200"/>
          </a:xfrm>
          <a:prstGeom prst="roundRect">
            <a:avLst/>
          </a:prstGeom>
          <a:solidFill>
            <a:srgbClr val="D7DA3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ANEEL</a:t>
            </a:r>
          </a:p>
        </p:txBody>
      </p:sp>
      <p:sp>
        <p:nvSpPr>
          <p:cNvPr id="26" name="Fluxograma: Dados 7">
            <a:extLst>
              <a:ext uri="{FF2B5EF4-FFF2-40B4-BE49-F238E27FC236}">
                <a16:creationId xmlns:a16="http://schemas.microsoft.com/office/drawing/2014/main" id="{5DD96B3C-44D6-3ECB-5C56-A4C5795B4837}"/>
              </a:ext>
            </a:extLst>
          </p:cNvPr>
          <p:cNvSpPr/>
          <p:nvPr/>
        </p:nvSpPr>
        <p:spPr>
          <a:xfrm>
            <a:off x="258724" y="4962909"/>
            <a:ext cx="4452887" cy="15246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24" name="Fluxograma: Dados 7">
            <a:extLst>
              <a:ext uri="{FF2B5EF4-FFF2-40B4-BE49-F238E27FC236}">
                <a16:creationId xmlns:a16="http://schemas.microsoft.com/office/drawing/2014/main" id="{C3277C14-E34B-BAA4-A4CD-416D95191766}"/>
              </a:ext>
            </a:extLst>
          </p:cNvPr>
          <p:cNvSpPr/>
          <p:nvPr/>
        </p:nvSpPr>
        <p:spPr>
          <a:xfrm>
            <a:off x="241299" y="3233713"/>
            <a:ext cx="4452887" cy="15246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23" name="Fluxograma: Dados 7">
            <a:extLst>
              <a:ext uri="{FF2B5EF4-FFF2-40B4-BE49-F238E27FC236}">
                <a16:creationId xmlns:a16="http://schemas.microsoft.com/office/drawing/2014/main" id="{F70C3F56-4F0C-4992-0A39-095BD535D99F}"/>
              </a:ext>
            </a:extLst>
          </p:cNvPr>
          <p:cNvSpPr/>
          <p:nvPr/>
        </p:nvSpPr>
        <p:spPr>
          <a:xfrm>
            <a:off x="241300" y="1504517"/>
            <a:ext cx="4452887" cy="15246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2" name="Fluxograma: Dados 7">
            <a:extLst>
              <a:ext uri="{FF2B5EF4-FFF2-40B4-BE49-F238E27FC236}">
                <a16:creationId xmlns:a16="http://schemas.microsoft.com/office/drawing/2014/main" id="{59326EFA-4282-5500-538F-60417894C89D}"/>
              </a:ext>
            </a:extLst>
          </p:cNvPr>
          <p:cNvSpPr/>
          <p:nvPr/>
        </p:nvSpPr>
        <p:spPr>
          <a:xfrm>
            <a:off x="8981612" y="-383780"/>
            <a:ext cx="4975688" cy="175358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AD6DCC5-8BCE-ABE9-CB67-BC26F5524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4" name="Forma Livre: Forma 3">
            <a:extLst>
              <a:ext uri="{FF2B5EF4-FFF2-40B4-BE49-F238E27FC236}">
                <a16:creationId xmlns:a16="http://schemas.microsoft.com/office/drawing/2014/main" id="{334C8F77-CC82-B46E-213D-C9F80A7810EE}"/>
              </a:ext>
            </a:extLst>
          </p:cNvPr>
          <p:cNvSpPr/>
          <p:nvPr/>
        </p:nvSpPr>
        <p:spPr>
          <a:xfrm>
            <a:off x="-888844" y="-850900"/>
            <a:ext cx="11837504" cy="1940819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10755851"/>
              <a:gd name="connsiteY0" fmla="*/ 1756228 h 1756228"/>
              <a:gd name="connsiteX1" fmla="*/ 8883508 w 10755851"/>
              <a:gd name="connsiteY1" fmla="*/ 1727200 h 1756228"/>
              <a:gd name="connsiteX2" fmla="*/ 9478594 w 10755851"/>
              <a:gd name="connsiteY2" fmla="*/ 1364343 h 1756228"/>
              <a:gd name="connsiteX3" fmla="*/ 10755851 w 10755851"/>
              <a:gd name="connsiteY3" fmla="*/ 0 h 1756228"/>
              <a:gd name="connsiteX4" fmla="*/ 4384079 w 10755851"/>
              <a:gd name="connsiteY4" fmla="*/ 0 h 1756228"/>
              <a:gd name="connsiteX5" fmla="*/ 0 w 10755851"/>
              <a:gd name="connsiteY5" fmla="*/ 1756228 h 1756228"/>
              <a:gd name="connsiteX0" fmla="*/ 29326 w 10785177"/>
              <a:gd name="connsiteY0" fmla="*/ 1756228 h 1756228"/>
              <a:gd name="connsiteX1" fmla="*/ 8912834 w 10785177"/>
              <a:gd name="connsiteY1" fmla="*/ 1727200 h 1756228"/>
              <a:gd name="connsiteX2" fmla="*/ 9507920 w 10785177"/>
              <a:gd name="connsiteY2" fmla="*/ 1364343 h 1756228"/>
              <a:gd name="connsiteX3" fmla="*/ 10785177 w 10785177"/>
              <a:gd name="connsiteY3" fmla="*/ 0 h 1756228"/>
              <a:gd name="connsiteX4" fmla="*/ 0 w 10785177"/>
              <a:gd name="connsiteY4" fmla="*/ 29028 h 1756228"/>
              <a:gd name="connsiteX5" fmla="*/ 29326 w 10785177"/>
              <a:gd name="connsiteY5" fmla="*/ 1756228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85177" h="1756228">
                <a:moveTo>
                  <a:pt x="29326" y="1756228"/>
                </a:moveTo>
                <a:lnTo>
                  <a:pt x="8912834" y="1727200"/>
                </a:lnTo>
                <a:cubicBezTo>
                  <a:pt x="9168346" y="1715786"/>
                  <a:pt x="9335751" y="1528157"/>
                  <a:pt x="9507920" y="1364343"/>
                </a:cubicBezTo>
                <a:lnTo>
                  <a:pt x="10785177" y="0"/>
                </a:lnTo>
                <a:lnTo>
                  <a:pt x="0" y="29028"/>
                </a:lnTo>
                <a:lnTo>
                  <a:pt x="29326" y="1756228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3E97C130-DCA0-9B71-DF0E-333EF968ECFF}"/>
              </a:ext>
            </a:extLst>
          </p:cNvPr>
          <p:cNvGrpSpPr/>
          <p:nvPr/>
        </p:nvGrpSpPr>
        <p:grpSpPr>
          <a:xfrm>
            <a:off x="8908007" y="92181"/>
            <a:ext cx="1450648" cy="714340"/>
            <a:chOff x="2361460" y="1272045"/>
            <a:chExt cx="4562822" cy="2246862"/>
          </a:xfrm>
          <a:solidFill>
            <a:schemeClr val="bg1"/>
          </a:solidFill>
        </p:grpSpPr>
        <p:sp>
          <p:nvSpPr>
            <p:cNvPr id="6" name="Fluxograma: Dados 7">
              <a:extLst>
                <a:ext uri="{FF2B5EF4-FFF2-40B4-BE49-F238E27FC236}">
                  <a16:creationId xmlns:a16="http://schemas.microsoft.com/office/drawing/2014/main" id="{1EF38C20-A9D2-208A-F162-74C72B303D74}"/>
                </a:ext>
              </a:extLst>
            </p:cNvPr>
            <p:cNvSpPr/>
            <p:nvPr/>
          </p:nvSpPr>
          <p:spPr>
            <a:xfrm>
              <a:off x="2450333" y="1883130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7" name="Fluxograma: Dados 7">
              <a:extLst>
                <a:ext uri="{FF2B5EF4-FFF2-40B4-BE49-F238E27FC236}">
                  <a16:creationId xmlns:a16="http://schemas.microsoft.com/office/drawing/2014/main" id="{58C27AE0-81CB-B1DB-4D31-711B58390EA4}"/>
                </a:ext>
              </a:extLst>
            </p:cNvPr>
            <p:cNvSpPr/>
            <p:nvPr/>
          </p:nvSpPr>
          <p:spPr>
            <a:xfrm>
              <a:off x="2361460" y="2952973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8" name="Fluxograma: Dados 7">
              <a:extLst>
                <a:ext uri="{FF2B5EF4-FFF2-40B4-BE49-F238E27FC236}">
                  <a16:creationId xmlns:a16="http://schemas.microsoft.com/office/drawing/2014/main" id="{2A83DE76-0A12-5E7E-E1B8-641328F1CC13}"/>
                </a:ext>
              </a:extLst>
            </p:cNvPr>
            <p:cNvSpPr/>
            <p:nvPr/>
          </p:nvSpPr>
          <p:spPr>
            <a:xfrm>
              <a:off x="5238689" y="1272045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C381E23E-ED18-EB48-E7AF-7C1F65BA93C9}"/>
              </a:ext>
            </a:extLst>
          </p:cNvPr>
          <p:cNvSpPr txBox="1">
            <a:spLocks/>
          </p:cNvSpPr>
          <p:nvPr/>
        </p:nvSpPr>
        <p:spPr>
          <a:xfrm>
            <a:off x="340712" y="55138"/>
            <a:ext cx="6517144" cy="120822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MMGD é uma parcela de uma mudança muito maior</a:t>
            </a:r>
          </a:p>
        </p:txBody>
      </p:sp>
      <p:pic>
        <p:nvPicPr>
          <p:cNvPr id="18" name="Imagem 17" descr="Uma imagem contendo caminhão, mesa, grande, barco&#10;&#10;Descrição gerada automaticamente">
            <a:extLst>
              <a:ext uri="{FF2B5EF4-FFF2-40B4-BE49-F238E27FC236}">
                <a16:creationId xmlns:a16="http://schemas.microsoft.com/office/drawing/2014/main" id="{F6FC2672-BA16-6ABC-3331-3C22D5C14B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" y="1427550"/>
            <a:ext cx="4346563" cy="1788300"/>
          </a:xfrm>
          <a:prstGeom prst="rect">
            <a:avLst/>
          </a:prstGeom>
        </p:spPr>
      </p:pic>
      <p:pic>
        <p:nvPicPr>
          <p:cNvPr id="20" name="Imagem 19" descr="Vista de avião&#10;&#10;Descrição gerada automaticamente com confiança média">
            <a:extLst>
              <a:ext uri="{FF2B5EF4-FFF2-40B4-BE49-F238E27FC236}">
                <a16:creationId xmlns:a16="http://schemas.microsoft.com/office/drawing/2014/main" id="{A046FBF5-3FC4-E274-CCE7-ABCB41125C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4" y="3159900"/>
            <a:ext cx="4346563" cy="1788300"/>
          </a:xfrm>
          <a:prstGeom prst="rect">
            <a:avLst/>
          </a:prstGeom>
        </p:spPr>
      </p:pic>
      <p:pic>
        <p:nvPicPr>
          <p:cNvPr id="22" name="Imagem 21" descr="Imagem de vídeo game&#10;&#10;Descrição gerada automaticamente com confiança média">
            <a:extLst>
              <a:ext uri="{FF2B5EF4-FFF2-40B4-BE49-F238E27FC236}">
                <a16:creationId xmlns:a16="http://schemas.microsoft.com/office/drawing/2014/main" id="{36566489-ABDD-7A0D-3C64-72AD6E6CB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25" y="4892250"/>
            <a:ext cx="4346563" cy="1788300"/>
          </a:xfrm>
          <a:prstGeom prst="rect">
            <a:avLst/>
          </a:prstGeom>
        </p:spPr>
      </p:pic>
      <p:pic>
        <p:nvPicPr>
          <p:cNvPr id="31" name="Gráfico 30" descr="Painéis solares estrutura de tópicos">
            <a:extLst>
              <a:ext uri="{FF2B5EF4-FFF2-40B4-BE49-F238E27FC236}">
                <a16:creationId xmlns:a16="http://schemas.microsoft.com/office/drawing/2014/main" id="{145518F9-3AD7-F004-44C6-A867C1950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6523" y="3025221"/>
            <a:ext cx="793795" cy="793795"/>
          </a:xfrm>
          <a:prstGeom prst="rect">
            <a:avLst/>
          </a:prstGeom>
        </p:spPr>
      </p:pic>
      <p:pic>
        <p:nvPicPr>
          <p:cNvPr id="33" name="Gráfico 32" descr="Carro elétrico estrutura de tópicos">
            <a:extLst>
              <a:ext uri="{FF2B5EF4-FFF2-40B4-BE49-F238E27FC236}">
                <a16:creationId xmlns:a16="http://schemas.microsoft.com/office/drawing/2014/main" id="{9BB25A51-F295-514E-081C-C5ABAD3D94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723" y="4774259"/>
            <a:ext cx="905803" cy="905803"/>
          </a:xfrm>
          <a:prstGeom prst="rect">
            <a:avLst/>
          </a:prstGeom>
        </p:spPr>
      </p:pic>
      <p:pic>
        <p:nvPicPr>
          <p:cNvPr id="35" name="Gráfico 34" descr="Carregamento da bateria com preenchimento sólido">
            <a:extLst>
              <a:ext uri="{FF2B5EF4-FFF2-40B4-BE49-F238E27FC236}">
                <a16:creationId xmlns:a16="http://schemas.microsoft.com/office/drawing/2014/main" id="{D2AEB16C-86E4-2DDD-95C5-F79C9E9CF1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9686" y="1294448"/>
            <a:ext cx="793795" cy="793795"/>
          </a:xfrm>
          <a:prstGeom prst="rect">
            <a:avLst/>
          </a:prstGeom>
        </p:spPr>
      </p:pic>
      <p:grpSp>
        <p:nvGrpSpPr>
          <p:cNvPr id="49" name="Agrupar 48">
            <a:extLst>
              <a:ext uri="{FF2B5EF4-FFF2-40B4-BE49-F238E27FC236}">
                <a16:creationId xmlns:a16="http://schemas.microsoft.com/office/drawing/2014/main" id="{F9F664E8-C1E4-FE9B-38F8-CFA832AF0D66}"/>
              </a:ext>
            </a:extLst>
          </p:cNvPr>
          <p:cNvGrpSpPr/>
          <p:nvPr/>
        </p:nvGrpSpPr>
        <p:grpSpPr>
          <a:xfrm>
            <a:off x="4239608" y="2284998"/>
            <a:ext cx="7857797" cy="1903927"/>
            <a:chOff x="4239608" y="2459166"/>
            <a:chExt cx="7857797" cy="1903927"/>
          </a:xfrm>
        </p:grpSpPr>
        <p:sp>
          <p:nvSpPr>
            <p:cNvPr id="44" name="Retângulo: Cantos Arredondados 43">
              <a:extLst>
                <a:ext uri="{FF2B5EF4-FFF2-40B4-BE49-F238E27FC236}">
                  <a16:creationId xmlns:a16="http://schemas.microsoft.com/office/drawing/2014/main" id="{36B2D205-2C69-C8BA-B28C-06141D689EFB}"/>
                </a:ext>
              </a:extLst>
            </p:cNvPr>
            <p:cNvSpPr/>
            <p:nvPr/>
          </p:nvSpPr>
          <p:spPr>
            <a:xfrm>
              <a:off x="6980477" y="3882893"/>
              <a:ext cx="2413580" cy="480200"/>
            </a:xfrm>
            <a:prstGeom prst="roundRect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: Cantos Arredondados 44">
              <a:extLst>
                <a:ext uri="{FF2B5EF4-FFF2-40B4-BE49-F238E27FC236}">
                  <a16:creationId xmlns:a16="http://schemas.microsoft.com/office/drawing/2014/main" id="{19FB68C6-B3AF-CA5F-A816-0395B332322D}"/>
                </a:ext>
              </a:extLst>
            </p:cNvPr>
            <p:cNvSpPr/>
            <p:nvPr/>
          </p:nvSpPr>
          <p:spPr>
            <a:xfrm>
              <a:off x="4416135" y="3882893"/>
              <a:ext cx="2413580" cy="480200"/>
            </a:xfrm>
            <a:prstGeom prst="roundRect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9" name="Retângulo: Cantos Arredondados 38">
              <a:extLst>
                <a:ext uri="{FF2B5EF4-FFF2-40B4-BE49-F238E27FC236}">
                  <a16:creationId xmlns:a16="http://schemas.microsoft.com/office/drawing/2014/main" id="{72A9031F-9D8B-91ED-672E-4B3E63A3C3B8}"/>
                </a:ext>
              </a:extLst>
            </p:cNvPr>
            <p:cNvSpPr/>
            <p:nvPr/>
          </p:nvSpPr>
          <p:spPr>
            <a:xfrm>
              <a:off x="9572915" y="3882893"/>
              <a:ext cx="2263447" cy="480200"/>
            </a:xfrm>
            <a:prstGeom prst="roundRect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29C1D746-1E02-F5B0-C600-F1E026E89AA5}"/>
                </a:ext>
              </a:extLst>
            </p:cNvPr>
            <p:cNvSpPr txBox="1"/>
            <p:nvPr/>
          </p:nvSpPr>
          <p:spPr>
            <a:xfrm>
              <a:off x="4239608" y="3938327"/>
              <a:ext cx="27971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D7DA38"/>
                  </a:solidFill>
                </a:rPr>
                <a:t>Regulação Técnica</a:t>
              </a:r>
            </a:p>
          </p:txBody>
        </p: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5DC67598-D3B1-95B6-6094-77B99AB43D15}"/>
                </a:ext>
              </a:extLst>
            </p:cNvPr>
            <p:cNvSpPr txBox="1"/>
            <p:nvPr/>
          </p:nvSpPr>
          <p:spPr>
            <a:xfrm>
              <a:off x="6775741" y="3938327"/>
              <a:ext cx="27971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D7DA38"/>
                  </a:solidFill>
                </a:rPr>
                <a:t>Regulação Comercial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024A39D9-1F8E-5C5B-9682-799D2106CB60}"/>
                </a:ext>
              </a:extLst>
            </p:cNvPr>
            <p:cNvSpPr txBox="1"/>
            <p:nvPr/>
          </p:nvSpPr>
          <p:spPr>
            <a:xfrm>
              <a:off x="9300230" y="3938327"/>
              <a:ext cx="279717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b="1">
                  <a:solidFill>
                    <a:srgbClr val="D7DA38"/>
                  </a:solidFill>
                </a:rPr>
                <a:t>Regulação Econômica</a:t>
              </a:r>
            </a:p>
          </p:txBody>
        </p:sp>
        <p:sp>
          <p:nvSpPr>
            <p:cNvPr id="46" name="Seta: para Baixo 45">
              <a:extLst>
                <a:ext uri="{FF2B5EF4-FFF2-40B4-BE49-F238E27FC236}">
                  <a16:creationId xmlns:a16="http://schemas.microsoft.com/office/drawing/2014/main" id="{C87EC632-F0AC-8208-64E1-5BFCCEFF56F8}"/>
                </a:ext>
              </a:extLst>
            </p:cNvPr>
            <p:cNvSpPr/>
            <p:nvPr/>
          </p:nvSpPr>
          <p:spPr>
            <a:xfrm rot="12600000">
              <a:off x="6481303" y="2514634"/>
              <a:ext cx="469900" cy="1556880"/>
            </a:xfrm>
            <a:prstGeom prst="downArrow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Seta: para Baixo 46">
              <a:extLst>
                <a:ext uri="{FF2B5EF4-FFF2-40B4-BE49-F238E27FC236}">
                  <a16:creationId xmlns:a16="http://schemas.microsoft.com/office/drawing/2014/main" id="{4A02249A-8C29-C27A-5F05-93E01F005623}"/>
                </a:ext>
              </a:extLst>
            </p:cNvPr>
            <p:cNvSpPr/>
            <p:nvPr/>
          </p:nvSpPr>
          <p:spPr>
            <a:xfrm rot="9000000">
              <a:off x="9409178" y="2459166"/>
              <a:ext cx="469900" cy="1614560"/>
            </a:xfrm>
            <a:prstGeom prst="downArrow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Seta: para Baixo 47">
              <a:extLst>
                <a:ext uri="{FF2B5EF4-FFF2-40B4-BE49-F238E27FC236}">
                  <a16:creationId xmlns:a16="http://schemas.microsoft.com/office/drawing/2014/main" id="{D3A57F33-06CD-3A42-2364-EE40D0259759}"/>
                </a:ext>
              </a:extLst>
            </p:cNvPr>
            <p:cNvSpPr/>
            <p:nvPr/>
          </p:nvSpPr>
          <p:spPr>
            <a:xfrm rot="10800000">
              <a:off x="7893340" y="2578400"/>
              <a:ext cx="469900" cy="1402926"/>
            </a:xfrm>
            <a:prstGeom prst="downArrow">
              <a:avLst/>
            </a:prstGeom>
            <a:solidFill>
              <a:srgbClr val="0340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72" name="Agrupar 71">
            <a:extLst>
              <a:ext uri="{FF2B5EF4-FFF2-40B4-BE49-F238E27FC236}">
                <a16:creationId xmlns:a16="http://schemas.microsoft.com/office/drawing/2014/main" id="{F41591A0-33BB-2ED4-F540-C7194E4B1383}"/>
              </a:ext>
            </a:extLst>
          </p:cNvPr>
          <p:cNvGrpSpPr/>
          <p:nvPr/>
        </p:nvGrpSpPr>
        <p:grpSpPr>
          <a:xfrm>
            <a:off x="4711611" y="4739681"/>
            <a:ext cx="7124751" cy="1937543"/>
            <a:chOff x="4711611" y="4942877"/>
            <a:chExt cx="7124751" cy="1937543"/>
          </a:xfrm>
        </p:grpSpPr>
        <p:sp>
          <p:nvSpPr>
            <p:cNvPr id="50" name="Retângulo: Cantos Arredondados 49">
              <a:extLst>
                <a:ext uri="{FF2B5EF4-FFF2-40B4-BE49-F238E27FC236}">
                  <a16:creationId xmlns:a16="http://schemas.microsoft.com/office/drawing/2014/main" id="{9F6A0123-71BB-70AB-F9DB-B51F12B79B39}"/>
                </a:ext>
              </a:extLst>
            </p:cNvPr>
            <p:cNvSpPr/>
            <p:nvPr/>
          </p:nvSpPr>
          <p:spPr>
            <a:xfrm>
              <a:off x="4711611" y="4957390"/>
              <a:ext cx="1352805" cy="894520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Medição</a:t>
              </a:r>
            </a:p>
            <a:p>
              <a:pPr algn="ctr"/>
              <a:r>
                <a:rPr lang="pt-BR" sz="1400">
                  <a:solidFill>
                    <a:srgbClr val="D7DA38"/>
                  </a:solidFill>
                </a:rPr>
                <a:t>Estudos em andamento</a:t>
              </a:r>
              <a:endParaRPr lang="pt-BR">
                <a:solidFill>
                  <a:srgbClr val="D7DA38"/>
                </a:solidFill>
              </a:endParaRPr>
            </a:p>
          </p:txBody>
        </p:sp>
        <p:sp>
          <p:nvSpPr>
            <p:cNvPr id="51" name="Retângulo: Cantos Arredondados 50">
              <a:extLst>
                <a:ext uri="{FF2B5EF4-FFF2-40B4-BE49-F238E27FC236}">
                  <a16:creationId xmlns:a16="http://schemas.microsoft.com/office/drawing/2014/main" id="{E6E76A85-8528-1A7C-DAA4-D0C8AF63BBE2}"/>
                </a:ext>
              </a:extLst>
            </p:cNvPr>
            <p:cNvSpPr/>
            <p:nvPr/>
          </p:nvSpPr>
          <p:spPr>
            <a:xfrm>
              <a:off x="6148678" y="4942877"/>
              <a:ext cx="1352805" cy="909033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/>
                <a:t>Conexão</a:t>
              </a:r>
            </a:p>
            <a:p>
              <a:pPr algn="ctr"/>
              <a:r>
                <a:rPr lang="pt-BR" sz="1200">
                  <a:solidFill>
                    <a:srgbClr val="D7DA38"/>
                  </a:solidFill>
                </a:rPr>
                <a:t>Hosting capacity</a:t>
              </a:r>
              <a:endParaRPr lang="pt-BR" sz="2000">
                <a:solidFill>
                  <a:srgbClr val="D7DA38"/>
                </a:solidFill>
              </a:endParaRPr>
            </a:p>
          </p:txBody>
        </p:sp>
        <p:sp>
          <p:nvSpPr>
            <p:cNvPr id="52" name="Retângulo: Cantos Arredondados 51">
              <a:extLst>
                <a:ext uri="{FF2B5EF4-FFF2-40B4-BE49-F238E27FC236}">
                  <a16:creationId xmlns:a16="http://schemas.microsoft.com/office/drawing/2014/main" id="{3F1C7466-FCBB-25AB-3BED-E737ADFB2D74}"/>
                </a:ext>
              </a:extLst>
            </p:cNvPr>
            <p:cNvSpPr/>
            <p:nvPr/>
          </p:nvSpPr>
          <p:spPr>
            <a:xfrm>
              <a:off x="7593638" y="4959844"/>
              <a:ext cx="1352805" cy="89206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Mercado</a:t>
              </a:r>
            </a:p>
            <a:p>
              <a:pPr algn="ctr"/>
              <a:r>
                <a:rPr lang="pt-BR" sz="1400">
                  <a:solidFill>
                    <a:srgbClr val="D7DA38"/>
                  </a:solidFill>
                </a:rPr>
                <a:t>Abertura gradual</a:t>
              </a:r>
              <a:endParaRPr lang="pt-BR" sz="2400">
                <a:solidFill>
                  <a:srgbClr val="D7DA38"/>
                </a:solidFill>
              </a:endParaRPr>
            </a:p>
          </p:txBody>
        </p:sp>
        <p:sp>
          <p:nvSpPr>
            <p:cNvPr id="53" name="Retângulo: Cantos Arredondados 52">
              <a:extLst>
                <a:ext uri="{FF2B5EF4-FFF2-40B4-BE49-F238E27FC236}">
                  <a16:creationId xmlns:a16="http://schemas.microsoft.com/office/drawing/2014/main" id="{7723C255-2E52-9672-E503-D0E22F71372A}"/>
                </a:ext>
              </a:extLst>
            </p:cNvPr>
            <p:cNvSpPr/>
            <p:nvPr/>
          </p:nvSpPr>
          <p:spPr>
            <a:xfrm>
              <a:off x="9038598" y="4959518"/>
              <a:ext cx="1352805" cy="892066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Armazenamento</a:t>
              </a:r>
            </a:p>
            <a:p>
              <a:pPr algn="ctr"/>
              <a:r>
                <a:rPr lang="pt-BR" sz="1400">
                  <a:solidFill>
                    <a:srgbClr val="D7DA38"/>
                  </a:solidFill>
                </a:rPr>
                <a:t>Modelagem</a:t>
              </a:r>
            </a:p>
          </p:txBody>
        </p:sp>
        <p:sp>
          <p:nvSpPr>
            <p:cNvPr id="54" name="Retângulo: Cantos Arredondados 53">
              <a:extLst>
                <a:ext uri="{FF2B5EF4-FFF2-40B4-BE49-F238E27FC236}">
                  <a16:creationId xmlns:a16="http://schemas.microsoft.com/office/drawing/2014/main" id="{D3266D94-9B24-956F-38F5-A9FAEBC7673B}"/>
                </a:ext>
              </a:extLst>
            </p:cNvPr>
            <p:cNvSpPr/>
            <p:nvPr/>
          </p:nvSpPr>
          <p:spPr>
            <a:xfrm>
              <a:off x="10483557" y="4942877"/>
              <a:ext cx="1352805" cy="901479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/>
                <a:t>Moderniza-ção das tarifas</a:t>
              </a:r>
            </a:p>
            <a:p>
              <a:pPr algn="ctr"/>
              <a:r>
                <a:rPr lang="pt-BR" sz="1200">
                  <a:solidFill>
                    <a:srgbClr val="D7DA38"/>
                  </a:solidFill>
                </a:rPr>
                <a:t>Em andamento</a:t>
              </a:r>
              <a:endParaRPr lang="pt-BR" sz="1800">
                <a:solidFill>
                  <a:srgbClr val="D7DA38"/>
                </a:solidFill>
              </a:endParaRPr>
            </a:p>
          </p:txBody>
        </p:sp>
        <p:sp>
          <p:nvSpPr>
            <p:cNvPr id="57" name="Retângulo: Cantos Arredondados 56">
              <a:extLst>
                <a:ext uri="{FF2B5EF4-FFF2-40B4-BE49-F238E27FC236}">
                  <a16:creationId xmlns:a16="http://schemas.microsoft.com/office/drawing/2014/main" id="{76FCB902-E390-1D67-D455-98BD0DFE4DD5}"/>
                </a:ext>
              </a:extLst>
            </p:cNvPr>
            <p:cNvSpPr/>
            <p:nvPr/>
          </p:nvSpPr>
          <p:spPr>
            <a:xfrm>
              <a:off x="5474639" y="5971388"/>
              <a:ext cx="1352805" cy="90903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400"/>
                <a:t>MMGD</a:t>
              </a:r>
            </a:p>
            <a:p>
              <a:pPr algn="ctr"/>
              <a:r>
                <a:rPr lang="pt-BR" sz="1400">
                  <a:solidFill>
                    <a:srgbClr val="D7DA38"/>
                  </a:solidFill>
                </a:rPr>
                <a:t>REN 1.059</a:t>
              </a:r>
            </a:p>
          </p:txBody>
        </p:sp>
        <p:sp>
          <p:nvSpPr>
            <p:cNvPr id="58" name="Retângulo: Cantos Arredondados 57">
              <a:extLst>
                <a:ext uri="{FF2B5EF4-FFF2-40B4-BE49-F238E27FC236}">
                  <a16:creationId xmlns:a16="http://schemas.microsoft.com/office/drawing/2014/main" id="{82843F8E-D98D-C34C-49D4-41F0BAEFF86E}"/>
                </a:ext>
              </a:extLst>
            </p:cNvPr>
            <p:cNvSpPr/>
            <p:nvPr/>
          </p:nvSpPr>
          <p:spPr>
            <a:xfrm>
              <a:off x="6911706" y="5971388"/>
              <a:ext cx="1352805" cy="90903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Serviços Ancilares</a:t>
              </a:r>
            </a:p>
            <a:p>
              <a:pPr algn="ctr"/>
              <a:r>
                <a:rPr lang="pt-BR" sz="1400">
                  <a:solidFill>
                    <a:srgbClr val="D7DA38"/>
                  </a:solidFill>
                </a:rPr>
                <a:t>Previsão de estudos</a:t>
              </a:r>
            </a:p>
          </p:txBody>
        </p:sp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29F38B29-DC92-E26D-F550-DD292BEA52F1}"/>
                </a:ext>
              </a:extLst>
            </p:cNvPr>
            <p:cNvSpPr/>
            <p:nvPr/>
          </p:nvSpPr>
          <p:spPr>
            <a:xfrm>
              <a:off x="8356666" y="5971388"/>
              <a:ext cx="1352805" cy="909032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/>
                <a:t>Resposta da demanda</a:t>
              </a:r>
            </a:p>
            <a:p>
              <a:pPr algn="ctr"/>
              <a:r>
                <a:rPr lang="pt-BR" sz="1100">
                  <a:solidFill>
                    <a:srgbClr val="D7DA38"/>
                  </a:solidFill>
                </a:rPr>
                <a:t>Resposta dinâmica</a:t>
              </a:r>
            </a:p>
          </p:txBody>
        </p:sp>
        <p:sp>
          <p:nvSpPr>
            <p:cNvPr id="60" name="Retângulo: Cantos Arredondados 59">
              <a:extLst>
                <a:ext uri="{FF2B5EF4-FFF2-40B4-BE49-F238E27FC236}">
                  <a16:creationId xmlns:a16="http://schemas.microsoft.com/office/drawing/2014/main" id="{52A6CD86-BA51-3762-2F0E-F2888CEE200D}"/>
                </a:ext>
              </a:extLst>
            </p:cNvPr>
            <p:cNvSpPr/>
            <p:nvPr/>
          </p:nvSpPr>
          <p:spPr>
            <a:xfrm>
              <a:off x="9801625" y="5985576"/>
              <a:ext cx="1449984" cy="873234"/>
            </a:xfrm>
            <a:prstGeom prst="round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/>
                <a:t>Non-Wired Alternatives</a:t>
              </a:r>
            </a:p>
            <a:p>
              <a:pPr algn="ctr"/>
              <a:r>
                <a:rPr lang="pt-BR" sz="1600">
                  <a:solidFill>
                    <a:srgbClr val="D7DA38"/>
                  </a:solidFill>
                </a:rPr>
                <a:t>Microgrids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502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éu azul com nuvens&#10;&#10;Descrição gerada automaticamente com confiança baixa">
            <a:extLst>
              <a:ext uri="{FF2B5EF4-FFF2-40B4-BE49-F238E27FC236}">
                <a16:creationId xmlns:a16="http://schemas.microsoft.com/office/drawing/2014/main" id="{CBBBC0DB-84D8-AFC2-39C4-540D11C93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977"/>
            <a:ext cx="10229850" cy="6937117"/>
          </a:xfrm>
          <a:prstGeom prst="rect">
            <a:avLst/>
          </a:prstGeom>
        </p:spPr>
      </p:pic>
      <p:sp>
        <p:nvSpPr>
          <p:cNvPr id="22" name="Retângulo: Cantos Arredondados 45">
            <a:extLst>
              <a:ext uri="{FF2B5EF4-FFF2-40B4-BE49-F238E27FC236}">
                <a16:creationId xmlns:a16="http://schemas.microsoft.com/office/drawing/2014/main" id="{1305D2CC-01A4-3051-C247-9CB9A944ED14}"/>
              </a:ext>
            </a:extLst>
          </p:cNvPr>
          <p:cNvSpPr/>
          <p:nvPr/>
        </p:nvSpPr>
        <p:spPr>
          <a:xfrm flipH="1" flipV="1">
            <a:off x="19320" y="628479"/>
            <a:ext cx="10229849" cy="2372839"/>
          </a:xfrm>
          <a:prstGeom prst="roundRect">
            <a:avLst>
              <a:gd name="adj" fmla="val 0"/>
            </a:avLst>
          </a:prstGeom>
          <a:gradFill flip="none" rotWithShape="1">
            <a:gsLst>
              <a:gs pos="8000">
                <a:srgbClr val="284E93"/>
              </a:gs>
              <a:gs pos="100000">
                <a:srgbClr val="111F2F">
                  <a:alpha val="0"/>
                </a:srgbClr>
              </a:gs>
            </a:gsLst>
            <a:lin ang="16200000" scaled="0"/>
            <a:tileRect/>
          </a:gra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dirty="0">
              <a:ln>
                <a:noFill/>
              </a:ln>
              <a:solidFill>
                <a:srgbClr val="FDFCFE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Calibri"/>
            </a:endParaRPr>
          </a:p>
        </p:txBody>
      </p:sp>
      <p:sp>
        <p:nvSpPr>
          <p:cNvPr id="2" name="Forma Livre: Forma 1">
            <a:extLst>
              <a:ext uri="{FF2B5EF4-FFF2-40B4-BE49-F238E27FC236}">
                <a16:creationId xmlns:a16="http://schemas.microsoft.com/office/drawing/2014/main" id="{0204EB1D-77CD-E460-0052-41ACE239F57B}"/>
              </a:ext>
            </a:extLst>
          </p:cNvPr>
          <p:cNvSpPr/>
          <p:nvPr/>
        </p:nvSpPr>
        <p:spPr>
          <a:xfrm>
            <a:off x="2635981" y="628480"/>
            <a:ext cx="9788702" cy="6986076"/>
          </a:xfrm>
          <a:custGeom>
            <a:avLst/>
            <a:gdLst>
              <a:gd name="connsiteX0" fmla="*/ 9544050 w 9544050"/>
              <a:gd name="connsiteY0" fmla="*/ 0 h 5467350"/>
              <a:gd name="connsiteX1" fmla="*/ 9544050 w 9544050"/>
              <a:gd name="connsiteY1" fmla="*/ 5467350 h 5467350"/>
              <a:gd name="connsiteX2" fmla="*/ 0 w 9544050"/>
              <a:gd name="connsiteY2" fmla="*/ 5467350 h 5467350"/>
              <a:gd name="connsiteX3" fmla="*/ 5353050 w 9544050"/>
              <a:gd name="connsiteY3" fmla="*/ 114300 h 5467350"/>
              <a:gd name="connsiteX4" fmla="*/ 9544050 w 9544050"/>
              <a:gd name="connsiteY4" fmla="*/ 0 h 5467350"/>
              <a:gd name="connsiteX0" fmla="*/ 9544050 w 9544050"/>
              <a:gd name="connsiteY0" fmla="*/ 0 h 5467350"/>
              <a:gd name="connsiteX1" fmla="*/ 9544050 w 9544050"/>
              <a:gd name="connsiteY1" fmla="*/ 5467350 h 5467350"/>
              <a:gd name="connsiteX2" fmla="*/ 0 w 9544050"/>
              <a:gd name="connsiteY2" fmla="*/ 5467350 h 5467350"/>
              <a:gd name="connsiteX3" fmla="*/ 5343525 w 9544050"/>
              <a:gd name="connsiteY3" fmla="*/ 0 h 5467350"/>
              <a:gd name="connsiteX4" fmla="*/ 9544050 w 9544050"/>
              <a:gd name="connsiteY4" fmla="*/ 0 h 5467350"/>
              <a:gd name="connsiteX0" fmla="*/ 6079365 w 9544050"/>
              <a:gd name="connsiteY0" fmla="*/ 11397 h 5467350"/>
              <a:gd name="connsiteX1" fmla="*/ 9544050 w 9544050"/>
              <a:gd name="connsiteY1" fmla="*/ 5467350 h 5467350"/>
              <a:gd name="connsiteX2" fmla="*/ 0 w 9544050"/>
              <a:gd name="connsiteY2" fmla="*/ 5467350 h 5467350"/>
              <a:gd name="connsiteX3" fmla="*/ 5343525 w 9544050"/>
              <a:gd name="connsiteY3" fmla="*/ 0 h 5467350"/>
              <a:gd name="connsiteX4" fmla="*/ 6079365 w 9544050"/>
              <a:gd name="connsiteY4" fmla="*/ 11397 h 5467350"/>
              <a:gd name="connsiteX0" fmla="*/ 6079365 w 6090762"/>
              <a:gd name="connsiteY0" fmla="*/ 11397 h 5467350"/>
              <a:gd name="connsiteX1" fmla="*/ 6090762 w 6090762"/>
              <a:gd name="connsiteY1" fmla="*/ 5467350 h 5467350"/>
              <a:gd name="connsiteX2" fmla="*/ 0 w 6090762"/>
              <a:gd name="connsiteY2" fmla="*/ 5467350 h 5467350"/>
              <a:gd name="connsiteX3" fmla="*/ 5343525 w 6090762"/>
              <a:gd name="connsiteY3" fmla="*/ 0 h 5467350"/>
              <a:gd name="connsiteX4" fmla="*/ 6079365 w 6090762"/>
              <a:gd name="connsiteY4" fmla="*/ 11397 h 5467350"/>
              <a:gd name="connsiteX0" fmla="*/ 6079365 w 7674944"/>
              <a:gd name="connsiteY0" fmla="*/ 11397 h 5467350"/>
              <a:gd name="connsiteX1" fmla="*/ 7674944 w 7674944"/>
              <a:gd name="connsiteY1" fmla="*/ 5467350 h 5467350"/>
              <a:gd name="connsiteX2" fmla="*/ 0 w 7674944"/>
              <a:gd name="connsiteY2" fmla="*/ 5467350 h 5467350"/>
              <a:gd name="connsiteX3" fmla="*/ 5343525 w 7674944"/>
              <a:gd name="connsiteY3" fmla="*/ 0 h 5467350"/>
              <a:gd name="connsiteX4" fmla="*/ 6079365 w 7674944"/>
              <a:gd name="connsiteY4" fmla="*/ 11397 h 5467350"/>
              <a:gd name="connsiteX0" fmla="*/ 7686341 w 7686341"/>
              <a:gd name="connsiteY0" fmla="*/ 11397 h 5467350"/>
              <a:gd name="connsiteX1" fmla="*/ 7674944 w 7686341"/>
              <a:gd name="connsiteY1" fmla="*/ 5467350 h 5467350"/>
              <a:gd name="connsiteX2" fmla="*/ 0 w 7686341"/>
              <a:gd name="connsiteY2" fmla="*/ 5467350 h 5467350"/>
              <a:gd name="connsiteX3" fmla="*/ 5343525 w 7686341"/>
              <a:gd name="connsiteY3" fmla="*/ 0 h 5467350"/>
              <a:gd name="connsiteX4" fmla="*/ 7686341 w 7686341"/>
              <a:gd name="connsiteY4" fmla="*/ 11397 h 546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6341" h="5467350">
                <a:moveTo>
                  <a:pt x="7686341" y="11397"/>
                </a:moveTo>
                <a:lnTo>
                  <a:pt x="7674944" y="5467350"/>
                </a:lnTo>
                <a:lnTo>
                  <a:pt x="0" y="5467350"/>
                </a:lnTo>
                <a:lnTo>
                  <a:pt x="5343525" y="0"/>
                </a:lnTo>
                <a:lnTo>
                  <a:pt x="7686341" y="11397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Fluxograma: Dados 7">
            <a:extLst>
              <a:ext uri="{FF2B5EF4-FFF2-40B4-BE49-F238E27FC236}">
                <a16:creationId xmlns:a16="http://schemas.microsoft.com/office/drawing/2014/main" id="{CA877A73-1732-12C8-4E1F-B4512C850CDE}"/>
              </a:ext>
            </a:extLst>
          </p:cNvPr>
          <p:cNvSpPr/>
          <p:nvPr/>
        </p:nvSpPr>
        <p:spPr>
          <a:xfrm>
            <a:off x="8981612" y="-383780"/>
            <a:ext cx="4975688" cy="175358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61808184-014C-0397-3C5E-F918F68BA6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FC418639-1120-1949-A1BC-3E56A006C2B6}"/>
              </a:ext>
            </a:extLst>
          </p:cNvPr>
          <p:cNvSpPr/>
          <p:nvPr/>
        </p:nvSpPr>
        <p:spPr>
          <a:xfrm>
            <a:off x="-888844" y="-850900"/>
            <a:ext cx="11837504" cy="1940819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10755851"/>
              <a:gd name="connsiteY0" fmla="*/ 1756228 h 1756228"/>
              <a:gd name="connsiteX1" fmla="*/ 8883508 w 10755851"/>
              <a:gd name="connsiteY1" fmla="*/ 1727200 h 1756228"/>
              <a:gd name="connsiteX2" fmla="*/ 9478594 w 10755851"/>
              <a:gd name="connsiteY2" fmla="*/ 1364343 h 1756228"/>
              <a:gd name="connsiteX3" fmla="*/ 10755851 w 10755851"/>
              <a:gd name="connsiteY3" fmla="*/ 0 h 1756228"/>
              <a:gd name="connsiteX4" fmla="*/ 4384079 w 10755851"/>
              <a:gd name="connsiteY4" fmla="*/ 0 h 1756228"/>
              <a:gd name="connsiteX5" fmla="*/ 0 w 10755851"/>
              <a:gd name="connsiteY5" fmla="*/ 1756228 h 1756228"/>
              <a:gd name="connsiteX0" fmla="*/ 29326 w 10785177"/>
              <a:gd name="connsiteY0" fmla="*/ 1756228 h 1756228"/>
              <a:gd name="connsiteX1" fmla="*/ 8912834 w 10785177"/>
              <a:gd name="connsiteY1" fmla="*/ 1727200 h 1756228"/>
              <a:gd name="connsiteX2" fmla="*/ 9507920 w 10785177"/>
              <a:gd name="connsiteY2" fmla="*/ 1364343 h 1756228"/>
              <a:gd name="connsiteX3" fmla="*/ 10785177 w 10785177"/>
              <a:gd name="connsiteY3" fmla="*/ 0 h 1756228"/>
              <a:gd name="connsiteX4" fmla="*/ 0 w 10785177"/>
              <a:gd name="connsiteY4" fmla="*/ 29028 h 1756228"/>
              <a:gd name="connsiteX5" fmla="*/ 29326 w 10785177"/>
              <a:gd name="connsiteY5" fmla="*/ 1756228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85177" h="1756228">
                <a:moveTo>
                  <a:pt x="29326" y="1756228"/>
                </a:moveTo>
                <a:lnTo>
                  <a:pt x="8912834" y="1727200"/>
                </a:lnTo>
                <a:cubicBezTo>
                  <a:pt x="9168346" y="1715786"/>
                  <a:pt x="9335751" y="1528157"/>
                  <a:pt x="9507920" y="1364343"/>
                </a:cubicBezTo>
                <a:lnTo>
                  <a:pt x="10785177" y="0"/>
                </a:lnTo>
                <a:lnTo>
                  <a:pt x="0" y="29028"/>
                </a:lnTo>
                <a:lnTo>
                  <a:pt x="29326" y="1756228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24290592-0C6C-877C-6800-CF36B577E64C}"/>
              </a:ext>
            </a:extLst>
          </p:cNvPr>
          <p:cNvGrpSpPr/>
          <p:nvPr/>
        </p:nvGrpSpPr>
        <p:grpSpPr>
          <a:xfrm>
            <a:off x="8908007" y="92181"/>
            <a:ext cx="1450648" cy="714340"/>
            <a:chOff x="2361460" y="1272045"/>
            <a:chExt cx="4562822" cy="2246862"/>
          </a:xfrm>
          <a:solidFill>
            <a:schemeClr val="bg1"/>
          </a:solidFill>
        </p:grpSpPr>
        <p:sp>
          <p:nvSpPr>
            <p:cNvPr id="29" name="Fluxograma: Dados 7">
              <a:extLst>
                <a:ext uri="{FF2B5EF4-FFF2-40B4-BE49-F238E27FC236}">
                  <a16:creationId xmlns:a16="http://schemas.microsoft.com/office/drawing/2014/main" id="{131008CE-0644-656F-8F86-8109E1E5495B}"/>
                </a:ext>
              </a:extLst>
            </p:cNvPr>
            <p:cNvSpPr/>
            <p:nvPr/>
          </p:nvSpPr>
          <p:spPr>
            <a:xfrm>
              <a:off x="2450333" y="1883130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30" name="Fluxograma: Dados 7">
              <a:extLst>
                <a:ext uri="{FF2B5EF4-FFF2-40B4-BE49-F238E27FC236}">
                  <a16:creationId xmlns:a16="http://schemas.microsoft.com/office/drawing/2014/main" id="{64183251-6FCE-F9CB-62C9-73559F1A82B4}"/>
                </a:ext>
              </a:extLst>
            </p:cNvPr>
            <p:cNvSpPr/>
            <p:nvPr/>
          </p:nvSpPr>
          <p:spPr>
            <a:xfrm>
              <a:off x="2361460" y="2952973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31" name="Fluxograma: Dados 7">
              <a:extLst>
                <a:ext uri="{FF2B5EF4-FFF2-40B4-BE49-F238E27FC236}">
                  <a16:creationId xmlns:a16="http://schemas.microsoft.com/office/drawing/2014/main" id="{DAD7F7AF-E970-BDA0-F2A0-D19866B8CD2F}"/>
                </a:ext>
              </a:extLst>
            </p:cNvPr>
            <p:cNvSpPr/>
            <p:nvPr/>
          </p:nvSpPr>
          <p:spPr>
            <a:xfrm>
              <a:off x="5238689" y="1272045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</p:grpSp>
      <p:sp>
        <p:nvSpPr>
          <p:cNvPr id="8" name="CaixaDeTexto 7">
            <a:extLst>
              <a:ext uri="{FF2B5EF4-FFF2-40B4-BE49-F238E27FC236}">
                <a16:creationId xmlns:a16="http://schemas.microsoft.com/office/drawing/2014/main" id="{E490D67A-838F-6366-603A-6F0A1EB066F5}"/>
              </a:ext>
            </a:extLst>
          </p:cNvPr>
          <p:cNvSpPr txBox="1"/>
          <p:nvPr/>
        </p:nvSpPr>
        <p:spPr>
          <a:xfrm>
            <a:off x="8353261" y="1837341"/>
            <a:ext cx="3261178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2160" b="0" i="0" u="none" strike="noStrike" kern="1200" spc="0" baseline="0">
                <a:solidFill>
                  <a:srgbClr val="E7E6E6">
                    <a:lumMod val="10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pt-BR" b="1">
                <a:solidFill>
                  <a:srgbClr val="03405E"/>
                </a:solidFill>
              </a:rPr>
              <a:t>Capacidade Instalada (MW)</a:t>
            </a:r>
          </a:p>
        </p:txBody>
      </p:sp>
      <p:grpSp>
        <p:nvGrpSpPr>
          <p:cNvPr id="18" name="Agrupar 17">
            <a:extLst>
              <a:ext uri="{FF2B5EF4-FFF2-40B4-BE49-F238E27FC236}">
                <a16:creationId xmlns:a16="http://schemas.microsoft.com/office/drawing/2014/main" id="{2D9B63DB-8C50-22E4-938E-079050C864B5}"/>
              </a:ext>
            </a:extLst>
          </p:cNvPr>
          <p:cNvGrpSpPr/>
          <p:nvPr/>
        </p:nvGrpSpPr>
        <p:grpSpPr>
          <a:xfrm>
            <a:off x="486121" y="1909785"/>
            <a:ext cx="5376290" cy="2395962"/>
            <a:chOff x="159583" y="1895423"/>
            <a:chExt cx="6203854" cy="2764768"/>
          </a:xfrm>
        </p:grpSpPr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5F0FC45A-4A0E-6C73-B1AD-9D9D9075F557}"/>
                </a:ext>
              </a:extLst>
            </p:cNvPr>
            <p:cNvSpPr/>
            <p:nvPr/>
          </p:nvSpPr>
          <p:spPr>
            <a:xfrm>
              <a:off x="159583" y="1895423"/>
              <a:ext cx="5945174" cy="2764768"/>
            </a:xfrm>
            <a:prstGeom prst="roundRect">
              <a:avLst>
                <a:gd name="adj" fmla="val 12427"/>
              </a:avLst>
            </a:prstGeom>
            <a:solidFill>
              <a:srgbClr val="03405E">
                <a:alpha val="8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  <a:p>
              <a:pPr algn="ctr"/>
              <a:endParaRPr lang="pt-BR" sz="1600"/>
            </a:p>
            <a:p>
              <a:pPr algn="ctr"/>
              <a:endParaRPr lang="pt-BR" sz="1600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FA692F77-1559-AEC9-0108-154D9DEFC9DA}"/>
                </a:ext>
              </a:extLst>
            </p:cNvPr>
            <p:cNvSpPr/>
            <p:nvPr/>
          </p:nvSpPr>
          <p:spPr>
            <a:xfrm>
              <a:off x="600716" y="2258480"/>
              <a:ext cx="3493087" cy="7651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b="1">
                  <a:solidFill>
                    <a:srgbClr val="FFC000"/>
                  </a:solidFill>
                </a:rPr>
                <a:t>1,8 milhões </a:t>
              </a:r>
            </a:p>
            <a:p>
              <a:r>
                <a:rPr lang="pt-BR" sz="1600">
                  <a:solidFill>
                    <a:schemeClr val="bg1"/>
                  </a:solidFill>
                </a:rPr>
                <a:t>de sistemas instalados</a:t>
              </a:r>
            </a:p>
          </p:txBody>
        </p:sp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669E0679-A810-32F2-E878-ED7171DF7330}"/>
                </a:ext>
              </a:extLst>
            </p:cNvPr>
            <p:cNvSpPr/>
            <p:nvPr/>
          </p:nvSpPr>
          <p:spPr>
            <a:xfrm>
              <a:off x="663229" y="3401107"/>
              <a:ext cx="3077360" cy="7651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3200" b="1">
                  <a:solidFill>
                    <a:srgbClr val="FFC000"/>
                  </a:solidFill>
                </a:rPr>
                <a:t>9%</a:t>
              </a:r>
            </a:p>
            <a:p>
              <a:r>
                <a:rPr lang="pt-BR" sz="1600">
                  <a:solidFill>
                    <a:schemeClr val="bg1"/>
                  </a:solidFill>
                </a:rPr>
                <a:t>da matriz elétrica</a:t>
              </a:r>
            </a:p>
          </p:txBody>
        </p:sp>
        <p:pic>
          <p:nvPicPr>
            <p:cNvPr id="12" name="Gráfico 11" descr="Trabalho remoto com preenchimento sólido">
              <a:extLst>
                <a:ext uri="{FF2B5EF4-FFF2-40B4-BE49-F238E27FC236}">
                  <a16:creationId xmlns:a16="http://schemas.microsoft.com/office/drawing/2014/main" id="{31FFD69A-515A-0DE9-13C8-C40C30EB2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12821" y="2266439"/>
              <a:ext cx="843410" cy="843410"/>
            </a:xfrm>
            <a:prstGeom prst="rect">
              <a:avLst/>
            </a:prstGeom>
          </p:spPr>
        </p:pic>
        <p:pic>
          <p:nvPicPr>
            <p:cNvPr id="13" name="Gráfico 12" descr="Torre elétrica com preenchimento sólido">
              <a:extLst>
                <a:ext uri="{FF2B5EF4-FFF2-40B4-BE49-F238E27FC236}">
                  <a16:creationId xmlns:a16="http://schemas.microsoft.com/office/drawing/2014/main" id="{ED1B2396-D859-3C1F-B8AF-29CA80648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3278" y="3378166"/>
              <a:ext cx="711171" cy="782719"/>
            </a:xfrm>
            <a:prstGeom prst="rect">
              <a:avLst/>
            </a:prstGeom>
          </p:spPr>
        </p:pic>
        <p:pic>
          <p:nvPicPr>
            <p:cNvPr id="14" name="Gráfico 13" descr="Painéis solares com preenchimento sólido">
              <a:extLst>
                <a:ext uri="{FF2B5EF4-FFF2-40B4-BE49-F238E27FC236}">
                  <a16:creationId xmlns:a16="http://schemas.microsoft.com/office/drawing/2014/main" id="{BE9B5AFF-8762-8C30-F4DD-FBCE90E8B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74642" y="2178777"/>
              <a:ext cx="725466" cy="729975"/>
            </a:xfrm>
            <a:prstGeom prst="rect">
              <a:avLst/>
            </a:prstGeom>
          </p:spPr>
        </p:pic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713F0C92-65D6-D32A-E3D8-AC81531C3AF9}"/>
                </a:ext>
              </a:extLst>
            </p:cNvPr>
            <p:cNvSpPr/>
            <p:nvPr/>
          </p:nvSpPr>
          <p:spPr>
            <a:xfrm>
              <a:off x="4052826" y="2251307"/>
              <a:ext cx="2204405" cy="7651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3200" b="1">
                  <a:solidFill>
                    <a:srgbClr val="FFC000"/>
                  </a:solidFill>
                </a:rPr>
                <a:t>99%</a:t>
              </a:r>
            </a:p>
            <a:p>
              <a:r>
                <a:rPr lang="pt-BR" sz="1600">
                  <a:solidFill>
                    <a:schemeClr val="bg1"/>
                  </a:solidFill>
                </a:rPr>
                <a:t>Solar fotovoltáica</a:t>
              </a:r>
            </a:p>
          </p:txBody>
        </p:sp>
        <p:sp>
          <p:nvSpPr>
            <p:cNvPr id="16" name="Sinal de Adição 15">
              <a:extLst>
                <a:ext uri="{FF2B5EF4-FFF2-40B4-BE49-F238E27FC236}">
                  <a16:creationId xmlns:a16="http://schemas.microsoft.com/office/drawing/2014/main" id="{E6646C01-A430-B756-DC9A-5E647AEFE926}"/>
                </a:ext>
              </a:extLst>
            </p:cNvPr>
            <p:cNvSpPr/>
            <p:nvPr/>
          </p:nvSpPr>
          <p:spPr>
            <a:xfrm>
              <a:off x="3859161" y="3471913"/>
              <a:ext cx="539834" cy="534959"/>
            </a:xfrm>
            <a:prstGeom prst="mathPlus">
              <a:avLst>
                <a:gd name="adj1" fmla="val 660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</p:txBody>
        </p:sp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041DCB62-C5FF-CD1D-754B-47852309C958}"/>
                </a:ext>
              </a:extLst>
            </p:cNvPr>
            <p:cNvSpPr/>
            <p:nvPr/>
          </p:nvSpPr>
          <p:spPr>
            <a:xfrm>
              <a:off x="3992372" y="3379205"/>
              <a:ext cx="2371065" cy="765135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3200" b="1">
                  <a:solidFill>
                    <a:srgbClr val="FFC000"/>
                  </a:solidFill>
                </a:rPr>
                <a:t>1,2 GW</a:t>
              </a:r>
            </a:p>
            <a:p>
              <a:r>
                <a:rPr lang="pt-BR" sz="1600">
                  <a:solidFill>
                    <a:schemeClr val="bg1"/>
                  </a:solidFill>
                </a:rPr>
                <a:t>A cada dois meses</a:t>
              </a:r>
            </a:p>
          </p:txBody>
        </p:sp>
      </p:grpSp>
      <p:sp>
        <p:nvSpPr>
          <p:cNvPr id="23" name="Marcador de contenido 1">
            <a:extLst>
              <a:ext uri="{FF2B5EF4-FFF2-40B4-BE49-F238E27FC236}">
                <a16:creationId xmlns:a16="http://schemas.microsoft.com/office/drawing/2014/main" id="{A1710B04-A434-97D0-0F6C-00B778D7D299}"/>
              </a:ext>
            </a:extLst>
          </p:cNvPr>
          <p:cNvSpPr txBox="1">
            <a:spLocks/>
          </p:cNvSpPr>
          <p:nvPr/>
        </p:nvSpPr>
        <p:spPr>
          <a:xfrm>
            <a:off x="339109" y="82439"/>
            <a:ext cx="6764836" cy="1148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MMGD no Brasil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800"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Superando todas as expectativas</a:t>
            </a:r>
          </a:p>
          <a:p>
            <a:pPr marL="0" indent="0">
              <a:spcBef>
                <a:spcPts val="0"/>
              </a:spcBef>
              <a:buNone/>
            </a:pPr>
            <a:r>
              <a:rPr lang="pt-BR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422F3A79-74A6-9E53-18B7-637E604D97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0973942"/>
              </p:ext>
            </p:extLst>
          </p:nvPr>
        </p:nvGraphicFramePr>
        <p:xfrm>
          <a:off x="5282796" y="2758745"/>
          <a:ext cx="6844040" cy="3793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pSp>
        <p:nvGrpSpPr>
          <p:cNvPr id="37" name="Agrupar 36">
            <a:extLst>
              <a:ext uri="{FF2B5EF4-FFF2-40B4-BE49-F238E27FC236}">
                <a16:creationId xmlns:a16="http://schemas.microsoft.com/office/drawing/2014/main" id="{510B1449-3C9B-FF21-D3E6-E9E32C21A83E}"/>
              </a:ext>
            </a:extLst>
          </p:cNvPr>
          <p:cNvGrpSpPr/>
          <p:nvPr/>
        </p:nvGrpSpPr>
        <p:grpSpPr>
          <a:xfrm>
            <a:off x="7525528" y="2950034"/>
            <a:ext cx="1967396" cy="1183666"/>
            <a:chOff x="6984227" y="2881266"/>
            <a:chExt cx="1967396" cy="118366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71EDF5D0-1885-28F9-815E-ABB25F4A6C51}"/>
                </a:ext>
              </a:extLst>
            </p:cNvPr>
            <p:cNvSpPr/>
            <p:nvPr/>
          </p:nvSpPr>
          <p:spPr>
            <a:xfrm>
              <a:off x="7000623" y="2901671"/>
              <a:ext cx="1951000" cy="1163261"/>
            </a:xfrm>
            <a:prstGeom prst="roundRect">
              <a:avLst>
                <a:gd name="adj" fmla="val 12427"/>
              </a:avLst>
            </a:prstGeom>
            <a:solidFill>
              <a:srgbClr val="03405E">
                <a:alpha val="8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600"/>
            </a:p>
            <a:p>
              <a:pPr algn="ctr"/>
              <a:endParaRPr lang="pt-BR" sz="1600"/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03897434-D0D0-B168-0349-2D5DF1C49FFA}"/>
                </a:ext>
              </a:extLst>
            </p:cNvPr>
            <p:cNvSpPr txBox="1"/>
            <p:nvPr/>
          </p:nvSpPr>
          <p:spPr>
            <a:xfrm>
              <a:off x="6984227" y="2881266"/>
              <a:ext cx="195203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3200" b="1">
                  <a:solidFill>
                    <a:srgbClr val="FFC000"/>
                  </a:solidFill>
                </a:rPr>
                <a:t>+ 35 GW </a:t>
              </a:r>
              <a:br>
                <a:rPr lang="pt-BR" sz="3200" b="1">
                  <a:solidFill>
                    <a:srgbClr val="FFC000"/>
                  </a:solidFill>
                </a:rPr>
              </a:br>
              <a:r>
                <a:rPr lang="pt-BR" sz="1600">
                  <a:solidFill>
                    <a:schemeClr val="bg1"/>
                  </a:solidFill>
                </a:rPr>
                <a:t>em processo de conexão como GD I</a:t>
              </a:r>
            </a:p>
          </p:txBody>
        </p:sp>
      </p:grp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4CB03BB5-76EC-E2D8-3457-8D8BA02C8217}"/>
              </a:ext>
            </a:extLst>
          </p:cNvPr>
          <p:cNvSpPr/>
          <p:nvPr/>
        </p:nvSpPr>
        <p:spPr>
          <a:xfrm>
            <a:off x="111361" y="5028042"/>
            <a:ext cx="5152116" cy="2395962"/>
          </a:xfrm>
          <a:prstGeom prst="roundRect">
            <a:avLst>
              <a:gd name="adj" fmla="val 12427"/>
            </a:avLst>
          </a:prstGeom>
          <a:solidFill>
            <a:srgbClr val="03405E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292FDF4B-81F0-0182-50F9-3E64F540A078}"/>
              </a:ext>
            </a:extLst>
          </p:cNvPr>
          <p:cNvSpPr/>
          <p:nvPr/>
        </p:nvSpPr>
        <p:spPr>
          <a:xfrm>
            <a:off x="493649" y="5782306"/>
            <a:ext cx="4632505" cy="66307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rgbClr val="FFC000"/>
                </a:solidFill>
              </a:rPr>
              <a:t>91 centrais </a:t>
            </a:r>
            <a:br>
              <a:rPr lang="pt-BR" sz="3200" b="1" dirty="0">
                <a:solidFill>
                  <a:srgbClr val="FFC000"/>
                </a:solidFill>
              </a:rPr>
            </a:br>
            <a:r>
              <a:rPr lang="pt-BR" sz="2800" dirty="0">
                <a:solidFill>
                  <a:schemeClr val="bg1"/>
                </a:solidFill>
              </a:rPr>
              <a:t>(+209 pedidos)*</a:t>
            </a:r>
            <a:br>
              <a:rPr lang="pt-BR" sz="2800" dirty="0">
                <a:solidFill>
                  <a:schemeClr val="bg1"/>
                </a:solidFill>
              </a:rPr>
            </a:br>
            <a:r>
              <a:rPr lang="pt-BR" sz="3200" b="1" dirty="0">
                <a:solidFill>
                  <a:srgbClr val="FFC000"/>
                </a:solidFill>
              </a:rPr>
              <a:t>86 MW</a:t>
            </a:r>
          </a:p>
          <a:p>
            <a:pPr algn="ctr"/>
            <a:r>
              <a:rPr lang="pt-BR" sz="2800" dirty="0">
                <a:solidFill>
                  <a:schemeClr val="bg1"/>
                </a:solidFill>
              </a:rPr>
              <a:t>CGH</a:t>
            </a:r>
          </a:p>
        </p:txBody>
      </p:sp>
      <p:pic>
        <p:nvPicPr>
          <p:cNvPr id="21" name="Gráfico 20" descr="Trabalho remoto com preenchimento sólido">
            <a:extLst>
              <a:ext uri="{FF2B5EF4-FFF2-40B4-BE49-F238E27FC236}">
                <a16:creationId xmlns:a16="http://schemas.microsoft.com/office/drawing/2014/main" id="{DFEAC333-F7B9-1E1F-ACD4-0385C7353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4158" y="5349566"/>
            <a:ext cx="730903" cy="730903"/>
          </a:xfrm>
          <a:prstGeom prst="rect">
            <a:avLst/>
          </a:prstGeom>
        </p:spPr>
      </p:pic>
      <p:sp>
        <p:nvSpPr>
          <p:cNvPr id="38" name="Retângulo 37">
            <a:extLst>
              <a:ext uri="{FF2B5EF4-FFF2-40B4-BE49-F238E27FC236}">
                <a16:creationId xmlns:a16="http://schemas.microsoft.com/office/drawing/2014/main" id="{79064E93-CF6D-4437-80B4-93AC39081B8E}"/>
              </a:ext>
            </a:extLst>
          </p:cNvPr>
          <p:cNvSpPr/>
          <p:nvPr/>
        </p:nvSpPr>
        <p:spPr>
          <a:xfrm>
            <a:off x="11148451" y="6226023"/>
            <a:ext cx="408997" cy="218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666FA77-0D6A-77BA-8DE0-6F7B37C42670}"/>
              </a:ext>
            </a:extLst>
          </p:cNvPr>
          <p:cNvSpPr txBox="1"/>
          <p:nvPr/>
        </p:nvSpPr>
        <p:spPr>
          <a:xfrm>
            <a:off x="5263477" y="7340922"/>
            <a:ext cx="3475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 Número provisório (a confirmar)</a:t>
            </a:r>
          </a:p>
        </p:txBody>
      </p:sp>
    </p:spTree>
    <p:extLst>
      <p:ext uri="{BB962C8B-B14F-4D97-AF65-F5344CB8AC3E}">
        <p14:creationId xmlns:p14="http://schemas.microsoft.com/office/powerpoint/2010/main" val="557313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m 27" descr="Multidão de pessoas&#10;&#10;Descrição gerada automaticamente">
            <a:extLst>
              <a:ext uri="{FF2B5EF4-FFF2-40B4-BE49-F238E27FC236}">
                <a16:creationId xmlns:a16="http://schemas.microsoft.com/office/drawing/2014/main" id="{A0683EBE-43C5-FA3B-B441-0FF83A2EC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960"/>
            <a:ext cx="12192000" cy="5210256"/>
          </a:xfrm>
          <a:prstGeom prst="rect">
            <a:avLst/>
          </a:prstGeom>
        </p:spPr>
      </p:pic>
      <p:sp>
        <p:nvSpPr>
          <p:cNvPr id="27" name="Retângulo 26">
            <a:extLst>
              <a:ext uri="{FF2B5EF4-FFF2-40B4-BE49-F238E27FC236}">
                <a16:creationId xmlns:a16="http://schemas.microsoft.com/office/drawing/2014/main" id="{D8447D53-25E0-9A62-C8BA-3D13A77FD4D9}"/>
              </a:ext>
            </a:extLst>
          </p:cNvPr>
          <p:cNvSpPr/>
          <p:nvPr/>
        </p:nvSpPr>
        <p:spPr>
          <a:xfrm flipV="1">
            <a:off x="0" y="-63502"/>
            <a:ext cx="12192000" cy="6858002"/>
          </a:xfrm>
          <a:prstGeom prst="rect">
            <a:avLst/>
          </a:prstGeom>
          <a:gradFill>
            <a:gsLst>
              <a:gs pos="0">
                <a:schemeClr val="bg1"/>
              </a:gs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39F11502-2C3F-8BB8-5E5E-1D20F26E384D}"/>
              </a:ext>
            </a:extLst>
          </p:cNvPr>
          <p:cNvSpPr/>
          <p:nvPr/>
        </p:nvSpPr>
        <p:spPr>
          <a:xfrm>
            <a:off x="3000652" y="1567908"/>
            <a:ext cx="8841044" cy="5038110"/>
          </a:xfrm>
          <a:prstGeom prst="roundRect">
            <a:avLst>
              <a:gd name="adj" fmla="val 1270"/>
            </a:avLst>
          </a:prstGeom>
          <a:solidFill>
            <a:schemeClr val="bg1"/>
          </a:solidFill>
          <a:ln>
            <a:solidFill>
              <a:srgbClr val="034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699A5612-1016-6F52-FC44-98B40F6B0222}"/>
              </a:ext>
            </a:extLst>
          </p:cNvPr>
          <p:cNvSpPr/>
          <p:nvPr/>
        </p:nvSpPr>
        <p:spPr>
          <a:xfrm>
            <a:off x="-127875" y="-643129"/>
            <a:ext cx="11093820" cy="1940987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9860591"/>
              <a:gd name="connsiteY0" fmla="*/ 1727200 h 1727200"/>
              <a:gd name="connsiteX1" fmla="*/ 7988248 w 9860591"/>
              <a:gd name="connsiteY1" fmla="*/ 1727200 h 1727200"/>
              <a:gd name="connsiteX2" fmla="*/ 8583334 w 9860591"/>
              <a:gd name="connsiteY2" fmla="*/ 1364343 h 1727200"/>
              <a:gd name="connsiteX3" fmla="*/ 9860591 w 9860591"/>
              <a:gd name="connsiteY3" fmla="*/ 0 h 1727200"/>
              <a:gd name="connsiteX4" fmla="*/ 3488819 w 9860591"/>
              <a:gd name="connsiteY4" fmla="*/ 0 h 1727200"/>
              <a:gd name="connsiteX5" fmla="*/ 0 w 9860591"/>
              <a:gd name="connsiteY5" fmla="*/ 1727200 h 1727200"/>
              <a:gd name="connsiteX0" fmla="*/ 11317 w 9871908"/>
              <a:gd name="connsiteY0" fmla="*/ 1727200 h 1727200"/>
              <a:gd name="connsiteX1" fmla="*/ 7999565 w 9871908"/>
              <a:gd name="connsiteY1" fmla="*/ 1727200 h 1727200"/>
              <a:gd name="connsiteX2" fmla="*/ 8594651 w 9871908"/>
              <a:gd name="connsiteY2" fmla="*/ 1364343 h 1727200"/>
              <a:gd name="connsiteX3" fmla="*/ 9871908 w 9871908"/>
              <a:gd name="connsiteY3" fmla="*/ 0 h 1727200"/>
              <a:gd name="connsiteX4" fmla="*/ 0 w 9871908"/>
              <a:gd name="connsiteY4" fmla="*/ 12916 h 1727200"/>
              <a:gd name="connsiteX5" fmla="*/ 11317 w 9871908"/>
              <a:gd name="connsiteY5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1908" h="1727200">
                <a:moveTo>
                  <a:pt x="11317" y="1727200"/>
                </a:moveTo>
                <a:lnTo>
                  <a:pt x="7999565" y="1727200"/>
                </a:lnTo>
                <a:cubicBezTo>
                  <a:pt x="8255077" y="1715786"/>
                  <a:pt x="8422482" y="1528157"/>
                  <a:pt x="8594651" y="1364343"/>
                </a:cubicBezTo>
                <a:lnTo>
                  <a:pt x="9871908" y="0"/>
                </a:lnTo>
                <a:lnTo>
                  <a:pt x="0" y="12916"/>
                </a:lnTo>
                <a:cubicBezTo>
                  <a:pt x="3772" y="584344"/>
                  <a:pt x="7545" y="1155772"/>
                  <a:pt x="11317" y="17272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034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Dados 7">
            <a:extLst>
              <a:ext uri="{FF2B5EF4-FFF2-40B4-BE49-F238E27FC236}">
                <a16:creationId xmlns:a16="http://schemas.microsoft.com/office/drawing/2014/main" id="{D5FF7E4B-C43A-2E36-612D-AFE388002E86}"/>
              </a:ext>
            </a:extLst>
          </p:cNvPr>
          <p:cNvSpPr/>
          <p:nvPr/>
        </p:nvSpPr>
        <p:spPr>
          <a:xfrm>
            <a:off x="8951985" y="251982"/>
            <a:ext cx="4676192" cy="8094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96 w 20445"/>
              <a:gd name="connsiteY0" fmla="*/ 10004 h 10004"/>
              <a:gd name="connsiteX1" fmla="*/ 1898 w 20445"/>
              <a:gd name="connsiteY1" fmla="*/ 6936 h 10004"/>
              <a:gd name="connsiteX2" fmla="*/ 3250 w 20445"/>
              <a:gd name="connsiteY2" fmla="*/ 755 h 10004"/>
              <a:gd name="connsiteX3" fmla="*/ 6960 w 20445"/>
              <a:gd name="connsiteY3" fmla="*/ 0 h 10004"/>
              <a:gd name="connsiteX4" fmla="*/ 20208 w 20445"/>
              <a:gd name="connsiteY4" fmla="*/ 25 h 10004"/>
              <a:gd name="connsiteX5" fmla="*/ 19200 w 20445"/>
              <a:gd name="connsiteY5" fmla="*/ 2141 h 10004"/>
              <a:gd name="connsiteX6" fmla="*/ 14037 w 20445"/>
              <a:gd name="connsiteY6" fmla="*/ 9719 h 10004"/>
              <a:gd name="connsiteX7" fmla="*/ 13567 w 20445"/>
              <a:gd name="connsiteY7" fmla="*/ 10004 h 10004"/>
              <a:gd name="connsiteX8" fmla="*/ 96 w 20445"/>
              <a:gd name="connsiteY8" fmla="*/ 10004 h 10004"/>
              <a:gd name="connsiteX0" fmla="*/ 120 w 20469"/>
              <a:gd name="connsiteY0" fmla="*/ 10004 h 10004"/>
              <a:gd name="connsiteX1" fmla="*/ 1459 w 20469"/>
              <a:gd name="connsiteY1" fmla="*/ 5671 h 10004"/>
              <a:gd name="connsiteX2" fmla="*/ 3274 w 20469"/>
              <a:gd name="connsiteY2" fmla="*/ 755 h 10004"/>
              <a:gd name="connsiteX3" fmla="*/ 6984 w 20469"/>
              <a:gd name="connsiteY3" fmla="*/ 0 h 10004"/>
              <a:gd name="connsiteX4" fmla="*/ 20232 w 20469"/>
              <a:gd name="connsiteY4" fmla="*/ 25 h 10004"/>
              <a:gd name="connsiteX5" fmla="*/ 19224 w 20469"/>
              <a:gd name="connsiteY5" fmla="*/ 2141 h 10004"/>
              <a:gd name="connsiteX6" fmla="*/ 14061 w 20469"/>
              <a:gd name="connsiteY6" fmla="*/ 9719 h 10004"/>
              <a:gd name="connsiteX7" fmla="*/ 13591 w 20469"/>
              <a:gd name="connsiteY7" fmla="*/ 10004 h 10004"/>
              <a:gd name="connsiteX8" fmla="*/ 120 w 20469"/>
              <a:gd name="connsiteY8" fmla="*/ 10004 h 10004"/>
              <a:gd name="connsiteX0" fmla="*/ 30 w 20379"/>
              <a:gd name="connsiteY0" fmla="*/ 10004 h 10004"/>
              <a:gd name="connsiteX1" fmla="*/ 1369 w 20379"/>
              <a:gd name="connsiteY1" fmla="*/ 5671 h 10004"/>
              <a:gd name="connsiteX2" fmla="*/ 3184 w 20379"/>
              <a:gd name="connsiteY2" fmla="*/ 755 h 10004"/>
              <a:gd name="connsiteX3" fmla="*/ 6894 w 20379"/>
              <a:gd name="connsiteY3" fmla="*/ 0 h 10004"/>
              <a:gd name="connsiteX4" fmla="*/ 20142 w 20379"/>
              <a:gd name="connsiteY4" fmla="*/ 25 h 10004"/>
              <a:gd name="connsiteX5" fmla="*/ 19134 w 20379"/>
              <a:gd name="connsiteY5" fmla="*/ 2141 h 10004"/>
              <a:gd name="connsiteX6" fmla="*/ 13971 w 20379"/>
              <a:gd name="connsiteY6" fmla="*/ 9719 h 10004"/>
              <a:gd name="connsiteX7" fmla="*/ 13501 w 20379"/>
              <a:gd name="connsiteY7" fmla="*/ 10004 h 10004"/>
              <a:gd name="connsiteX8" fmla="*/ 30 w 20379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3185 w 20380"/>
              <a:gd name="connsiteY2" fmla="*/ 755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83 w 20432"/>
              <a:gd name="connsiteY0" fmla="*/ 10004 h 10004"/>
              <a:gd name="connsiteX1" fmla="*/ 1351 w 20432"/>
              <a:gd name="connsiteY1" fmla="*/ 5739 h 10004"/>
              <a:gd name="connsiteX2" fmla="*/ 3237 w 20432"/>
              <a:gd name="connsiteY2" fmla="*/ 755 h 10004"/>
              <a:gd name="connsiteX3" fmla="*/ 6947 w 20432"/>
              <a:gd name="connsiteY3" fmla="*/ 0 h 10004"/>
              <a:gd name="connsiteX4" fmla="*/ 20195 w 20432"/>
              <a:gd name="connsiteY4" fmla="*/ 25 h 10004"/>
              <a:gd name="connsiteX5" fmla="*/ 19187 w 20432"/>
              <a:gd name="connsiteY5" fmla="*/ 2141 h 10004"/>
              <a:gd name="connsiteX6" fmla="*/ 14024 w 20432"/>
              <a:gd name="connsiteY6" fmla="*/ 9719 h 10004"/>
              <a:gd name="connsiteX7" fmla="*/ 13554 w 20432"/>
              <a:gd name="connsiteY7" fmla="*/ 10004 h 10004"/>
              <a:gd name="connsiteX8" fmla="*/ 83 w 20432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2995 w 20380"/>
              <a:gd name="connsiteY2" fmla="*/ 823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2995 w 20380"/>
              <a:gd name="connsiteY2" fmla="*/ 823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31 w 20380"/>
              <a:gd name="connsiteY0" fmla="*/ 10089 h 10089"/>
              <a:gd name="connsiteX1" fmla="*/ 1299 w 20380"/>
              <a:gd name="connsiteY1" fmla="*/ 5824 h 10089"/>
              <a:gd name="connsiteX2" fmla="*/ 2995 w 20380"/>
              <a:gd name="connsiteY2" fmla="*/ 908 h 10089"/>
              <a:gd name="connsiteX3" fmla="*/ 6895 w 20380"/>
              <a:gd name="connsiteY3" fmla="*/ 85 h 10089"/>
              <a:gd name="connsiteX4" fmla="*/ 20143 w 20380"/>
              <a:gd name="connsiteY4" fmla="*/ 110 h 10089"/>
              <a:gd name="connsiteX5" fmla="*/ 19135 w 20380"/>
              <a:gd name="connsiteY5" fmla="*/ 2226 h 10089"/>
              <a:gd name="connsiteX6" fmla="*/ 13972 w 20380"/>
              <a:gd name="connsiteY6" fmla="*/ 9804 h 10089"/>
              <a:gd name="connsiteX7" fmla="*/ 13502 w 20380"/>
              <a:gd name="connsiteY7" fmla="*/ 10089 h 10089"/>
              <a:gd name="connsiteX8" fmla="*/ 31 w 20380"/>
              <a:gd name="connsiteY8" fmla="*/ 10089 h 10089"/>
              <a:gd name="connsiteX0" fmla="*/ 31 w 20380"/>
              <a:gd name="connsiteY0" fmla="*/ 10110 h 10110"/>
              <a:gd name="connsiteX1" fmla="*/ 1299 w 20380"/>
              <a:gd name="connsiteY1" fmla="*/ 5845 h 10110"/>
              <a:gd name="connsiteX2" fmla="*/ 2995 w 20380"/>
              <a:gd name="connsiteY2" fmla="*/ 929 h 10110"/>
              <a:gd name="connsiteX3" fmla="*/ 4091 w 20380"/>
              <a:gd name="connsiteY3" fmla="*/ 72 h 10110"/>
              <a:gd name="connsiteX4" fmla="*/ 20143 w 20380"/>
              <a:gd name="connsiteY4" fmla="*/ 131 h 10110"/>
              <a:gd name="connsiteX5" fmla="*/ 19135 w 20380"/>
              <a:gd name="connsiteY5" fmla="*/ 2247 h 10110"/>
              <a:gd name="connsiteX6" fmla="*/ 13972 w 20380"/>
              <a:gd name="connsiteY6" fmla="*/ 9825 h 10110"/>
              <a:gd name="connsiteX7" fmla="*/ 13502 w 20380"/>
              <a:gd name="connsiteY7" fmla="*/ 10110 h 10110"/>
              <a:gd name="connsiteX8" fmla="*/ 31 w 20380"/>
              <a:gd name="connsiteY8" fmla="*/ 10110 h 10110"/>
              <a:gd name="connsiteX0" fmla="*/ 31 w 20380"/>
              <a:gd name="connsiteY0" fmla="*/ 10040 h 10040"/>
              <a:gd name="connsiteX1" fmla="*/ 1299 w 20380"/>
              <a:gd name="connsiteY1" fmla="*/ 5775 h 10040"/>
              <a:gd name="connsiteX2" fmla="*/ 2995 w 20380"/>
              <a:gd name="connsiteY2" fmla="*/ 859 h 10040"/>
              <a:gd name="connsiteX3" fmla="*/ 4091 w 20380"/>
              <a:gd name="connsiteY3" fmla="*/ 2 h 10040"/>
              <a:gd name="connsiteX4" fmla="*/ 20143 w 20380"/>
              <a:gd name="connsiteY4" fmla="*/ 61 h 10040"/>
              <a:gd name="connsiteX5" fmla="*/ 19135 w 20380"/>
              <a:gd name="connsiteY5" fmla="*/ 2177 h 10040"/>
              <a:gd name="connsiteX6" fmla="*/ 13972 w 20380"/>
              <a:gd name="connsiteY6" fmla="*/ 9755 h 10040"/>
              <a:gd name="connsiteX7" fmla="*/ 13502 w 20380"/>
              <a:gd name="connsiteY7" fmla="*/ 10040 h 10040"/>
              <a:gd name="connsiteX8" fmla="*/ 31 w 20380"/>
              <a:gd name="connsiteY8" fmla="*/ 10040 h 10040"/>
              <a:gd name="connsiteX0" fmla="*/ 31 w 20473"/>
              <a:gd name="connsiteY0" fmla="*/ 10040 h 10040"/>
              <a:gd name="connsiteX1" fmla="*/ 1299 w 20473"/>
              <a:gd name="connsiteY1" fmla="*/ 5775 h 10040"/>
              <a:gd name="connsiteX2" fmla="*/ 2995 w 20473"/>
              <a:gd name="connsiteY2" fmla="*/ 859 h 10040"/>
              <a:gd name="connsiteX3" fmla="*/ 4091 w 20473"/>
              <a:gd name="connsiteY3" fmla="*/ 2 h 10040"/>
              <a:gd name="connsiteX4" fmla="*/ 20143 w 20473"/>
              <a:gd name="connsiteY4" fmla="*/ 61 h 10040"/>
              <a:gd name="connsiteX5" fmla="*/ 19515 w 20473"/>
              <a:gd name="connsiteY5" fmla="*/ 2861 h 10040"/>
              <a:gd name="connsiteX6" fmla="*/ 13972 w 20473"/>
              <a:gd name="connsiteY6" fmla="*/ 9755 h 10040"/>
              <a:gd name="connsiteX7" fmla="*/ 13502 w 20473"/>
              <a:gd name="connsiteY7" fmla="*/ 10040 h 10040"/>
              <a:gd name="connsiteX8" fmla="*/ 31 w 20473"/>
              <a:gd name="connsiteY8" fmla="*/ 10040 h 10040"/>
              <a:gd name="connsiteX0" fmla="*/ 31 w 20391"/>
              <a:gd name="connsiteY0" fmla="*/ 10040 h 10040"/>
              <a:gd name="connsiteX1" fmla="*/ 1299 w 20391"/>
              <a:gd name="connsiteY1" fmla="*/ 5775 h 10040"/>
              <a:gd name="connsiteX2" fmla="*/ 2995 w 20391"/>
              <a:gd name="connsiteY2" fmla="*/ 859 h 10040"/>
              <a:gd name="connsiteX3" fmla="*/ 4091 w 20391"/>
              <a:gd name="connsiteY3" fmla="*/ 2 h 10040"/>
              <a:gd name="connsiteX4" fmla="*/ 20143 w 20391"/>
              <a:gd name="connsiteY4" fmla="*/ 61 h 10040"/>
              <a:gd name="connsiteX5" fmla="*/ 19515 w 20391"/>
              <a:gd name="connsiteY5" fmla="*/ 2861 h 10040"/>
              <a:gd name="connsiteX6" fmla="*/ 13972 w 20391"/>
              <a:gd name="connsiteY6" fmla="*/ 9755 h 10040"/>
              <a:gd name="connsiteX7" fmla="*/ 13502 w 20391"/>
              <a:gd name="connsiteY7" fmla="*/ 10040 h 10040"/>
              <a:gd name="connsiteX8" fmla="*/ 31 w 20391"/>
              <a:gd name="connsiteY8" fmla="*/ 10040 h 10040"/>
              <a:gd name="connsiteX0" fmla="*/ 31 w 20362"/>
              <a:gd name="connsiteY0" fmla="*/ 10040 h 10040"/>
              <a:gd name="connsiteX1" fmla="*/ 1299 w 20362"/>
              <a:gd name="connsiteY1" fmla="*/ 5775 h 10040"/>
              <a:gd name="connsiteX2" fmla="*/ 2995 w 20362"/>
              <a:gd name="connsiteY2" fmla="*/ 859 h 10040"/>
              <a:gd name="connsiteX3" fmla="*/ 4091 w 20362"/>
              <a:gd name="connsiteY3" fmla="*/ 2 h 10040"/>
              <a:gd name="connsiteX4" fmla="*/ 20143 w 20362"/>
              <a:gd name="connsiteY4" fmla="*/ 61 h 10040"/>
              <a:gd name="connsiteX5" fmla="*/ 19515 w 20362"/>
              <a:gd name="connsiteY5" fmla="*/ 2861 h 10040"/>
              <a:gd name="connsiteX6" fmla="*/ 17216 w 20362"/>
              <a:gd name="connsiteY6" fmla="*/ 9516 h 10040"/>
              <a:gd name="connsiteX7" fmla="*/ 13502 w 20362"/>
              <a:gd name="connsiteY7" fmla="*/ 10040 h 10040"/>
              <a:gd name="connsiteX8" fmla="*/ 31 w 20362"/>
              <a:gd name="connsiteY8" fmla="*/ 10040 h 10040"/>
              <a:gd name="connsiteX0" fmla="*/ 31 w 20362"/>
              <a:gd name="connsiteY0" fmla="*/ 10040 h 10040"/>
              <a:gd name="connsiteX1" fmla="*/ 1299 w 20362"/>
              <a:gd name="connsiteY1" fmla="*/ 5775 h 10040"/>
              <a:gd name="connsiteX2" fmla="*/ 2995 w 20362"/>
              <a:gd name="connsiteY2" fmla="*/ 859 h 10040"/>
              <a:gd name="connsiteX3" fmla="*/ 4091 w 20362"/>
              <a:gd name="connsiteY3" fmla="*/ 2 h 10040"/>
              <a:gd name="connsiteX4" fmla="*/ 20143 w 20362"/>
              <a:gd name="connsiteY4" fmla="*/ 61 h 10040"/>
              <a:gd name="connsiteX5" fmla="*/ 19515 w 20362"/>
              <a:gd name="connsiteY5" fmla="*/ 2861 h 10040"/>
              <a:gd name="connsiteX6" fmla="*/ 17216 w 20362"/>
              <a:gd name="connsiteY6" fmla="*/ 9516 h 10040"/>
              <a:gd name="connsiteX7" fmla="*/ 13502 w 20362"/>
              <a:gd name="connsiteY7" fmla="*/ 10040 h 10040"/>
              <a:gd name="connsiteX8" fmla="*/ 31 w 20362"/>
              <a:gd name="connsiteY8" fmla="*/ 10040 h 10040"/>
              <a:gd name="connsiteX0" fmla="*/ 31 w 20362"/>
              <a:gd name="connsiteY0" fmla="*/ 10040 h 10211"/>
              <a:gd name="connsiteX1" fmla="*/ 1299 w 20362"/>
              <a:gd name="connsiteY1" fmla="*/ 5775 h 10211"/>
              <a:gd name="connsiteX2" fmla="*/ 2995 w 20362"/>
              <a:gd name="connsiteY2" fmla="*/ 859 h 10211"/>
              <a:gd name="connsiteX3" fmla="*/ 4091 w 20362"/>
              <a:gd name="connsiteY3" fmla="*/ 2 h 10211"/>
              <a:gd name="connsiteX4" fmla="*/ 20143 w 20362"/>
              <a:gd name="connsiteY4" fmla="*/ 61 h 10211"/>
              <a:gd name="connsiteX5" fmla="*/ 19515 w 20362"/>
              <a:gd name="connsiteY5" fmla="*/ 2861 h 10211"/>
              <a:gd name="connsiteX6" fmla="*/ 17216 w 20362"/>
              <a:gd name="connsiteY6" fmla="*/ 9516 h 10211"/>
              <a:gd name="connsiteX7" fmla="*/ 13573 w 20362"/>
              <a:gd name="connsiteY7" fmla="*/ 10211 h 10211"/>
              <a:gd name="connsiteX8" fmla="*/ 31 w 20362"/>
              <a:gd name="connsiteY8" fmla="*/ 10040 h 10211"/>
              <a:gd name="connsiteX0" fmla="*/ 31 w 20362"/>
              <a:gd name="connsiteY0" fmla="*/ 10040 h 10211"/>
              <a:gd name="connsiteX1" fmla="*/ 1299 w 20362"/>
              <a:gd name="connsiteY1" fmla="*/ 5775 h 10211"/>
              <a:gd name="connsiteX2" fmla="*/ 2995 w 20362"/>
              <a:gd name="connsiteY2" fmla="*/ 859 h 10211"/>
              <a:gd name="connsiteX3" fmla="*/ 4091 w 20362"/>
              <a:gd name="connsiteY3" fmla="*/ 2 h 10211"/>
              <a:gd name="connsiteX4" fmla="*/ 20143 w 20362"/>
              <a:gd name="connsiteY4" fmla="*/ 61 h 10211"/>
              <a:gd name="connsiteX5" fmla="*/ 19515 w 20362"/>
              <a:gd name="connsiteY5" fmla="*/ 2861 h 10211"/>
              <a:gd name="connsiteX6" fmla="*/ 17216 w 20362"/>
              <a:gd name="connsiteY6" fmla="*/ 9516 h 10211"/>
              <a:gd name="connsiteX7" fmla="*/ 13573 w 20362"/>
              <a:gd name="connsiteY7" fmla="*/ 10211 h 10211"/>
              <a:gd name="connsiteX8" fmla="*/ 31 w 20362"/>
              <a:gd name="connsiteY8" fmla="*/ 10040 h 10211"/>
              <a:gd name="connsiteX0" fmla="*/ 31 w 20362"/>
              <a:gd name="connsiteY0" fmla="*/ 10040 h 10222"/>
              <a:gd name="connsiteX1" fmla="*/ 1299 w 20362"/>
              <a:gd name="connsiteY1" fmla="*/ 5775 h 10222"/>
              <a:gd name="connsiteX2" fmla="*/ 2995 w 20362"/>
              <a:gd name="connsiteY2" fmla="*/ 859 h 10222"/>
              <a:gd name="connsiteX3" fmla="*/ 4091 w 20362"/>
              <a:gd name="connsiteY3" fmla="*/ 2 h 10222"/>
              <a:gd name="connsiteX4" fmla="*/ 20143 w 20362"/>
              <a:gd name="connsiteY4" fmla="*/ 61 h 10222"/>
              <a:gd name="connsiteX5" fmla="*/ 19515 w 20362"/>
              <a:gd name="connsiteY5" fmla="*/ 2861 h 10222"/>
              <a:gd name="connsiteX6" fmla="*/ 17216 w 20362"/>
              <a:gd name="connsiteY6" fmla="*/ 9516 h 10222"/>
              <a:gd name="connsiteX7" fmla="*/ 13573 w 20362"/>
              <a:gd name="connsiteY7" fmla="*/ 10211 h 10222"/>
              <a:gd name="connsiteX8" fmla="*/ 31 w 20362"/>
              <a:gd name="connsiteY8" fmla="*/ 10040 h 10222"/>
              <a:gd name="connsiteX0" fmla="*/ 31 w 20362"/>
              <a:gd name="connsiteY0" fmla="*/ 10040 h 10155"/>
              <a:gd name="connsiteX1" fmla="*/ 1299 w 20362"/>
              <a:gd name="connsiteY1" fmla="*/ 5775 h 10155"/>
              <a:gd name="connsiteX2" fmla="*/ 2995 w 20362"/>
              <a:gd name="connsiteY2" fmla="*/ 859 h 10155"/>
              <a:gd name="connsiteX3" fmla="*/ 4091 w 20362"/>
              <a:gd name="connsiteY3" fmla="*/ 2 h 10155"/>
              <a:gd name="connsiteX4" fmla="*/ 20143 w 20362"/>
              <a:gd name="connsiteY4" fmla="*/ 61 h 10155"/>
              <a:gd name="connsiteX5" fmla="*/ 19515 w 20362"/>
              <a:gd name="connsiteY5" fmla="*/ 2861 h 10155"/>
              <a:gd name="connsiteX6" fmla="*/ 17216 w 20362"/>
              <a:gd name="connsiteY6" fmla="*/ 9516 h 10155"/>
              <a:gd name="connsiteX7" fmla="*/ 16508 w 20362"/>
              <a:gd name="connsiteY7" fmla="*/ 10143 h 10155"/>
              <a:gd name="connsiteX8" fmla="*/ 31 w 20362"/>
              <a:gd name="connsiteY8" fmla="*/ 10040 h 10155"/>
              <a:gd name="connsiteX0" fmla="*/ 31 w 20362"/>
              <a:gd name="connsiteY0" fmla="*/ 10040 h 10171"/>
              <a:gd name="connsiteX1" fmla="*/ 1299 w 20362"/>
              <a:gd name="connsiteY1" fmla="*/ 5775 h 10171"/>
              <a:gd name="connsiteX2" fmla="*/ 2995 w 20362"/>
              <a:gd name="connsiteY2" fmla="*/ 859 h 10171"/>
              <a:gd name="connsiteX3" fmla="*/ 4091 w 20362"/>
              <a:gd name="connsiteY3" fmla="*/ 2 h 10171"/>
              <a:gd name="connsiteX4" fmla="*/ 20143 w 20362"/>
              <a:gd name="connsiteY4" fmla="*/ 61 h 10171"/>
              <a:gd name="connsiteX5" fmla="*/ 19515 w 20362"/>
              <a:gd name="connsiteY5" fmla="*/ 2861 h 10171"/>
              <a:gd name="connsiteX6" fmla="*/ 17216 w 20362"/>
              <a:gd name="connsiteY6" fmla="*/ 9516 h 10171"/>
              <a:gd name="connsiteX7" fmla="*/ 16508 w 20362"/>
              <a:gd name="connsiteY7" fmla="*/ 10143 h 10171"/>
              <a:gd name="connsiteX8" fmla="*/ 31 w 20362"/>
              <a:gd name="connsiteY8" fmla="*/ 10040 h 10171"/>
              <a:gd name="connsiteX0" fmla="*/ 31 w 20362"/>
              <a:gd name="connsiteY0" fmla="*/ 10002 h 10133"/>
              <a:gd name="connsiteX1" fmla="*/ 1299 w 20362"/>
              <a:gd name="connsiteY1" fmla="*/ 5737 h 10133"/>
              <a:gd name="connsiteX2" fmla="*/ 2995 w 20362"/>
              <a:gd name="connsiteY2" fmla="*/ 821 h 10133"/>
              <a:gd name="connsiteX3" fmla="*/ 4120 w 20362"/>
              <a:gd name="connsiteY3" fmla="*/ 5 h 10133"/>
              <a:gd name="connsiteX4" fmla="*/ 20143 w 20362"/>
              <a:gd name="connsiteY4" fmla="*/ 23 h 10133"/>
              <a:gd name="connsiteX5" fmla="*/ 19515 w 20362"/>
              <a:gd name="connsiteY5" fmla="*/ 2823 h 10133"/>
              <a:gd name="connsiteX6" fmla="*/ 17216 w 20362"/>
              <a:gd name="connsiteY6" fmla="*/ 9478 h 10133"/>
              <a:gd name="connsiteX7" fmla="*/ 16508 w 20362"/>
              <a:gd name="connsiteY7" fmla="*/ 10105 h 10133"/>
              <a:gd name="connsiteX8" fmla="*/ 31 w 20362"/>
              <a:gd name="connsiteY8" fmla="*/ 10002 h 10133"/>
              <a:gd name="connsiteX0" fmla="*/ 131 w 20462"/>
              <a:gd name="connsiteY0" fmla="*/ 10002 h 10133"/>
              <a:gd name="connsiteX1" fmla="*/ 429 w 20462"/>
              <a:gd name="connsiteY1" fmla="*/ 8445 h 10133"/>
              <a:gd name="connsiteX2" fmla="*/ 3095 w 20462"/>
              <a:gd name="connsiteY2" fmla="*/ 821 h 10133"/>
              <a:gd name="connsiteX3" fmla="*/ 4220 w 20462"/>
              <a:gd name="connsiteY3" fmla="*/ 5 h 10133"/>
              <a:gd name="connsiteX4" fmla="*/ 20243 w 20462"/>
              <a:gd name="connsiteY4" fmla="*/ 23 h 10133"/>
              <a:gd name="connsiteX5" fmla="*/ 19615 w 20462"/>
              <a:gd name="connsiteY5" fmla="*/ 2823 h 10133"/>
              <a:gd name="connsiteX6" fmla="*/ 17316 w 20462"/>
              <a:gd name="connsiteY6" fmla="*/ 9478 h 10133"/>
              <a:gd name="connsiteX7" fmla="*/ 16608 w 20462"/>
              <a:gd name="connsiteY7" fmla="*/ 10105 h 10133"/>
              <a:gd name="connsiteX8" fmla="*/ 131 w 20462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65 w 20396"/>
              <a:gd name="connsiteY0" fmla="*/ 10002 h 10133"/>
              <a:gd name="connsiteX1" fmla="*/ 363 w 20396"/>
              <a:gd name="connsiteY1" fmla="*/ 8445 h 10133"/>
              <a:gd name="connsiteX2" fmla="*/ 3029 w 20396"/>
              <a:gd name="connsiteY2" fmla="*/ 821 h 10133"/>
              <a:gd name="connsiteX3" fmla="*/ 4154 w 20396"/>
              <a:gd name="connsiteY3" fmla="*/ 5 h 10133"/>
              <a:gd name="connsiteX4" fmla="*/ 20177 w 20396"/>
              <a:gd name="connsiteY4" fmla="*/ 23 h 10133"/>
              <a:gd name="connsiteX5" fmla="*/ 19549 w 20396"/>
              <a:gd name="connsiteY5" fmla="*/ 2823 h 10133"/>
              <a:gd name="connsiteX6" fmla="*/ 17250 w 20396"/>
              <a:gd name="connsiteY6" fmla="*/ 9478 h 10133"/>
              <a:gd name="connsiteX7" fmla="*/ 16542 w 20396"/>
              <a:gd name="connsiteY7" fmla="*/ 10105 h 10133"/>
              <a:gd name="connsiteX8" fmla="*/ 65 w 20396"/>
              <a:gd name="connsiteY8" fmla="*/ 10002 h 10133"/>
              <a:gd name="connsiteX0" fmla="*/ 56 w 20387"/>
              <a:gd name="connsiteY0" fmla="*/ 10002 h 10133"/>
              <a:gd name="connsiteX1" fmla="*/ 354 w 20387"/>
              <a:gd name="connsiteY1" fmla="*/ 8445 h 10133"/>
              <a:gd name="connsiteX2" fmla="*/ 3020 w 20387"/>
              <a:gd name="connsiteY2" fmla="*/ 821 h 10133"/>
              <a:gd name="connsiteX3" fmla="*/ 4145 w 20387"/>
              <a:gd name="connsiteY3" fmla="*/ 5 h 10133"/>
              <a:gd name="connsiteX4" fmla="*/ 20168 w 20387"/>
              <a:gd name="connsiteY4" fmla="*/ 23 h 10133"/>
              <a:gd name="connsiteX5" fmla="*/ 19540 w 20387"/>
              <a:gd name="connsiteY5" fmla="*/ 2823 h 10133"/>
              <a:gd name="connsiteX6" fmla="*/ 17241 w 20387"/>
              <a:gd name="connsiteY6" fmla="*/ 9478 h 10133"/>
              <a:gd name="connsiteX7" fmla="*/ 16533 w 20387"/>
              <a:gd name="connsiteY7" fmla="*/ 10105 h 10133"/>
              <a:gd name="connsiteX8" fmla="*/ 56 w 20387"/>
              <a:gd name="connsiteY8" fmla="*/ 10002 h 10133"/>
              <a:gd name="connsiteX0" fmla="*/ 96 w 20347"/>
              <a:gd name="connsiteY0" fmla="*/ 10105 h 10133"/>
              <a:gd name="connsiteX1" fmla="*/ 314 w 20347"/>
              <a:gd name="connsiteY1" fmla="*/ 8445 h 10133"/>
              <a:gd name="connsiteX2" fmla="*/ 2980 w 20347"/>
              <a:gd name="connsiteY2" fmla="*/ 821 h 10133"/>
              <a:gd name="connsiteX3" fmla="*/ 4105 w 20347"/>
              <a:gd name="connsiteY3" fmla="*/ 5 h 10133"/>
              <a:gd name="connsiteX4" fmla="*/ 20128 w 20347"/>
              <a:gd name="connsiteY4" fmla="*/ 23 h 10133"/>
              <a:gd name="connsiteX5" fmla="*/ 19500 w 20347"/>
              <a:gd name="connsiteY5" fmla="*/ 2823 h 10133"/>
              <a:gd name="connsiteX6" fmla="*/ 17201 w 20347"/>
              <a:gd name="connsiteY6" fmla="*/ 9478 h 10133"/>
              <a:gd name="connsiteX7" fmla="*/ 16493 w 20347"/>
              <a:gd name="connsiteY7" fmla="*/ 10105 h 10133"/>
              <a:gd name="connsiteX8" fmla="*/ 96 w 20347"/>
              <a:gd name="connsiteY8" fmla="*/ 10105 h 10133"/>
              <a:gd name="connsiteX0" fmla="*/ 158 w 20409"/>
              <a:gd name="connsiteY0" fmla="*/ 10105 h 10133"/>
              <a:gd name="connsiteX1" fmla="*/ 376 w 20409"/>
              <a:gd name="connsiteY1" fmla="*/ 8445 h 10133"/>
              <a:gd name="connsiteX2" fmla="*/ 3042 w 20409"/>
              <a:gd name="connsiteY2" fmla="*/ 821 h 10133"/>
              <a:gd name="connsiteX3" fmla="*/ 4167 w 20409"/>
              <a:gd name="connsiteY3" fmla="*/ 5 h 10133"/>
              <a:gd name="connsiteX4" fmla="*/ 20190 w 20409"/>
              <a:gd name="connsiteY4" fmla="*/ 23 h 10133"/>
              <a:gd name="connsiteX5" fmla="*/ 19562 w 20409"/>
              <a:gd name="connsiteY5" fmla="*/ 2823 h 10133"/>
              <a:gd name="connsiteX6" fmla="*/ 17263 w 20409"/>
              <a:gd name="connsiteY6" fmla="*/ 9478 h 10133"/>
              <a:gd name="connsiteX7" fmla="*/ 16555 w 20409"/>
              <a:gd name="connsiteY7" fmla="*/ 10105 h 10133"/>
              <a:gd name="connsiteX8" fmla="*/ 158 w 20409"/>
              <a:gd name="connsiteY8" fmla="*/ 10105 h 10133"/>
              <a:gd name="connsiteX0" fmla="*/ 130 w 20381"/>
              <a:gd name="connsiteY0" fmla="*/ 10105 h 10133"/>
              <a:gd name="connsiteX1" fmla="*/ 348 w 20381"/>
              <a:gd name="connsiteY1" fmla="*/ 8445 h 10133"/>
              <a:gd name="connsiteX2" fmla="*/ 3014 w 20381"/>
              <a:gd name="connsiteY2" fmla="*/ 821 h 10133"/>
              <a:gd name="connsiteX3" fmla="*/ 4139 w 20381"/>
              <a:gd name="connsiteY3" fmla="*/ 5 h 10133"/>
              <a:gd name="connsiteX4" fmla="*/ 20162 w 20381"/>
              <a:gd name="connsiteY4" fmla="*/ 23 h 10133"/>
              <a:gd name="connsiteX5" fmla="*/ 19534 w 20381"/>
              <a:gd name="connsiteY5" fmla="*/ 2823 h 10133"/>
              <a:gd name="connsiteX6" fmla="*/ 17235 w 20381"/>
              <a:gd name="connsiteY6" fmla="*/ 9478 h 10133"/>
              <a:gd name="connsiteX7" fmla="*/ 16527 w 20381"/>
              <a:gd name="connsiteY7" fmla="*/ 10105 h 10133"/>
              <a:gd name="connsiteX8" fmla="*/ 130 w 20381"/>
              <a:gd name="connsiteY8" fmla="*/ 10105 h 10133"/>
              <a:gd name="connsiteX0" fmla="*/ 130 w 20381"/>
              <a:gd name="connsiteY0" fmla="*/ 10105 h 10133"/>
              <a:gd name="connsiteX1" fmla="*/ 348 w 20381"/>
              <a:gd name="connsiteY1" fmla="*/ 8445 h 10133"/>
              <a:gd name="connsiteX2" fmla="*/ 3014 w 20381"/>
              <a:gd name="connsiteY2" fmla="*/ 821 h 10133"/>
              <a:gd name="connsiteX3" fmla="*/ 4139 w 20381"/>
              <a:gd name="connsiteY3" fmla="*/ 5 h 10133"/>
              <a:gd name="connsiteX4" fmla="*/ 20162 w 20381"/>
              <a:gd name="connsiteY4" fmla="*/ 23 h 10133"/>
              <a:gd name="connsiteX5" fmla="*/ 19534 w 20381"/>
              <a:gd name="connsiteY5" fmla="*/ 2823 h 10133"/>
              <a:gd name="connsiteX6" fmla="*/ 17235 w 20381"/>
              <a:gd name="connsiteY6" fmla="*/ 9478 h 10133"/>
              <a:gd name="connsiteX7" fmla="*/ 16527 w 20381"/>
              <a:gd name="connsiteY7" fmla="*/ 10105 h 10133"/>
              <a:gd name="connsiteX8" fmla="*/ 130 w 20381"/>
              <a:gd name="connsiteY8" fmla="*/ 10105 h 10133"/>
              <a:gd name="connsiteX0" fmla="*/ 130 w 20385"/>
              <a:gd name="connsiteY0" fmla="*/ 10105 h 10133"/>
              <a:gd name="connsiteX1" fmla="*/ 348 w 20385"/>
              <a:gd name="connsiteY1" fmla="*/ 8445 h 10133"/>
              <a:gd name="connsiteX2" fmla="*/ 3014 w 20385"/>
              <a:gd name="connsiteY2" fmla="*/ 821 h 10133"/>
              <a:gd name="connsiteX3" fmla="*/ 4139 w 20385"/>
              <a:gd name="connsiteY3" fmla="*/ 5 h 10133"/>
              <a:gd name="connsiteX4" fmla="*/ 20162 w 20385"/>
              <a:gd name="connsiteY4" fmla="*/ 23 h 10133"/>
              <a:gd name="connsiteX5" fmla="*/ 19534 w 20385"/>
              <a:gd name="connsiteY5" fmla="*/ 2823 h 10133"/>
              <a:gd name="connsiteX6" fmla="*/ 17235 w 20385"/>
              <a:gd name="connsiteY6" fmla="*/ 9478 h 10133"/>
              <a:gd name="connsiteX7" fmla="*/ 16527 w 20385"/>
              <a:gd name="connsiteY7" fmla="*/ 10105 h 10133"/>
              <a:gd name="connsiteX8" fmla="*/ 130 w 20385"/>
              <a:gd name="connsiteY8" fmla="*/ 10105 h 10133"/>
              <a:gd name="connsiteX0" fmla="*/ 130 w 20340"/>
              <a:gd name="connsiteY0" fmla="*/ 10105 h 10133"/>
              <a:gd name="connsiteX1" fmla="*/ 348 w 20340"/>
              <a:gd name="connsiteY1" fmla="*/ 8445 h 10133"/>
              <a:gd name="connsiteX2" fmla="*/ 3014 w 20340"/>
              <a:gd name="connsiteY2" fmla="*/ 821 h 10133"/>
              <a:gd name="connsiteX3" fmla="*/ 4139 w 20340"/>
              <a:gd name="connsiteY3" fmla="*/ 5 h 10133"/>
              <a:gd name="connsiteX4" fmla="*/ 20162 w 20340"/>
              <a:gd name="connsiteY4" fmla="*/ 23 h 10133"/>
              <a:gd name="connsiteX5" fmla="*/ 19534 w 20340"/>
              <a:gd name="connsiteY5" fmla="*/ 2823 h 10133"/>
              <a:gd name="connsiteX6" fmla="*/ 17235 w 20340"/>
              <a:gd name="connsiteY6" fmla="*/ 9478 h 10133"/>
              <a:gd name="connsiteX7" fmla="*/ 16527 w 20340"/>
              <a:gd name="connsiteY7" fmla="*/ 10105 h 10133"/>
              <a:gd name="connsiteX8" fmla="*/ 130 w 20340"/>
              <a:gd name="connsiteY8" fmla="*/ 10105 h 10133"/>
              <a:gd name="connsiteX0" fmla="*/ 130 w 20424"/>
              <a:gd name="connsiteY0" fmla="*/ 10105 h 10133"/>
              <a:gd name="connsiteX1" fmla="*/ 348 w 20424"/>
              <a:gd name="connsiteY1" fmla="*/ 8445 h 10133"/>
              <a:gd name="connsiteX2" fmla="*/ 3014 w 20424"/>
              <a:gd name="connsiteY2" fmla="*/ 821 h 10133"/>
              <a:gd name="connsiteX3" fmla="*/ 4139 w 20424"/>
              <a:gd name="connsiteY3" fmla="*/ 5 h 10133"/>
              <a:gd name="connsiteX4" fmla="*/ 20162 w 20424"/>
              <a:gd name="connsiteY4" fmla="*/ 23 h 10133"/>
              <a:gd name="connsiteX5" fmla="*/ 20021 w 20424"/>
              <a:gd name="connsiteY5" fmla="*/ 1455 h 10133"/>
              <a:gd name="connsiteX6" fmla="*/ 17235 w 20424"/>
              <a:gd name="connsiteY6" fmla="*/ 9478 h 10133"/>
              <a:gd name="connsiteX7" fmla="*/ 16527 w 20424"/>
              <a:gd name="connsiteY7" fmla="*/ 10105 h 10133"/>
              <a:gd name="connsiteX8" fmla="*/ 130 w 20424"/>
              <a:gd name="connsiteY8" fmla="*/ 10105 h 10133"/>
              <a:gd name="connsiteX0" fmla="*/ 130 w 20318"/>
              <a:gd name="connsiteY0" fmla="*/ 10105 h 10133"/>
              <a:gd name="connsiteX1" fmla="*/ 348 w 20318"/>
              <a:gd name="connsiteY1" fmla="*/ 8445 h 10133"/>
              <a:gd name="connsiteX2" fmla="*/ 3014 w 20318"/>
              <a:gd name="connsiteY2" fmla="*/ 821 h 10133"/>
              <a:gd name="connsiteX3" fmla="*/ 4139 w 20318"/>
              <a:gd name="connsiteY3" fmla="*/ 5 h 10133"/>
              <a:gd name="connsiteX4" fmla="*/ 20162 w 20318"/>
              <a:gd name="connsiteY4" fmla="*/ 23 h 10133"/>
              <a:gd name="connsiteX5" fmla="*/ 20021 w 20318"/>
              <a:gd name="connsiteY5" fmla="*/ 1455 h 10133"/>
              <a:gd name="connsiteX6" fmla="*/ 17235 w 20318"/>
              <a:gd name="connsiteY6" fmla="*/ 9478 h 10133"/>
              <a:gd name="connsiteX7" fmla="*/ 16527 w 20318"/>
              <a:gd name="connsiteY7" fmla="*/ 10105 h 10133"/>
              <a:gd name="connsiteX8" fmla="*/ 130 w 20318"/>
              <a:gd name="connsiteY8" fmla="*/ 10105 h 10133"/>
              <a:gd name="connsiteX0" fmla="*/ 130 w 20286"/>
              <a:gd name="connsiteY0" fmla="*/ 10105 h 10133"/>
              <a:gd name="connsiteX1" fmla="*/ 348 w 20286"/>
              <a:gd name="connsiteY1" fmla="*/ 8445 h 10133"/>
              <a:gd name="connsiteX2" fmla="*/ 3014 w 20286"/>
              <a:gd name="connsiteY2" fmla="*/ 821 h 10133"/>
              <a:gd name="connsiteX3" fmla="*/ 4139 w 20286"/>
              <a:gd name="connsiteY3" fmla="*/ 5 h 10133"/>
              <a:gd name="connsiteX4" fmla="*/ 20162 w 20286"/>
              <a:gd name="connsiteY4" fmla="*/ 23 h 10133"/>
              <a:gd name="connsiteX5" fmla="*/ 20021 w 20286"/>
              <a:gd name="connsiteY5" fmla="*/ 1455 h 10133"/>
              <a:gd name="connsiteX6" fmla="*/ 17235 w 20286"/>
              <a:gd name="connsiteY6" fmla="*/ 9478 h 10133"/>
              <a:gd name="connsiteX7" fmla="*/ 16527 w 20286"/>
              <a:gd name="connsiteY7" fmla="*/ 10105 h 10133"/>
              <a:gd name="connsiteX8" fmla="*/ 130 w 20286"/>
              <a:gd name="connsiteY8" fmla="*/ 10105 h 10133"/>
              <a:gd name="connsiteX0" fmla="*/ 130 w 20286"/>
              <a:gd name="connsiteY0" fmla="*/ 10105 h 10105"/>
              <a:gd name="connsiteX1" fmla="*/ 348 w 20286"/>
              <a:gd name="connsiteY1" fmla="*/ 8445 h 10105"/>
              <a:gd name="connsiteX2" fmla="*/ 3014 w 20286"/>
              <a:gd name="connsiteY2" fmla="*/ 821 h 10105"/>
              <a:gd name="connsiteX3" fmla="*/ 4139 w 20286"/>
              <a:gd name="connsiteY3" fmla="*/ 5 h 10105"/>
              <a:gd name="connsiteX4" fmla="*/ 20162 w 20286"/>
              <a:gd name="connsiteY4" fmla="*/ 23 h 10105"/>
              <a:gd name="connsiteX5" fmla="*/ 20021 w 20286"/>
              <a:gd name="connsiteY5" fmla="*/ 1455 h 10105"/>
              <a:gd name="connsiteX6" fmla="*/ 17235 w 20286"/>
              <a:gd name="connsiteY6" fmla="*/ 9478 h 10105"/>
              <a:gd name="connsiteX7" fmla="*/ 16527 w 20286"/>
              <a:gd name="connsiteY7" fmla="*/ 10105 h 10105"/>
              <a:gd name="connsiteX8" fmla="*/ 130 w 20286"/>
              <a:gd name="connsiteY8" fmla="*/ 10105 h 10105"/>
              <a:gd name="connsiteX0" fmla="*/ 130 w 20286"/>
              <a:gd name="connsiteY0" fmla="*/ 10105 h 10105"/>
              <a:gd name="connsiteX1" fmla="*/ 348 w 20286"/>
              <a:gd name="connsiteY1" fmla="*/ 8445 h 10105"/>
              <a:gd name="connsiteX2" fmla="*/ 3014 w 20286"/>
              <a:gd name="connsiteY2" fmla="*/ 821 h 10105"/>
              <a:gd name="connsiteX3" fmla="*/ 4139 w 20286"/>
              <a:gd name="connsiteY3" fmla="*/ 5 h 10105"/>
              <a:gd name="connsiteX4" fmla="*/ 20162 w 20286"/>
              <a:gd name="connsiteY4" fmla="*/ 23 h 10105"/>
              <a:gd name="connsiteX5" fmla="*/ 20021 w 20286"/>
              <a:gd name="connsiteY5" fmla="*/ 1455 h 10105"/>
              <a:gd name="connsiteX6" fmla="*/ 17235 w 20286"/>
              <a:gd name="connsiteY6" fmla="*/ 9478 h 10105"/>
              <a:gd name="connsiteX7" fmla="*/ 16527 w 20286"/>
              <a:gd name="connsiteY7" fmla="*/ 10105 h 10105"/>
              <a:gd name="connsiteX8" fmla="*/ 130 w 20286"/>
              <a:gd name="connsiteY8" fmla="*/ 10105 h 1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86" h="10105">
                <a:moveTo>
                  <a:pt x="130" y="10105"/>
                </a:moveTo>
                <a:cubicBezTo>
                  <a:pt x="65" y="10078"/>
                  <a:pt x="-222" y="9966"/>
                  <a:pt x="348" y="8445"/>
                </a:cubicBezTo>
                <a:cubicBezTo>
                  <a:pt x="918" y="6924"/>
                  <a:pt x="1802" y="4162"/>
                  <a:pt x="3014" y="821"/>
                </a:cubicBezTo>
                <a:cubicBezTo>
                  <a:pt x="3226" y="-99"/>
                  <a:pt x="3873" y="2"/>
                  <a:pt x="4139" y="5"/>
                </a:cubicBezTo>
                <a:lnTo>
                  <a:pt x="20162" y="23"/>
                </a:lnTo>
                <a:cubicBezTo>
                  <a:pt x="20450" y="106"/>
                  <a:pt x="20170" y="1033"/>
                  <a:pt x="20021" y="1455"/>
                </a:cubicBezTo>
                <a:cubicBezTo>
                  <a:pt x="19872" y="1877"/>
                  <a:pt x="18156" y="6874"/>
                  <a:pt x="17235" y="9478"/>
                </a:cubicBezTo>
                <a:cubicBezTo>
                  <a:pt x="17135" y="9690"/>
                  <a:pt x="17096" y="10084"/>
                  <a:pt x="16527" y="10105"/>
                </a:cubicBezTo>
                <a:lnTo>
                  <a:pt x="130" y="10105"/>
                </a:lnTo>
                <a:close/>
              </a:path>
            </a:pathLst>
          </a:custGeom>
          <a:solidFill>
            <a:srgbClr val="8B8E24"/>
          </a:solidFill>
          <a:ln w="3175">
            <a:solidFill>
              <a:srgbClr val="8B8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2A211A-77E8-BDBC-0011-B4B8894AF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6FC818B-DF14-A9C1-CB02-F0F3EA14EE54}"/>
              </a:ext>
            </a:extLst>
          </p:cNvPr>
          <p:cNvSpPr/>
          <p:nvPr/>
        </p:nvSpPr>
        <p:spPr>
          <a:xfrm>
            <a:off x="-522945" y="1988196"/>
            <a:ext cx="3774570" cy="1711609"/>
          </a:xfrm>
          <a:prstGeom prst="roundRect">
            <a:avLst>
              <a:gd name="adj" fmla="val 3023"/>
            </a:avLst>
          </a:prstGeom>
          <a:solidFill>
            <a:srgbClr val="034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6A385D88-DD41-ECB9-76CB-50FC452282EF}"/>
              </a:ext>
            </a:extLst>
          </p:cNvPr>
          <p:cNvSpPr txBox="1">
            <a:spLocks/>
          </p:cNvSpPr>
          <p:nvPr/>
        </p:nvSpPr>
        <p:spPr>
          <a:xfrm>
            <a:off x="413255" y="403226"/>
            <a:ext cx="8064537" cy="809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806450" algn="l"/>
              </a:tabLst>
              <a:defRPr/>
            </a:pPr>
            <a:r>
              <a:rPr lang="pt-BR" sz="3600" b="1" dirty="0">
                <a:solidFill>
                  <a:srgbClr val="03405E"/>
                </a:solidFill>
                <a:latin typeface="Calibri" panose="020F0502020204030204"/>
              </a:rPr>
              <a:t>Novos desafios, velhos problemas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7A80283-507E-70F2-964B-9A8A3514E4F0}"/>
              </a:ext>
            </a:extLst>
          </p:cNvPr>
          <p:cNvSpPr txBox="1"/>
          <p:nvPr/>
        </p:nvSpPr>
        <p:spPr>
          <a:xfrm>
            <a:off x="350304" y="2182280"/>
            <a:ext cx="3055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Constante aumento dos subsídios tarifários, distorcendo sinais econômicos</a:t>
            </a:r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585B3689-85CF-9633-BA9A-94C7A9C97770}"/>
              </a:ext>
            </a:extLst>
          </p:cNvPr>
          <p:cNvGrpSpPr/>
          <p:nvPr/>
        </p:nvGrpSpPr>
        <p:grpSpPr>
          <a:xfrm>
            <a:off x="4979076" y="1980250"/>
            <a:ext cx="3536400" cy="870011"/>
            <a:chOff x="5298997" y="1820883"/>
            <a:chExt cx="3536400" cy="870011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06E9ABD6-8ADE-FA79-4197-363046741D84}"/>
                </a:ext>
              </a:extLst>
            </p:cNvPr>
            <p:cNvSpPr/>
            <p:nvPr/>
          </p:nvSpPr>
          <p:spPr>
            <a:xfrm>
              <a:off x="5298997" y="1820883"/>
              <a:ext cx="3536400" cy="870011"/>
            </a:xfrm>
            <a:prstGeom prst="roundRect">
              <a:avLst>
                <a:gd name="adj" fmla="val 5442"/>
              </a:avLst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CaixaDeTexto 20">
              <a:extLst>
                <a:ext uri="{FF2B5EF4-FFF2-40B4-BE49-F238E27FC236}">
                  <a16:creationId xmlns:a16="http://schemas.microsoft.com/office/drawing/2014/main" id="{BC1E5BBE-3726-2226-DB93-7A526BE6432A}"/>
                </a:ext>
              </a:extLst>
            </p:cNvPr>
            <p:cNvSpPr txBox="1"/>
            <p:nvPr/>
          </p:nvSpPr>
          <p:spPr>
            <a:xfrm>
              <a:off x="6150110" y="1912509"/>
              <a:ext cx="2685287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pt-BR" dirty="0">
                  <a:solidFill>
                    <a:sysClr val="windowText" lastClr="000000"/>
                  </a:solidFill>
                </a:rPr>
                <a:t>Despesas Estimadas </a:t>
              </a:r>
            </a:p>
            <a:p>
              <a:r>
                <a:rPr lang="pt-BR" dirty="0">
                  <a:solidFill>
                    <a:sysClr val="windowText" lastClr="000000"/>
                  </a:solidFill>
                </a:rPr>
                <a:t>no Orçamento da CDE (R$)</a:t>
              </a:r>
            </a:p>
          </p:txBody>
        </p:sp>
        <p:pic>
          <p:nvPicPr>
            <p:cNvPr id="9" name="Gráfico 8" descr="Moedas estrutura de tópicos">
              <a:extLst>
                <a:ext uri="{FF2B5EF4-FFF2-40B4-BE49-F238E27FC236}">
                  <a16:creationId xmlns:a16="http://schemas.microsoft.com/office/drawing/2014/main" id="{A36890EB-407A-FDF9-A106-1CC59B3F9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371187" y="1902213"/>
              <a:ext cx="725911" cy="725911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1092B41-A2E1-6E9B-79A9-158410A74953}"/>
              </a:ext>
            </a:extLst>
          </p:cNvPr>
          <p:cNvGrpSpPr/>
          <p:nvPr/>
        </p:nvGrpSpPr>
        <p:grpSpPr>
          <a:xfrm>
            <a:off x="3226225" y="2188971"/>
            <a:ext cx="8381576" cy="4363067"/>
            <a:chOff x="3226225" y="2188971"/>
            <a:chExt cx="8381576" cy="4363067"/>
          </a:xfrm>
        </p:grpSpPr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E3A2156-2152-FA13-4A12-6A1F788290C7}"/>
                </a:ext>
              </a:extLst>
            </p:cNvPr>
            <p:cNvSpPr/>
            <p:nvPr/>
          </p:nvSpPr>
          <p:spPr>
            <a:xfrm>
              <a:off x="10838301" y="2609103"/>
              <a:ext cx="474193" cy="3679114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>
              <a:extLst>
                <a:ext uri="{FF2B5EF4-FFF2-40B4-BE49-F238E27FC236}">
                  <a16:creationId xmlns:a16="http://schemas.microsoft.com/office/drawing/2014/main" id="{3812ED97-53CB-FD01-F202-1F785E58ABDD}"/>
                </a:ext>
              </a:extLst>
            </p:cNvPr>
            <p:cNvSpPr/>
            <p:nvPr/>
          </p:nvSpPr>
          <p:spPr>
            <a:xfrm>
              <a:off x="9618062" y="2910944"/>
              <a:ext cx="474193" cy="3377273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655591CC-537F-8275-EB34-40537D7F0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6225" y="6288217"/>
              <a:ext cx="838157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6064A797-1994-6D18-CD40-78E37ADDC75A}"/>
                </a:ext>
              </a:extLst>
            </p:cNvPr>
            <p:cNvSpPr/>
            <p:nvPr/>
          </p:nvSpPr>
          <p:spPr>
            <a:xfrm>
              <a:off x="8397823" y="3782621"/>
              <a:ext cx="474193" cy="2505596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7357EEF2-EA65-5DB8-8DFC-F0317F73EFA0}"/>
                </a:ext>
              </a:extLst>
            </p:cNvPr>
            <p:cNvSpPr/>
            <p:nvPr/>
          </p:nvSpPr>
          <p:spPr>
            <a:xfrm>
              <a:off x="7177584" y="3973520"/>
              <a:ext cx="474193" cy="2314697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7EDD87A9-FEEE-36DC-B6C0-E8184D9E45C9}"/>
                </a:ext>
              </a:extLst>
            </p:cNvPr>
            <p:cNvSpPr/>
            <p:nvPr/>
          </p:nvSpPr>
          <p:spPr>
            <a:xfrm>
              <a:off x="5957345" y="4161929"/>
              <a:ext cx="474193" cy="2126288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C860939A-FA44-113F-4A85-7788282DEEED}"/>
                </a:ext>
              </a:extLst>
            </p:cNvPr>
            <p:cNvSpPr/>
            <p:nvPr/>
          </p:nvSpPr>
          <p:spPr>
            <a:xfrm>
              <a:off x="4737106" y="4161929"/>
              <a:ext cx="474193" cy="2126288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2CF767C-2597-A68A-DA43-8F7AA465468F}"/>
                </a:ext>
              </a:extLst>
            </p:cNvPr>
            <p:cNvSpPr/>
            <p:nvPr/>
          </p:nvSpPr>
          <p:spPr>
            <a:xfrm>
              <a:off x="3516867" y="4592644"/>
              <a:ext cx="474193" cy="1695573"/>
            </a:xfrm>
            <a:prstGeom prst="rect">
              <a:avLst/>
            </a:prstGeom>
            <a:solidFill>
              <a:srgbClr val="6668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>
              <a:extLst>
                <a:ext uri="{FF2B5EF4-FFF2-40B4-BE49-F238E27FC236}">
                  <a16:creationId xmlns:a16="http://schemas.microsoft.com/office/drawing/2014/main" id="{41C405CC-A0AC-893C-1252-42D442999E8A}"/>
                </a:ext>
              </a:extLst>
            </p:cNvPr>
            <p:cNvSpPr txBox="1"/>
            <p:nvPr/>
          </p:nvSpPr>
          <p:spPr>
            <a:xfrm>
              <a:off x="3300929" y="4210977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15,99 Bi</a:t>
              </a: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330D270F-7E9A-C172-B0AB-A2209583D34D}"/>
                </a:ext>
              </a:extLst>
            </p:cNvPr>
            <p:cNvSpPr txBox="1"/>
            <p:nvPr/>
          </p:nvSpPr>
          <p:spPr>
            <a:xfrm>
              <a:off x="5694484" y="3754496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20,21 Bi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7BD2125D-E9E8-8D67-F889-8922075A6C89}"/>
                </a:ext>
              </a:extLst>
            </p:cNvPr>
            <p:cNvSpPr txBox="1"/>
            <p:nvPr/>
          </p:nvSpPr>
          <p:spPr>
            <a:xfrm>
              <a:off x="4535346" y="3782621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20,05 Bi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5178A5F8-F447-F0BC-DBE9-A94F7D482B8D}"/>
                </a:ext>
              </a:extLst>
            </p:cNvPr>
            <p:cNvSpPr txBox="1"/>
            <p:nvPr/>
          </p:nvSpPr>
          <p:spPr>
            <a:xfrm>
              <a:off x="6961646" y="3583132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21,91 Bi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501C1200-992A-0F1E-F2CE-A100F79BDE87}"/>
                </a:ext>
              </a:extLst>
            </p:cNvPr>
            <p:cNvSpPr txBox="1"/>
            <p:nvPr/>
          </p:nvSpPr>
          <p:spPr>
            <a:xfrm>
              <a:off x="8144572" y="3423401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23,92 Bi</a:t>
              </a: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111A11B5-C047-36A5-C393-632C7FAED9BF}"/>
                </a:ext>
              </a:extLst>
            </p:cNvPr>
            <p:cNvSpPr txBox="1"/>
            <p:nvPr/>
          </p:nvSpPr>
          <p:spPr>
            <a:xfrm>
              <a:off x="9379707" y="2495753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32,10 Bi</a:t>
              </a: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FF11C51F-E07C-B4E9-FCE2-D2D46E941E90}"/>
                </a:ext>
              </a:extLst>
            </p:cNvPr>
            <p:cNvSpPr txBox="1"/>
            <p:nvPr/>
          </p:nvSpPr>
          <p:spPr>
            <a:xfrm>
              <a:off x="10573246" y="2188971"/>
              <a:ext cx="950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rgbClr val="0070C0"/>
                  </a:solidFill>
                </a:rPr>
                <a:t>34,99 Bi</a:t>
              </a:r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B390842A-3F56-B075-2B27-7F65EE73F347}"/>
                </a:ext>
              </a:extLst>
            </p:cNvPr>
            <p:cNvSpPr txBox="1"/>
            <p:nvPr/>
          </p:nvSpPr>
          <p:spPr>
            <a:xfrm>
              <a:off x="10854586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2023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552387DE-F884-1D4B-A655-23B603D99425}"/>
                </a:ext>
              </a:extLst>
            </p:cNvPr>
            <p:cNvSpPr txBox="1"/>
            <p:nvPr/>
          </p:nvSpPr>
          <p:spPr>
            <a:xfrm>
              <a:off x="9613390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2022</a:t>
              </a:r>
            </a:p>
          </p:txBody>
        </p:sp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4F8289FD-4D95-EDFA-EE2B-DAC2CBB55218}"/>
                </a:ext>
              </a:extLst>
            </p:cNvPr>
            <p:cNvSpPr txBox="1"/>
            <p:nvPr/>
          </p:nvSpPr>
          <p:spPr>
            <a:xfrm>
              <a:off x="8407067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2021</a:t>
              </a:r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EFDFF83A-C018-BA40-3157-39EAA9B2923B}"/>
                </a:ext>
              </a:extLst>
            </p:cNvPr>
            <p:cNvSpPr txBox="1"/>
            <p:nvPr/>
          </p:nvSpPr>
          <p:spPr>
            <a:xfrm>
              <a:off x="7164884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2020</a:t>
              </a:r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2492BC16-D1F8-0489-1EFC-D19D4EF79ACA}"/>
                </a:ext>
              </a:extLst>
            </p:cNvPr>
            <p:cNvSpPr txBox="1"/>
            <p:nvPr/>
          </p:nvSpPr>
          <p:spPr>
            <a:xfrm>
              <a:off x="5923688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2019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EFC88B28-56C5-6EC3-71C8-FD3EE0CA8A46}"/>
                </a:ext>
              </a:extLst>
            </p:cNvPr>
            <p:cNvSpPr txBox="1"/>
            <p:nvPr/>
          </p:nvSpPr>
          <p:spPr>
            <a:xfrm>
              <a:off x="4717365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2018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7190B602-D827-FB44-2284-6F90F22C8568}"/>
                </a:ext>
              </a:extLst>
            </p:cNvPr>
            <p:cNvSpPr txBox="1"/>
            <p:nvPr/>
          </p:nvSpPr>
          <p:spPr>
            <a:xfrm>
              <a:off x="3518083" y="6290428"/>
              <a:ext cx="4732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100" dirty="0"/>
                <a:t>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110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32A211A-77E8-BDBC-0011-B4B8894AF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39453074-C592-DF15-EEDE-1351EDC5B2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1" t="16084" r="4310" b="1302"/>
          <a:stretch/>
        </p:blipFill>
        <p:spPr>
          <a:xfrm>
            <a:off x="0" y="656771"/>
            <a:ext cx="12192000" cy="6083825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4C4DC506-B104-EB21-4062-B1CCCF8442F9}"/>
              </a:ext>
            </a:extLst>
          </p:cNvPr>
          <p:cNvSpPr txBox="1">
            <a:spLocks/>
          </p:cNvSpPr>
          <p:nvPr/>
        </p:nvSpPr>
        <p:spPr>
          <a:xfrm>
            <a:off x="5179645" y="-146192"/>
            <a:ext cx="5531005" cy="809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806450" algn="l"/>
              </a:tabLst>
              <a:defRPr/>
            </a:pPr>
            <a:r>
              <a:rPr lang="pt-BR" sz="2400" b="1" dirty="0">
                <a:solidFill>
                  <a:srgbClr val="03405E"/>
                </a:solidFill>
                <a:latin typeface="Calibri" panose="020F0502020204030204"/>
              </a:rPr>
              <a:t>Novos desafios, velhos problemas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4EEB178-CE44-1575-1625-297C076737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820"/>
          <a:stretch/>
        </p:blipFill>
        <p:spPr>
          <a:xfrm>
            <a:off x="10831513" y="272366"/>
            <a:ext cx="989014" cy="200342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09A5C0D8-EBE5-85D5-8059-15597EEF6384}"/>
              </a:ext>
            </a:extLst>
          </p:cNvPr>
          <p:cNvSpPr/>
          <p:nvPr/>
        </p:nvSpPr>
        <p:spPr>
          <a:xfrm>
            <a:off x="6350" y="1291771"/>
            <a:ext cx="2032000" cy="5583564"/>
          </a:xfrm>
          <a:prstGeom prst="rect">
            <a:avLst/>
          </a:prstGeom>
          <a:solidFill>
            <a:srgbClr val="8B8E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F936E1D-1542-3C10-842A-33260642E978}"/>
              </a:ext>
            </a:extLst>
          </p:cNvPr>
          <p:cNvSpPr txBox="1">
            <a:spLocks/>
          </p:cNvSpPr>
          <p:nvPr/>
        </p:nvSpPr>
        <p:spPr>
          <a:xfrm>
            <a:off x="295273" y="-146192"/>
            <a:ext cx="3565603" cy="8094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806450" algn="l"/>
              </a:tabLst>
              <a:defRPr/>
            </a:pPr>
            <a:r>
              <a:rPr lang="pt-BR" sz="3600" b="1" dirty="0">
                <a:solidFill>
                  <a:srgbClr val="03405E"/>
                </a:solidFill>
                <a:latin typeface="Calibri" panose="020F0502020204030204"/>
              </a:rPr>
              <a:t>SUBSIDIÔMETRO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68CC8B7-AA50-6296-606F-BBB586CEB0DF}"/>
              </a:ext>
            </a:extLst>
          </p:cNvPr>
          <p:cNvSpPr/>
          <p:nvPr/>
        </p:nvSpPr>
        <p:spPr>
          <a:xfrm>
            <a:off x="2902857" y="4673600"/>
            <a:ext cx="4731657" cy="2902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468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Multidão de pessoas&#10;&#10;Descrição gerada automaticamente">
            <a:extLst>
              <a:ext uri="{FF2B5EF4-FFF2-40B4-BE49-F238E27FC236}">
                <a16:creationId xmlns:a16="http://schemas.microsoft.com/office/drawing/2014/main" id="{BF0FB284-11CB-2FD6-0205-0BC643AAF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960"/>
            <a:ext cx="12192000" cy="5210256"/>
          </a:xfrm>
          <a:prstGeom prst="rect">
            <a:avLst/>
          </a:pr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EECCE07B-A169-B3AB-354B-A475F1DFEF7B}"/>
              </a:ext>
            </a:extLst>
          </p:cNvPr>
          <p:cNvSpPr/>
          <p:nvPr/>
        </p:nvSpPr>
        <p:spPr>
          <a:xfrm flipV="1">
            <a:off x="0" y="-63502"/>
            <a:ext cx="12192000" cy="6858002"/>
          </a:xfrm>
          <a:prstGeom prst="rect">
            <a:avLst/>
          </a:prstGeom>
          <a:gradFill>
            <a:gsLst>
              <a:gs pos="0">
                <a:schemeClr val="bg1"/>
              </a:gs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699A5612-1016-6F52-FC44-98B40F6B0222}"/>
              </a:ext>
            </a:extLst>
          </p:cNvPr>
          <p:cNvSpPr/>
          <p:nvPr/>
        </p:nvSpPr>
        <p:spPr>
          <a:xfrm>
            <a:off x="-127875" y="-643129"/>
            <a:ext cx="11093820" cy="1940987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9860591"/>
              <a:gd name="connsiteY0" fmla="*/ 1727200 h 1727200"/>
              <a:gd name="connsiteX1" fmla="*/ 7988248 w 9860591"/>
              <a:gd name="connsiteY1" fmla="*/ 1727200 h 1727200"/>
              <a:gd name="connsiteX2" fmla="*/ 8583334 w 9860591"/>
              <a:gd name="connsiteY2" fmla="*/ 1364343 h 1727200"/>
              <a:gd name="connsiteX3" fmla="*/ 9860591 w 9860591"/>
              <a:gd name="connsiteY3" fmla="*/ 0 h 1727200"/>
              <a:gd name="connsiteX4" fmla="*/ 3488819 w 9860591"/>
              <a:gd name="connsiteY4" fmla="*/ 0 h 1727200"/>
              <a:gd name="connsiteX5" fmla="*/ 0 w 9860591"/>
              <a:gd name="connsiteY5" fmla="*/ 1727200 h 1727200"/>
              <a:gd name="connsiteX0" fmla="*/ 11317 w 9871908"/>
              <a:gd name="connsiteY0" fmla="*/ 1727200 h 1727200"/>
              <a:gd name="connsiteX1" fmla="*/ 7999565 w 9871908"/>
              <a:gd name="connsiteY1" fmla="*/ 1727200 h 1727200"/>
              <a:gd name="connsiteX2" fmla="*/ 8594651 w 9871908"/>
              <a:gd name="connsiteY2" fmla="*/ 1364343 h 1727200"/>
              <a:gd name="connsiteX3" fmla="*/ 9871908 w 9871908"/>
              <a:gd name="connsiteY3" fmla="*/ 0 h 1727200"/>
              <a:gd name="connsiteX4" fmla="*/ 0 w 9871908"/>
              <a:gd name="connsiteY4" fmla="*/ 12916 h 1727200"/>
              <a:gd name="connsiteX5" fmla="*/ 11317 w 9871908"/>
              <a:gd name="connsiteY5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871908" h="1727200">
                <a:moveTo>
                  <a:pt x="11317" y="1727200"/>
                </a:moveTo>
                <a:lnTo>
                  <a:pt x="7999565" y="1727200"/>
                </a:lnTo>
                <a:cubicBezTo>
                  <a:pt x="8255077" y="1715786"/>
                  <a:pt x="8422482" y="1528157"/>
                  <a:pt x="8594651" y="1364343"/>
                </a:cubicBezTo>
                <a:lnTo>
                  <a:pt x="9871908" y="0"/>
                </a:lnTo>
                <a:lnTo>
                  <a:pt x="0" y="12916"/>
                </a:lnTo>
                <a:cubicBezTo>
                  <a:pt x="3772" y="584344"/>
                  <a:pt x="7545" y="1155772"/>
                  <a:pt x="11317" y="172720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175">
            <a:solidFill>
              <a:srgbClr val="0340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Fluxograma: Dados 7">
            <a:extLst>
              <a:ext uri="{FF2B5EF4-FFF2-40B4-BE49-F238E27FC236}">
                <a16:creationId xmlns:a16="http://schemas.microsoft.com/office/drawing/2014/main" id="{D5FF7E4B-C43A-2E36-612D-AFE388002E86}"/>
              </a:ext>
            </a:extLst>
          </p:cNvPr>
          <p:cNvSpPr/>
          <p:nvPr/>
        </p:nvSpPr>
        <p:spPr>
          <a:xfrm>
            <a:off x="8951985" y="251982"/>
            <a:ext cx="4676192" cy="80940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96 w 20445"/>
              <a:gd name="connsiteY0" fmla="*/ 10004 h 10004"/>
              <a:gd name="connsiteX1" fmla="*/ 1898 w 20445"/>
              <a:gd name="connsiteY1" fmla="*/ 6936 h 10004"/>
              <a:gd name="connsiteX2" fmla="*/ 3250 w 20445"/>
              <a:gd name="connsiteY2" fmla="*/ 755 h 10004"/>
              <a:gd name="connsiteX3" fmla="*/ 6960 w 20445"/>
              <a:gd name="connsiteY3" fmla="*/ 0 h 10004"/>
              <a:gd name="connsiteX4" fmla="*/ 20208 w 20445"/>
              <a:gd name="connsiteY4" fmla="*/ 25 h 10004"/>
              <a:gd name="connsiteX5" fmla="*/ 19200 w 20445"/>
              <a:gd name="connsiteY5" fmla="*/ 2141 h 10004"/>
              <a:gd name="connsiteX6" fmla="*/ 14037 w 20445"/>
              <a:gd name="connsiteY6" fmla="*/ 9719 h 10004"/>
              <a:gd name="connsiteX7" fmla="*/ 13567 w 20445"/>
              <a:gd name="connsiteY7" fmla="*/ 10004 h 10004"/>
              <a:gd name="connsiteX8" fmla="*/ 96 w 20445"/>
              <a:gd name="connsiteY8" fmla="*/ 10004 h 10004"/>
              <a:gd name="connsiteX0" fmla="*/ 120 w 20469"/>
              <a:gd name="connsiteY0" fmla="*/ 10004 h 10004"/>
              <a:gd name="connsiteX1" fmla="*/ 1459 w 20469"/>
              <a:gd name="connsiteY1" fmla="*/ 5671 h 10004"/>
              <a:gd name="connsiteX2" fmla="*/ 3274 w 20469"/>
              <a:gd name="connsiteY2" fmla="*/ 755 h 10004"/>
              <a:gd name="connsiteX3" fmla="*/ 6984 w 20469"/>
              <a:gd name="connsiteY3" fmla="*/ 0 h 10004"/>
              <a:gd name="connsiteX4" fmla="*/ 20232 w 20469"/>
              <a:gd name="connsiteY4" fmla="*/ 25 h 10004"/>
              <a:gd name="connsiteX5" fmla="*/ 19224 w 20469"/>
              <a:gd name="connsiteY5" fmla="*/ 2141 h 10004"/>
              <a:gd name="connsiteX6" fmla="*/ 14061 w 20469"/>
              <a:gd name="connsiteY6" fmla="*/ 9719 h 10004"/>
              <a:gd name="connsiteX7" fmla="*/ 13591 w 20469"/>
              <a:gd name="connsiteY7" fmla="*/ 10004 h 10004"/>
              <a:gd name="connsiteX8" fmla="*/ 120 w 20469"/>
              <a:gd name="connsiteY8" fmla="*/ 10004 h 10004"/>
              <a:gd name="connsiteX0" fmla="*/ 30 w 20379"/>
              <a:gd name="connsiteY0" fmla="*/ 10004 h 10004"/>
              <a:gd name="connsiteX1" fmla="*/ 1369 w 20379"/>
              <a:gd name="connsiteY1" fmla="*/ 5671 h 10004"/>
              <a:gd name="connsiteX2" fmla="*/ 3184 w 20379"/>
              <a:gd name="connsiteY2" fmla="*/ 755 h 10004"/>
              <a:gd name="connsiteX3" fmla="*/ 6894 w 20379"/>
              <a:gd name="connsiteY3" fmla="*/ 0 h 10004"/>
              <a:gd name="connsiteX4" fmla="*/ 20142 w 20379"/>
              <a:gd name="connsiteY4" fmla="*/ 25 h 10004"/>
              <a:gd name="connsiteX5" fmla="*/ 19134 w 20379"/>
              <a:gd name="connsiteY5" fmla="*/ 2141 h 10004"/>
              <a:gd name="connsiteX6" fmla="*/ 13971 w 20379"/>
              <a:gd name="connsiteY6" fmla="*/ 9719 h 10004"/>
              <a:gd name="connsiteX7" fmla="*/ 13501 w 20379"/>
              <a:gd name="connsiteY7" fmla="*/ 10004 h 10004"/>
              <a:gd name="connsiteX8" fmla="*/ 30 w 20379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3185 w 20380"/>
              <a:gd name="connsiteY2" fmla="*/ 755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83 w 20432"/>
              <a:gd name="connsiteY0" fmla="*/ 10004 h 10004"/>
              <a:gd name="connsiteX1" fmla="*/ 1351 w 20432"/>
              <a:gd name="connsiteY1" fmla="*/ 5739 h 10004"/>
              <a:gd name="connsiteX2" fmla="*/ 3237 w 20432"/>
              <a:gd name="connsiteY2" fmla="*/ 755 h 10004"/>
              <a:gd name="connsiteX3" fmla="*/ 6947 w 20432"/>
              <a:gd name="connsiteY3" fmla="*/ 0 h 10004"/>
              <a:gd name="connsiteX4" fmla="*/ 20195 w 20432"/>
              <a:gd name="connsiteY4" fmla="*/ 25 h 10004"/>
              <a:gd name="connsiteX5" fmla="*/ 19187 w 20432"/>
              <a:gd name="connsiteY5" fmla="*/ 2141 h 10004"/>
              <a:gd name="connsiteX6" fmla="*/ 14024 w 20432"/>
              <a:gd name="connsiteY6" fmla="*/ 9719 h 10004"/>
              <a:gd name="connsiteX7" fmla="*/ 13554 w 20432"/>
              <a:gd name="connsiteY7" fmla="*/ 10004 h 10004"/>
              <a:gd name="connsiteX8" fmla="*/ 83 w 20432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2995 w 20380"/>
              <a:gd name="connsiteY2" fmla="*/ 823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31 w 20380"/>
              <a:gd name="connsiteY0" fmla="*/ 10004 h 10004"/>
              <a:gd name="connsiteX1" fmla="*/ 1299 w 20380"/>
              <a:gd name="connsiteY1" fmla="*/ 5739 h 10004"/>
              <a:gd name="connsiteX2" fmla="*/ 2995 w 20380"/>
              <a:gd name="connsiteY2" fmla="*/ 823 h 10004"/>
              <a:gd name="connsiteX3" fmla="*/ 6895 w 20380"/>
              <a:gd name="connsiteY3" fmla="*/ 0 h 10004"/>
              <a:gd name="connsiteX4" fmla="*/ 20143 w 20380"/>
              <a:gd name="connsiteY4" fmla="*/ 25 h 10004"/>
              <a:gd name="connsiteX5" fmla="*/ 19135 w 20380"/>
              <a:gd name="connsiteY5" fmla="*/ 2141 h 10004"/>
              <a:gd name="connsiteX6" fmla="*/ 13972 w 20380"/>
              <a:gd name="connsiteY6" fmla="*/ 9719 h 10004"/>
              <a:gd name="connsiteX7" fmla="*/ 13502 w 20380"/>
              <a:gd name="connsiteY7" fmla="*/ 10004 h 10004"/>
              <a:gd name="connsiteX8" fmla="*/ 31 w 20380"/>
              <a:gd name="connsiteY8" fmla="*/ 10004 h 10004"/>
              <a:gd name="connsiteX0" fmla="*/ 31 w 20380"/>
              <a:gd name="connsiteY0" fmla="*/ 10089 h 10089"/>
              <a:gd name="connsiteX1" fmla="*/ 1299 w 20380"/>
              <a:gd name="connsiteY1" fmla="*/ 5824 h 10089"/>
              <a:gd name="connsiteX2" fmla="*/ 2995 w 20380"/>
              <a:gd name="connsiteY2" fmla="*/ 908 h 10089"/>
              <a:gd name="connsiteX3" fmla="*/ 6895 w 20380"/>
              <a:gd name="connsiteY3" fmla="*/ 85 h 10089"/>
              <a:gd name="connsiteX4" fmla="*/ 20143 w 20380"/>
              <a:gd name="connsiteY4" fmla="*/ 110 h 10089"/>
              <a:gd name="connsiteX5" fmla="*/ 19135 w 20380"/>
              <a:gd name="connsiteY5" fmla="*/ 2226 h 10089"/>
              <a:gd name="connsiteX6" fmla="*/ 13972 w 20380"/>
              <a:gd name="connsiteY6" fmla="*/ 9804 h 10089"/>
              <a:gd name="connsiteX7" fmla="*/ 13502 w 20380"/>
              <a:gd name="connsiteY7" fmla="*/ 10089 h 10089"/>
              <a:gd name="connsiteX8" fmla="*/ 31 w 20380"/>
              <a:gd name="connsiteY8" fmla="*/ 10089 h 10089"/>
              <a:gd name="connsiteX0" fmla="*/ 31 w 20380"/>
              <a:gd name="connsiteY0" fmla="*/ 10110 h 10110"/>
              <a:gd name="connsiteX1" fmla="*/ 1299 w 20380"/>
              <a:gd name="connsiteY1" fmla="*/ 5845 h 10110"/>
              <a:gd name="connsiteX2" fmla="*/ 2995 w 20380"/>
              <a:gd name="connsiteY2" fmla="*/ 929 h 10110"/>
              <a:gd name="connsiteX3" fmla="*/ 4091 w 20380"/>
              <a:gd name="connsiteY3" fmla="*/ 72 h 10110"/>
              <a:gd name="connsiteX4" fmla="*/ 20143 w 20380"/>
              <a:gd name="connsiteY4" fmla="*/ 131 h 10110"/>
              <a:gd name="connsiteX5" fmla="*/ 19135 w 20380"/>
              <a:gd name="connsiteY5" fmla="*/ 2247 h 10110"/>
              <a:gd name="connsiteX6" fmla="*/ 13972 w 20380"/>
              <a:gd name="connsiteY6" fmla="*/ 9825 h 10110"/>
              <a:gd name="connsiteX7" fmla="*/ 13502 w 20380"/>
              <a:gd name="connsiteY7" fmla="*/ 10110 h 10110"/>
              <a:gd name="connsiteX8" fmla="*/ 31 w 20380"/>
              <a:gd name="connsiteY8" fmla="*/ 10110 h 10110"/>
              <a:gd name="connsiteX0" fmla="*/ 31 w 20380"/>
              <a:gd name="connsiteY0" fmla="*/ 10040 h 10040"/>
              <a:gd name="connsiteX1" fmla="*/ 1299 w 20380"/>
              <a:gd name="connsiteY1" fmla="*/ 5775 h 10040"/>
              <a:gd name="connsiteX2" fmla="*/ 2995 w 20380"/>
              <a:gd name="connsiteY2" fmla="*/ 859 h 10040"/>
              <a:gd name="connsiteX3" fmla="*/ 4091 w 20380"/>
              <a:gd name="connsiteY3" fmla="*/ 2 h 10040"/>
              <a:gd name="connsiteX4" fmla="*/ 20143 w 20380"/>
              <a:gd name="connsiteY4" fmla="*/ 61 h 10040"/>
              <a:gd name="connsiteX5" fmla="*/ 19135 w 20380"/>
              <a:gd name="connsiteY5" fmla="*/ 2177 h 10040"/>
              <a:gd name="connsiteX6" fmla="*/ 13972 w 20380"/>
              <a:gd name="connsiteY6" fmla="*/ 9755 h 10040"/>
              <a:gd name="connsiteX7" fmla="*/ 13502 w 20380"/>
              <a:gd name="connsiteY7" fmla="*/ 10040 h 10040"/>
              <a:gd name="connsiteX8" fmla="*/ 31 w 20380"/>
              <a:gd name="connsiteY8" fmla="*/ 10040 h 10040"/>
              <a:gd name="connsiteX0" fmla="*/ 31 w 20473"/>
              <a:gd name="connsiteY0" fmla="*/ 10040 h 10040"/>
              <a:gd name="connsiteX1" fmla="*/ 1299 w 20473"/>
              <a:gd name="connsiteY1" fmla="*/ 5775 h 10040"/>
              <a:gd name="connsiteX2" fmla="*/ 2995 w 20473"/>
              <a:gd name="connsiteY2" fmla="*/ 859 h 10040"/>
              <a:gd name="connsiteX3" fmla="*/ 4091 w 20473"/>
              <a:gd name="connsiteY3" fmla="*/ 2 h 10040"/>
              <a:gd name="connsiteX4" fmla="*/ 20143 w 20473"/>
              <a:gd name="connsiteY4" fmla="*/ 61 h 10040"/>
              <a:gd name="connsiteX5" fmla="*/ 19515 w 20473"/>
              <a:gd name="connsiteY5" fmla="*/ 2861 h 10040"/>
              <a:gd name="connsiteX6" fmla="*/ 13972 w 20473"/>
              <a:gd name="connsiteY6" fmla="*/ 9755 h 10040"/>
              <a:gd name="connsiteX7" fmla="*/ 13502 w 20473"/>
              <a:gd name="connsiteY7" fmla="*/ 10040 h 10040"/>
              <a:gd name="connsiteX8" fmla="*/ 31 w 20473"/>
              <a:gd name="connsiteY8" fmla="*/ 10040 h 10040"/>
              <a:gd name="connsiteX0" fmla="*/ 31 w 20391"/>
              <a:gd name="connsiteY0" fmla="*/ 10040 h 10040"/>
              <a:gd name="connsiteX1" fmla="*/ 1299 w 20391"/>
              <a:gd name="connsiteY1" fmla="*/ 5775 h 10040"/>
              <a:gd name="connsiteX2" fmla="*/ 2995 w 20391"/>
              <a:gd name="connsiteY2" fmla="*/ 859 h 10040"/>
              <a:gd name="connsiteX3" fmla="*/ 4091 w 20391"/>
              <a:gd name="connsiteY3" fmla="*/ 2 h 10040"/>
              <a:gd name="connsiteX4" fmla="*/ 20143 w 20391"/>
              <a:gd name="connsiteY4" fmla="*/ 61 h 10040"/>
              <a:gd name="connsiteX5" fmla="*/ 19515 w 20391"/>
              <a:gd name="connsiteY5" fmla="*/ 2861 h 10040"/>
              <a:gd name="connsiteX6" fmla="*/ 13972 w 20391"/>
              <a:gd name="connsiteY6" fmla="*/ 9755 h 10040"/>
              <a:gd name="connsiteX7" fmla="*/ 13502 w 20391"/>
              <a:gd name="connsiteY7" fmla="*/ 10040 h 10040"/>
              <a:gd name="connsiteX8" fmla="*/ 31 w 20391"/>
              <a:gd name="connsiteY8" fmla="*/ 10040 h 10040"/>
              <a:gd name="connsiteX0" fmla="*/ 31 w 20362"/>
              <a:gd name="connsiteY0" fmla="*/ 10040 h 10040"/>
              <a:gd name="connsiteX1" fmla="*/ 1299 w 20362"/>
              <a:gd name="connsiteY1" fmla="*/ 5775 h 10040"/>
              <a:gd name="connsiteX2" fmla="*/ 2995 w 20362"/>
              <a:gd name="connsiteY2" fmla="*/ 859 h 10040"/>
              <a:gd name="connsiteX3" fmla="*/ 4091 w 20362"/>
              <a:gd name="connsiteY3" fmla="*/ 2 h 10040"/>
              <a:gd name="connsiteX4" fmla="*/ 20143 w 20362"/>
              <a:gd name="connsiteY4" fmla="*/ 61 h 10040"/>
              <a:gd name="connsiteX5" fmla="*/ 19515 w 20362"/>
              <a:gd name="connsiteY5" fmla="*/ 2861 h 10040"/>
              <a:gd name="connsiteX6" fmla="*/ 17216 w 20362"/>
              <a:gd name="connsiteY6" fmla="*/ 9516 h 10040"/>
              <a:gd name="connsiteX7" fmla="*/ 13502 w 20362"/>
              <a:gd name="connsiteY7" fmla="*/ 10040 h 10040"/>
              <a:gd name="connsiteX8" fmla="*/ 31 w 20362"/>
              <a:gd name="connsiteY8" fmla="*/ 10040 h 10040"/>
              <a:gd name="connsiteX0" fmla="*/ 31 w 20362"/>
              <a:gd name="connsiteY0" fmla="*/ 10040 h 10040"/>
              <a:gd name="connsiteX1" fmla="*/ 1299 w 20362"/>
              <a:gd name="connsiteY1" fmla="*/ 5775 h 10040"/>
              <a:gd name="connsiteX2" fmla="*/ 2995 w 20362"/>
              <a:gd name="connsiteY2" fmla="*/ 859 h 10040"/>
              <a:gd name="connsiteX3" fmla="*/ 4091 w 20362"/>
              <a:gd name="connsiteY3" fmla="*/ 2 h 10040"/>
              <a:gd name="connsiteX4" fmla="*/ 20143 w 20362"/>
              <a:gd name="connsiteY4" fmla="*/ 61 h 10040"/>
              <a:gd name="connsiteX5" fmla="*/ 19515 w 20362"/>
              <a:gd name="connsiteY5" fmla="*/ 2861 h 10040"/>
              <a:gd name="connsiteX6" fmla="*/ 17216 w 20362"/>
              <a:gd name="connsiteY6" fmla="*/ 9516 h 10040"/>
              <a:gd name="connsiteX7" fmla="*/ 13502 w 20362"/>
              <a:gd name="connsiteY7" fmla="*/ 10040 h 10040"/>
              <a:gd name="connsiteX8" fmla="*/ 31 w 20362"/>
              <a:gd name="connsiteY8" fmla="*/ 10040 h 10040"/>
              <a:gd name="connsiteX0" fmla="*/ 31 w 20362"/>
              <a:gd name="connsiteY0" fmla="*/ 10040 h 10211"/>
              <a:gd name="connsiteX1" fmla="*/ 1299 w 20362"/>
              <a:gd name="connsiteY1" fmla="*/ 5775 h 10211"/>
              <a:gd name="connsiteX2" fmla="*/ 2995 w 20362"/>
              <a:gd name="connsiteY2" fmla="*/ 859 h 10211"/>
              <a:gd name="connsiteX3" fmla="*/ 4091 w 20362"/>
              <a:gd name="connsiteY3" fmla="*/ 2 h 10211"/>
              <a:gd name="connsiteX4" fmla="*/ 20143 w 20362"/>
              <a:gd name="connsiteY4" fmla="*/ 61 h 10211"/>
              <a:gd name="connsiteX5" fmla="*/ 19515 w 20362"/>
              <a:gd name="connsiteY5" fmla="*/ 2861 h 10211"/>
              <a:gd name="connsiteX6" fmla="*/ 17216 w 20362"/>
              <a:gd name="connsiteY6" fmla="*/ 9516 h 10211"/>
              <a:gd name="connsiteX7" fmla="*/ 13573 w 20362"/>
              <a:gd name="connsiteY7" fmla="*/ 10211 h 10211"/>
              <a:gd name="connsiteX8" fmla="*/ 31 w 20362"/>
              <a:gd name="connsiteY8" fmla="*/ 10040 h 10211"/>
              <a:gd name="connsiteX0" fmla="*/ 31 w 20362"/>
              <a:gd name="connsiteY0" fmla="*/ 10040 h 10211"/>
              <a:gd name="connsiteX1" fmla="*/ 1299 w 20362"/>
              <a:gd name="connsiteY1" fmla="*/ 5775 h 10211"/>
              <a:gd name="connsiteX2" fmla="*/ 2995 w 20362"/>
              <a:gd name="connsiteY2" fmla="*/ 859 h 10211"/>
              <a:gd name="connsiteX3" fmla="*/ 4091 w 20362"/>
              <a:gd name="connsiteY3" fmla="*/ 2 h 10211"/>
              <a:gd name="connsiteX4" fmla="*/ 20143 w 20362"/>
              <a:gd name="connsiteY4" fmla="*/ 61 h 10211"/>
              <a:gd name="connsiteX5" fmla="*/ 19515 w 20362"/>
              <a:gd name="connsiteY5" fmla="*/ 2861 h 10211"/>
              <a:gd name="connsiteX6" fmla="*/ 17216 w 20362"/>
              <a:gd name="connsiteY6" fmla="*/ 9516 h 10211"/>
              <a:gd name="connsiteX7" fmla="*/ 13573 w 20362"/>
              <a:gd name="connsiteY7" fmla="*/ 10211 h 10211"/>
              <a:gd name="connsiteX8" fmla="*/ 31 w 20362"/>
              <a:gd name="connsiteY8" fmla="*/ 10040 h 10211"/>
              <a:gd name="connsiteX0" fmla="*/ 31 w 20362"/>
              <a:gd name="connsiteY0" fmla="*/ 10040 h 10222"/>
              <a:gd name="connsiteX1" fmla="*/ 1299 w 20362"/>
              <a:gd name="connsiteY1" fmla="*/ 5775 h 10222"/>
              <a:gd name="connsiteX2" fmla="*/ 2995 w 20362"/>
              <a:gd name="connsiteY2" fmla="*/ 859 h 10222"/>
              <a:gd name="connsiteX3" fmla="*/ 4091 w 20362"/>
              <a:gd name="connsiteY3" fmla="*/ 2 h 10222"/>
              <a:gd name="connsiteX4" fmla="*/ 20143 w 20362"/>
              <a:gd name="connsiteY4" fmla="*/ 61 h 10222"/>
              <a:gd name="connsiteX5" fmla="*/ 19515 w 20362"/>
              <a:gd name="connsiteY5" fmla="*/ 2861 h 10222"/>
              <a:gd name="connsiteX6" fmla="*/ 17216 w 20362"/>
              <a:gd name="connsiteY6" fmla="*/ 9516 h 10222"/>
              <a:gd name="connsiteX7" fmla="*/ 13573 w 20362"/>
              <a:gd name="connsiteY7" fmla="*/ 10211 h 10222"/>
              <a:gd name="connsiteX8" fmla="*/ 31 w 20362"/>
              <a:gd name="connsiteY8" fmla="*/ 10040 h 10222"/>
              <a:gd name="connsiteX0" fmla="*/ 31 w 20362"/>
              <a:gd name="connsiteY0" fmla="*/ 10040 h 10155"/>
              <a:gd name="connsiteX1" fmla="*/ 1299 w 20362"/>
              <a:gd name="connsiteY1" fmla="*/ 5775 h 10155"/>
              <a:gd name="connsiteX2" fmla="*/ 2995 w 20362"/>
              <a:gd name="connsiteY2" fmla="*/ 859 h 10155"/>
              <a:gd name="connsiteX3" fmla="*/ 4091 w 20362"/>
              <a:gd name="connsiteY3" fmla="*/ 2 h 10155"/>
              <a:gd name="connsiteX4" fmla="*/ 20143 w 20362"/>
              <a:gd name="connsiteY4" fmla="*/ 61 h 10155"/>
              <a:gd name="connsiteX5" fmla="*/ 19515 w 20362"/>
              <a:gd name="connsiteY5" fmla="*/ 2861 h 10155"/>
              <a:gd name="connsiteX6" fmla="*/ 17216 w 20362"/>
              <a:gd name="connsiteY6" fmla="*/ 9516 h 10155"/>
              <a:gd name="connsiteX7" fmla="*/ 16508 w 20362"/>
              <a:gd name="connsiteY7" fmla="*/ 10143 h 10155"/>
              <a:gd name="connsiteX8" fmla="*/ 31 w 20362"/>
              <a:gd name="connsiteY8" fmla="*/ 10040 h 10155"/>
              <a:gd name="connsiteX0" fmla="*/ 31 w 20362"/>
              <a:gd name="connsiteY0" fmla="*/ 10040 h 10171"/>
              <a:gd name="connsiteX1" fmla="*/ 1299 w 20362"/>
              <a:gd name="connsiteY1" fmla="*/ 5775 h 10171"/>
              <a:gd name="connsiteX2" fmla="*/ 2995 w 20362"/>
              <a:gd name="connsiteY2" fmla="*/ 859 h 10171"/>
              <a:gd name="connsiteX3" fmla="*/ 4091 w 20362"/>
              <a:gd name="connsiteY3" fmla="*/ 2 h 10171"/>
              <a:gd name="connsiteX4" fmla="*/ 20143 w 20362"/>
              <a:gd name="connsiteY4" fmla="*/ 61 h 10171"/>
              <a:gd name="connsiteX5" fmla="*/ 19515 w 20362"/>
              <a:gd name="connsiteY5" fmla="*/ 2861 h 10171"/>
              <a:gd name="connsiteX6" fmla="*/ 17216 w 20362"/>
              <a:gd name="connsiteY6" fmla="*/ 9516 h 10171"/>
              <a:gd name="connsiteX7" fmla="*/ 16508 w 20362"/>
              <a:gd name="connsiteY7" fmla="*/ 10143 h 10171"/>
              <a:gd name="connsiteX8" fmla="*/ 31 w 20362"/>
              <a:gd name="connsiteY8" fmla="*/ 10040 h 10171"/>
              <a:gd name="connsiteX0" fmla="*/ 31 w 20362"/>
              <a:gd name="connsiteY0" fmla="*/ 10002 h 10133"/>
              <a:gd name="connsiteX1" fmla="*/ 1299 w 20362"/>
              <a:gd name="connsiteY1" fmla="*/ 5737 h 10133"/>
              <a:gd name="connsiteX2" fmla="*/ 2995 w 20362"/>
              <a:gd name="connsiteY2" fmla="*/ 821 h 10133"/>
              <a:gd name="connsiteX3" fmla="*/ 4120 w 20362"/>
              <a:gd name="connsiteY3" fmla="*/ 5 h 10133"/>
              <a:gd name="connsiteX4" fmla="*/ 20143 w 20362"/>
              <a:gd name="connsiteY4" fmla="*/ 23 h 10133"/>
              <a:gd name="connsiteX5" fmla="*/ 19515 w 20362"/>
              <a:gd name="connsiteY5" fmla="*/ 2823 h 10133"/>
              <a:gd name="connsiteX6" fmla="*/ 17216 w 20362"/>
              <a:gd name="connsiteY6" fmla="*/ 9478 h 10133"/>
              <a:gd name="connsiteX7" fmla="*/ 16508 w 20362"/>
              <a:gd name="connsiteY7" fmla="*/ 10105 h 10133"/>
              <a:gd name="connsiteX8" fmla="*/ 31 w 20362"/>
              <a:gd name="connsiteY8" fmla="*/ 10002 h 10133"/>
              <a:gd name="connsiteX0" fmla="*/ 131 w 20462"/>
              <a:gd name="connsiteY0" fmla="*/ 10002 h 10133"/>
              <a:gd name="connsiteX1" fmla="*/ 429 w 20462"/>
              <a:gd name="connsiteY1" fmla="*/ 8445 h 10133"/>
              <a:gd name="connsiteX2" fmla="*/ 3095 w 20462"/>
              <a:gd name="connsiteY2" fmla="*/ 821 h 10133"/>
              <a:gd name="connsiteX3" fmla="*/ 4220 w 20462"/>
              <a:gd name="connsiteY3" fmla="*/ 5 h 10133"/>
              <a:gd name="connsiteX4" fmla="*/ 20243 w 20462"/>
              <a:gd name="connsiteY4" fmla="*/ 23 h 10133"/>
              <a:gd name="connsiteX5" fmla="*/ 19615 w 20462"/>
              <a:gd name="connsiteY5" fmla="*/ 2823 h 10133"/>
              <a:gd name="connsiteX6" fmla="*/ 17316 w 20462"/>
              <a:gd name="connsiteY6" fmla="*/ 9478 h 10133"/>
              <a:gd name="connsiteX7" fmla="*/ 16608 w 20462"/>
              <a:gd name="connsiteY7" fmla="*/ 10105 h 10133"/>
              <a:gd name="connsiteX8" fmla="*/ 131 w 20462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59 w 20390"/>
              <a:gd name="connsiteY0" fmla="*/ 10002 h 10133"/>
              <a:gd name="connsiteX1" fmla="*/ 357 w 20390"/>
              <a:gd name="connsiteY1" fmla="*/ 8445 h 10133"/>
              <a:gd name="connsiteX2" fmla="*/ 3023 w 20390"/>
              <a:gd name="connsiteY2" fmla="*/ 821 h 10133"/>
              <a:gd name="connsiteX3" fmla="*/ 4148 w 20390"/>
              <a:gd name="connsiteY3" fmla="*/ 5 h 10133"/>
              <a:gd name="connsiteX4" fmla="*/ 20171 w 20390"/>
              <a:gd name="connsiteY4" fmla="*/ 23 h 10133"/>
              <a:gd name="connsiteX5" fmla="*/ 19543 w 20390"/>
              <a:gd name="connsiteY5" fmla="*/ 2823 h 10133"/>
              <a:gd name="connsiteX6" fmla="*/ 17244 w 20390"/>
              <a:gd name="connsiteY6" fmla="*/ 9478 h 10133"/>
              <a:gd name="connsiteX7" fmla="*/ 16536 w 20390"/>
              <a:gd name="connsiteY7" fmla="*/ 10105 h 10133"/>
              <a:gd name="connsiteX8" fmla="*/ 59 w 20390"/>
              <a:gd name="connsiteY8" fmla="*/ 10002 h 10133"/>
              <a:gd name="connsiteX0" fmla="*/ 65 w 20396"/>
              <a:gd name="connsiteY0" fmla="*/ 10002 h 10133"/>
              <a:gd name="connsiteX1" fmla="*/ 363 w 20396"/>
              <a:gd name="connsiteY1" fmla="*/ 8445 h 10133"/>
              <a:gd name="connsiteX2" fmla="*/ 3029 w 20396"/>
              <a:gd name="connsiteY2" fmla="*/ 821 h 10133"/>
              <a:gd name="connsiteX3" fmla="*/ 4154 w 20396"/>
              <a:gd name="connsiteY3" fmla="*/ 5 h 10133"/>
              <a:gd name="connsiteX4" fmla="*/ 20177 w 20396"/>
              <a:gd name="connsiteY4" fmla="*/ 23 h 10133"/>
              <a:gd name="connsiteX5" fmla="*/ 19549 w 20396"/>
              <a:gd name="connsiteY5" fmla="*/ 2823 h 10133"/>
              <a:gd name="connsiteX6" fmla="*/ 17250 w 20396"/>
              <a:gd name="connsiteY6" fmla="*/ 9478 h 10133"/>
              <a:gd name="connsiteX7" fmla="*/ 16542 w 20396"/>
              <a:gd name="connsiteY7" fmla="*/ 10105 h 10133"/>
              <a:gd name="connsiteX8" fmla="*/ 65 w 20396"/>
              <a:gd name="connsiteY8" fmla="*/ 10002 h 10133"/>
              <a:gd name="connsiteX0" fmla="*/ 56 w 20387"/>
              <a:gd name="connsiteY0" fmla="*/ 10002 h 10133"/>
              <a:gd name="connsiteX1" fmla="*/ 354 w 20387"/>
              <a:gd name="connsiteY1" fmla="*/ 8445 h 10133"/>
              <a:gd name="connsiteX2" fmla="*/ 3020 w 20387"/>
              <a:gd name="connsiteY2" fmla="*/ 821 h 10133"/>
              <a:gd name="connsiteX3" fmla="*/ 4145 w 20387"/>
              <a:gd name="connsiteY3" fmla="*/ 5 h 10133"/>
              <a:gd name="connsiteX4" fmla="*/ 20168 w 20387"/>
              <a:gd name="connsiteY4" fmla="*/ 23 h 10133"/>
              <a:gd name="connsiteX5" fmla="*/ 19540 w 20387"/>
              <a:gd name="connsiteY5" fmla="*/ 2823 h 10133"/>
              <a:gd name="connsiteX6" fmla="*/ 17241 w 20387"/>
              <a:gd name="connsiteY6" fmla="*/ 9478 h 10133"/>
              <a:gd name="connsiteX7" fmla="*/ 16533 w 20387"/>
              <a:gd name="connsiteY7" fmla="*/ 10105 h 10133"/>
              <a:gd name="connsiteX8" fmla="*/ 56 w 20387"/>
              <a:gd name="connsiteY8" fmla="*/ 10002 h 10133"/>
              <a:gd name="connsiteX0" fmla="*/ 96 w 20347"/>
              <a:gd name="connsiteY0" fmla="*/ 10105 h 10133"/>
              <a:gd name="connsiteX1" fmla="*/ 314 w 20347"/>
              <a:gd name="connsiteY1" fmla="*/ 8445 h 10133"/>
              <a:gd name="connsiteX2" fmla="*/ 2980 w 20347"/>
              <a:gd name="connsiteY2" fmla="*/ 821 h 10133"/>
              <a:gd name="connsiteX3" fmla="*/ 4105 w 20347"/>
              <a:gd name="connsiteY3" fmla="*/ 5 h 10133"/>
              <a:gd name="connsiteX4" fmla="*/ 20128 w 20347"/>
              <a:gd name="connsiteY4" fmla="*/ 23 h 10133"/>
              <a:gd name="connsiteX5" fmla="*/ 19500 w 20347"/>
              <a:gd name="connsiteY5" fmla="*/ 2823 h 10133"/>
              <a:gd name="connsiteX6" fmla="*/ 17201 w 20347"/>
              <a:gd name="connsiteY6" fmla="*/ 9478 h 10133"/>
              <a:gd name="connsiteX7" fmla="*/ 16493 w 20347"/>
              <a:gd name="connsiteY7" fmla="*/ 10105 h 10133"/>
              <a:gd name="connsiteX8" fmla="*/ 96 w 20347"/>
              <a:gd name="connsiteY8" fmla="*/ 10105 h 10133"/>
              <a:gd name="connsiteX0" fmla="*/ 158 w 20409"/>
              <a:gd name="connsiteY0" fmla="*/ 10105 h 10133"/>
              <a:gd name="connsiteX1" fmla="*/ 376 w 20409"/>
              <a:gd name="connsiteY1" fmla="*/ 8445 h 10133"/>
              <a:gd name="connsiteX2" fmla="*/ 3042 w 20409"/>
              <a:gd name="connsiteY2" fmla="*/ 821 h 10133"/>
              <a:gd name="connsiteX3" fmla="*/ 4167 w 20409"/>
              <a:gd name="connsiteY3" fmla="*/ 5 h 10133"/>
              <a:gd name="connsiteX4" fmla="*/ 20190 w 20409"/>
              <a:gd name="connsiteY4" fmla="*/ 23 h 10133"/>
              <a:gd name="connsiteX5" fmla="*/ 19562 w 20409"/>
              <a:gd name="connsiteY5" fmla="*/ 2823 h 10133"/>
              <a:gd name="connsiteX6" fmla="*/ 17263 w 20409"/>
              <a:gd name="connsiteY6" fmla="*/ 9478 h 10133"/>
              <a:gd name="connsiteX7" fmla="*/ 16555 w 20409"/>
              <a:gd name="connsiteY7" fmla="*/ 10105 h 10133"/>
              <a:gd name="connsiteX8" fmla="*/ 158 w 20409"/>
              <a:gd name="connsiteY8" fmla="*/ 10105 h 10133"/>
              <a:gd name="connsiteX0" fmla="*/ 130 w 20381"/>
              <a:gd name="connsiteY0" fmla="*/ 10105 h 10133"/>
              <a:gd name="connsiteX1" fmla="*/ 348 w 20381"/>
              <a:gd name="connsiteY1" fmla="*/ 8445 h 10133"/>
              <a:gd name="connsiteX2" fmla="*/ 3014 w 20381"/>
              <a:gd name="connsiteY2" fmla="*/ 821 h 10133"/>
              <a:gd name="connsiteX3" fmla="*/ 4139 w 20381"/>
              <a:gd name="connsiteY3" fmla="*/ 5 h 10133"/>
              <a:gd name="connsiteX4" fmla="*/ 20162 w 20381"/>
              <a:gd name="connsiteY4" fmla="*/ 23 h 10133"/>
              <a:gd name="connsiteX5" fmla="*/ 19534 w 20381"/>
              <a:gd name="connsiteY5" fmla="*/ 2823 h 10133"/>
              <a:gd name="connsiteX6" fmla="*/ 17235 w 20381"/>
              <a:gd name="connsiteY6" fmla="*/ 9478 h 10133"/>
              <a:gd name="connsiteX7" fmla="*/ 16527 w 20381"/>
              <a:gd name="connsiteY7" fmla="*/ 10105 h 10133"/>
              <a:gd name="connsiteX8" fmla="*/ 130 w 20381"/>
              <a:gd name="connsiteY8" fmla="*/ 10105 h 10133"/>
              <a:gd name="connsiteX0" fmla="*/ 130 w 20381"/>
              <a:gd name="connsiteY0" fmla="*/ 10105 h 10133"/>
              <a:gd name="connsiteX1" fmla="*/ 348 w 20381"/>
              <a:gd name="connsiteY1" fmla="*/ 8445 h 10133"/>
              <a:gd name="connsiteX2" fmla="*/ 3014 w 20381"/>
              <a:gd name="connsiteY2" fmla="*/ 821 h 10133"/>
              <a:gd name="connsiteX3" fmla="*/ 4139 w 20381"/>
              <a:gd name="connsiteY3" fmla="*/ 5 h 10133"/>
              <a:gd name="connsiteX4" fmla="*/ 20162 w 20381"/>
              <a:gd name="connsiteY4" fmla="*/ 23 h 10133"/>
              <a:gd name="connsiteX5" fmla="*/ 19534 w 20381"/>
              <a:gd name="connsiteY5" fmla="*/ 2823 h 10133"/>
              <a:gd name="connsiteX6" fmla="*/ 17235 w 20381"/>
              <a:gd name="connsiteY6" fmla="*/ 9478 h 10133"/>
              <a:gd name="connsiteX7" fmla="*/ 16527 w 20381"/>
              <a:gd name="connsiteY7" fmla="*/ 10105 h 10133"/>
              <a:gd name="connsiteX8" fmla="*/ 130 w 20381"/>
              <a:gd name="connsiteY8" fmla="*/ 10105 h 10133"/>
              <a:gd name="connsiteX0" fmla="*/ 130 w 20385"/>
              <a:gd name="connsiteY0" fmla="*/ 10105 h 10133"/>
              <a:gd name="connsiteX1" fmla="*/ 348 w 20385"/>
              <a:gd name="connsiteY1" fmla="*/ 8445 h 10133"/>
              <a:gd name="connsiteX2" fmla="*/ 3014 w 20385"/>
              <a:gd name="connsiteY2" fmla="*/ 821 h 10133"/>
              <a:gd name="connsiteX3" fmla="*/ 4139 w 20385"/>
              <a:gd name="connsiteY3" fmla="*/ 5 h 10133"/>
              <a:gd name="connsiteX4" fmla="*/ 20162 w 20385"/>
              <a:gd name="connsiteY4" fmla="*/ 23 h 10133"/>
              <a:gd name="connsiteX5" fmla="*/ 19534 w 20385"/>
              <a:gd name="connsiteY5" fmla="*/ 2823 h 10133"/>
              <a:gd name="connsiteX6" fmla="*/ 17235 w 20385"/>
              <a:gd name="connsiteY6" fmla="*/ 9478 h 10133"/>
              <a:gd name="connsiteX7" fmla="*/ 16527 w 20385"/>
              <a:gd name="connsiteY7" fmla="*/ 10105 h 10133"/>
              <a:gd name="connsiteX8" fmla="*/ 130 w 20385"/>
              <a:gd name="connsiteY8" fmla="*/ 10105 h 10133"/>
              <a:gd name="connsiteX0" fmla="*/ 130 w 20340"/>
              <a:gd name="connsiteY0" fmla="*/ 10105 h 10133"/>
              <a:gd name="connsiteX1" fmla="*/ 348 w 20340"/>
              <a:gd name="connsiteY1" fmla="*/ 8445 h 10133"/>
              <a:gd name="connsiteX2" fmla="*/ 3014 w 20340"/>
              <a:gd name="connsiteY2" fmla="*/ 821 h 10133"/>
              <a:gd name="connsiteX3" fmla="*/ 4139 w 20340"/>
              <a:gd name="connsiteY3" fmla="*/ 5 h 10133"/>
              <a:gd name="connsiteX4" fmla="*/ 20162 w 20340"/>
              <a:gd name="connsiteY4" fmla="*/ 23 h 10133"/>
              <a:gd name="connsiteX5" fmla="*/ 19534 w 20340"/>
              <a:gd name="connsiteY5" fmla="*/ 2823 h 10133"/>
              <a:gd name="connsiteX6" fmla="*/ 17235 w 20340"/>
              <a:gd name="connsiteY6" fmla="*/ 9478 h 10133"/>
              <a:gd name="connsiteX7" fmla="*/ 16527 w 20340"/>
              <a:gd name="connsiteY7" fmla="*/ 10105 h 10133"/>
              <a:gd name="connsiteX8" fmla="*/ 130 w 20340"/>
              <a:gd name="connsiteY8" fmla="*/ 10105 h 10133"/>
              <a:gd name="connsiteX0" fmla="*/ 130 w 20424"/>
              <a:gd name="connsiteY0" fmla="*/ 10105 h 10133"/>
              <a:gd name="connsiteX1" fmla="*/ 348 w 20424"/>
              <a:gd name="connsiteY1" fmla="*/ 8445 h 10133"/>
              <a:gd name="connsiteX2" fmla="*/ 3014 w 20424"/>
              <a:gd name="connsiteY2" fmla="*/ 821 h 10133"/>
              <a:gd name="connsiteX3" fmla="*/ 4139 w 20424"/>
              <a:gd name="connsiteY3" fmla="*/ 5 h 10133"/>
              <a:gd name="connsiteX4" fmla="*/ 20162 w 20424"/>
              <a:gd name="connsiteY4" fmla="*/ 23 h 10133"/>
              <a:gd name="connsiteX5" fmla="*/ 20021 w 20424"/>
              <a:gd name="connsiteY5" fmla="*/ 1455 h 10133"/>
              <a:gd name="connsiteX6" fmla="*/ 17235 w 20424"/>
              <a:gd name="connsiteY6" fmla="*/ 9478 h 10133"/>
              <a:gd name="connsiteX7" fmla="*/ 16527 w 20424"/>
              <a:gd name="connsiteY7" fmla="*/ 10105 h 10133"/>
              <a:gd name="connsiteX8" fmla="*/ 130 w 20424"/>
              <a:gd name="connsiteY8" fmla="*/ 10105 h 10133"/>
              <a:gd name="connsiteX0" fmla="*/ 130 w 20318"/>
              <a:gd name="connsiteY0" fmla="*/ 10105 h 10133"/>
              <a:gd name="connsiteX1" fmla="*/ 348 w 20318"/>
              <a:gd name="connsiteY1" fmla="*/ 8445 h 10133"/>
              <a:gd name="connsiteX2" fmla="*/ 3014 w 20318"/>
              <a:gd name="connsiteY2" fmla="*/ 821 h 10133"/>
              <a:gd name="connsiteX3" fmla="*/ 4139 w 20318"/>
              <a:gd name="connsiteY3" fmla="*/ 5 h 10133"/>
              <a:gd name="connsiteX4" fmla="*/ 20162 w 20318"/>
              <a:gd name="connsiteY4" fmla="*/ 23 h 10133"/>
              <a:gd name="connsiteX5" fmla="*/ 20021 w 20318"/>
              <a:gd name="connsiteY5" fmla="*/ 1455 h 10133"/>
              <a:gd name="connsiteX6" fmla="*/ 17235 w 20318"/>
              <a:gd name="connsiteY6" fmla="*/ 9478 h 10133"/>
              <a:gd name="connsiteX7" fmla="*/ 16527 w 20318"/>
              <a:gd name="connsiteY7" fmla="*/ 10105 h 10133"/>
              <a:gd name="connsiteX8" fmla="*/ 130 w 20318"/>
              <a:gd name="connsiteY8" fmla="*/ 10105 h 10133"/>
              <a:gd name="connsiteX0" fmla="*/ 130 w 20286"/>
              <a:gd name="connsiteY0" fmla="*/ 10105 h 10133"/>
              <a:gd name="connsiteX1" fmla="*/ 348 w 20286"/>
              <a:gd name="connsiteY1" fmla="*/ 8445 h 10133"/>
              <a:gd name="connsiteX2" fmla="*/ 3014 w 20286"/>
              <a:gd name="connsiteY2" fmla="*/ 821 h 10133"/>
              <a:gd name="connsiteX3" fmla="*/ 4139 w 20286"/>
              <a:gd name="connsiteY3" fmla="*/ 5 h 10133"/>
              <a:gd name="connsiteX4" fmla="*/ 20162 w 20286"/>
              <a:gd name="connsiteY4" fmla="*/ 23 h 10133"/>
              <a:gd name="connsiteX5" fmla="*/ 20021 w 20286"/>
              <a:gd name="connsiteY5" fmla="*/ 1455 h 10133"/>
              <a:gd name="connsiteX6" fmla="*/ 17235 w 20286"/>
              <a:gd name="connsiteY6" fmla="*/ 9478 h 10133"/>
              <a:gd name="connsiteX7" fmla="*/ 16527 w 20286"/>
              <a:gd name="connsiteY7" fmla="*/ 10105 h 10133"/>
              <a:gd name="connsiteX8" fmla="*/ 130 w 20286"/>
              <a:gd name="connsiteY8" fmla="*/ 10105 h 10133"/>
              <a:gd name="connsiteX0" fmla="*/ 130 w 20286"/>
              <a:gd name="connsiteY0" fmla="*/ 10105 h 10105"/>
              <a:gd name="connsiteX1" fmla="*/ 348 w 20286"/>
              <a:gd name="connsiteY1" fmla="*/ 8445 h 10105"/>
              <a:gd name="connsiteX2" fmla="*/ 3014 w 20286"/>
              <a:gd name="connsiteY2" fmla="*/ 821 h 10105"/>
              <a:gd name="connsiteX3" fmla="*/ 4139 w 20286"/>
              <a:gd name="connsiteY3" fmla="*/ 5 h 10105"/>
              <a:gd name="connsiteX4" fmla="*/ 20162 w 20286"/>
              <a:gd name="connsiteY4" fmla="*/ 23 h 10105"/>
              <a:gd name="connsiteX5" fmla="*/ 20021 w 20286"/>
              <a:gd name="connsiteY5" fmla="*/ 1455 h 10105"/>
              <a:gd name="connsiteX6" fmla="*/ 17235 w 20286"/>
              <a:gd name="connsiteY6" fmla="*/ 9478 h 10105"/>
              <a:gd name="connsiteX7" fmla="*/ 16527 w 20286"/>
              <a:gd name="connsiteY7" fmla="*/ 10105 h 10105"/>
              <a:gd name="connsiteX8" fmla="*/ 130 w 20286"/>
              <a:gd name="connsiteY8" fmla="*/ 10105 h 10105"/>
              <a:gd name="connsiteX0" fmla="*/ 130 w 20286"/>
              <a:gd name="connsiteY0" fmla="*/ 10105 h 10105"/>
              <a:gd name="connsiteX1" fmla="*/ 348 w 20286"/>
              <a:gd name="connsiteY1" fmla="*/ 8445 h 10105"/>
              <a:gd name="connsiteX2" fmla="*/ 3014 w 20286"/>
              <a:gd name="connsiteY2" fmla="*/ 821 h 10105"/>
              <a:gd name="connsiteX3" fmla="*/ 4139 w 20286"/>
              <a:gd name="connsiteY3" fmla="*/ 5 h 10105"/>
              <a:gd name="connsiteX4" fmla="*/ 20162 w 20286"/>
              <a:gd name="connsiteY4" fmla="*/ 23 h 10105"/>
              <a:gd name="connsiteX5" fmla="*/ 20021 w 20286"/>
              <a:gd name="connsiteY5" fmla="*/ 1455 h 10105"/>
              <a:gd name="connsiteX6" fmla="*/ 17235 w 20286"/>
              <a:gd name="connsiteY6" fmla="*/ 9478 h 10105"/>
              <a:gd name="connsiteX7" fmla="*/ 16527 w 20286"/>
              <a:gd name="connsiteY7" fmla="*/ 10105 h 10105"/>
              <a:gd name="connsiteX8" fmla="*/ 130 w 20286"/>
              <a:gd name="connsiteY8" fmla="*/ 10105 h 10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86" h="10105">
                <a:moveTo>
                  <a:pt x="130" y="10105"/>
                </a:moveTo>
                <a:cubicBezTo>
                  <a:pt x="65" y="10078"/>
                  <a:pt x="-222" y="9966"/>
                  <a:pt x="348" y="8445"/>
                </a:cubicBezTo>
                <a:cubicBezTo>
                  <a:pt x="918" y="6924"/>
                  <a:pt x="1802" y="4162"/>
                  <a:pt x="3014" y="821"/>
                </a:cubicBezTo>
                <a:cubicBezTo>
                  <a:pt x="3226" y="-99"/>
                  <a:pt x="3873" y="2"/>
                  <a:pt x="4139" y="5"/>
                </a:cubicBezTo>
                <a:lnTo>
                  <a:pt x="20162" y="23"/>
                </a:lnTo>
                <a:cubicBezTo>
                  <a:pt x="20450" y="106"/>
                  <a:pt x="20170" y="1033"/>
                  <a:pt x="20021" y="1455"/>
                </a:cubicBezTo>
                <a:cubicBezTo>
                  <a:pt x="19872" y="1877"/>
                  <a:pt x="18156" y="6874"/>
                  <a:pt x="17235" y="9478"/>
                </a:cubicBezTo>
                <a:cubicBezTo>
                  <a:pt x="17135" y="9690"/>
                  <a:pt x="17096" y="10084"/>
                  <a:pt x="16527" y="10105"/>
                </a:cubicBezTo>
                <a:lnTo>
                  <a:pt x="130" y="10105"/>
                </a:lnTo>
                <a:close/>
              </a:path>
            </a:pathLst>
          </a:custGeom>
          <a:solidFill>
            <a:srgbClr val="8B8E24"/>
          </a:solidFill>
          <a:ln w="3175">
            <a:solidFill>
              <a:srgbClr val="8B8E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2A211A-77E8-BDBC-0011-B4B8894AF3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864DAC9-21C4-E6E8-9246-4A41B5FACB22}"/>
              </a:ext>
            </a:extLst>
          </p:cNvPr>
          <p:cNvSpPr txBox="1">
            <a:spLocks/>
          </p:cNvSpPr>
          <p:nvPr/>
        </p:nvSpPr>
        <p:spPr>
          <a:xfrm>
            <a:off x="413255" y="403226"/>
            <a:ext cx="8064537" cy="8094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tabLst>
                <a:tab pos="806450" algn="l"/>
              </a:tabLst>
              <a:defRPr/>
            </a:pPr>
            <a:r>
              <a:rPr lang="pt-BR" sz="3600" b="1" dirty="0">
                <a:solidFill>
                  <a:srgbClr val="03405E"/>
                </a:solidFill>
                <a:latin typeface="Calibri" panose="020F0502020204030204"/>
              </a:rPr>
              <a:t>Novos desafios, velhos problemas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E490E53-E8F4-357C-C76F-EA1FBE497265}"/>
              </a:ext>
            </a:extLst>
          </p:cNvPr>
          <p:cNvSpPr txBox="1"/>
          <p:nvPr/>
        </p:nvSpPr>
        <p:spPr>
          <a:xfrm>
            <a:off x="425955" y="1494828"/>
            <a:ext cx="978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rgbClr val="03405E"/>
                </a:solidFill>
              </a:rPr>
              <a:t>Interferência do Legislativo em assuntos regulatórios e técnicos:</a:t>
            </a:r>
          </a:p>
        </p:txBody>
      </p:sp>
      <p:sp>
        <p:nvSpPr>
          <p:cNvPr id="25" name="Forma Livre: Forma 24">
            <a:extLst>
              <a:ext uri="{FF2B5EF4-FFF2-40B4-BE49-F238E27FC236}">
                <a16:creationId xmlns:a16="http://schemas.microsoft.com/office/drawing/2014/main" id="{6E89033E-D919-1400-2E5A-B209208B4DBC}"/>
              </a:ext>
            </a:extLst>
          </p:cNvPr>
          <p:cNvSpPr/>
          <p:nvPr/>
        </p:nvSpPr>
        <p:spPr>
          <a:xfrm>
            <a:off x="655866" y="3419475"/>
            <a:ext cx="3286125" cy="2895600"/>
          </a:xfrm>
          <a:custGeom>
            <a:avLst/>
            <a:gdLst>
              <a:gd name="connsiteX0" fmla="*/ 0 w 3286125"/>
              <a:gd name="connsiteY0" fmla="*/ 647700 h 2895600"/>
              <a:gd name="connsiteX1" fmla="*/ 0 w 3286125"/>
              <a:gd name="connsiteY1" fmla="*/ 2895600 h 2895600"/>
              <a:gd name="connsiteX2" fmla="*/ 3286125 w 3286125"/>
              <a:gd name="connsiteY2" fmla="*/ 2895600 h 2895600"/>
              <a:gd name="connsiteX3" fmla="*/ 3286125 w 3286125"/>
              <a:gd name="connsiteY3" fmla="*/ 0 h 2895600"/>
              <a:gd name="connsiteX4" fmla="*/ 2495550 w 3286125"/>
              <a:gd name="connsiteY4" fmla="*/ 647700 h 2895600"/>
              <a:gd name="connsiteX5" fmla="*/ 0 w 3286125"/>
              <a:gd name="connsiteY5" fmla="*/ 6477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6125" h="2895600">
                <a:moveTo>
                  <a:pt x="0" y="647700"/>
                </a:moveTo>
                <a:lnTo>
                  <a:pt x="0" y="2895600"/>
                </a:lnTo>
                <a:lnTo>
                  <a:pt x="3286125" y="2895600"/>
                </a:lnTo>
                <a:lnTo>
                  <a:pt x="3286125" y="0"/>
                </a:lnTo>
                <a:lnTo>
                  <a:pt x="2495550" y="647700"/>
                </a:lnTo>
                <a:lnTo>
                  <a:pt x="0" y="64770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2000">
                <a:schemeClr val="bg1">
                  <a:alpha val="4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32E5FB-6F15-B87D-1873-52A33B2D5A0A}"/>
              </a:ext>
            </a:extLst>
          </p:cNvPr>
          <p:cNvSpPr txBox="1"/>
          <p:nvPr/>
        </p:nvSpPr>
        <p:spPr>
          <a:xfrm>
            <a:off x="425955" y="1956493"/>
            <a:ext cx="113850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</a:rPr>
              <a:t>Percepção de risco dos investidores</a:t>
            </a:r>
          </a:p>
          <a:p>
            <a:pPr marL="342900" indent="-34290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</a:rPr>
              <a:t>Aumento imediato das tarifas dos consumidores</a:t>
            </a:r>
          </a:p>
          <a:p>
            <a:pPr marL="342900" indent="-34290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dirty="0">
                <a:solidFill>
                  <a:schemeClr val="bg2">
                    <a:lumMod val="10000"/>
                  </a:schemeClr>
                </a:solidFill>
              </a:rPr>
              <a:t>Dificuldade de criar um ambiente saudável que favoreça o desenvolvimento</a:t>
            </a: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D5962264-2F1B-CDF8-CA96-6234C2802266}"/>
              </a:ext>
            </a:extLst>
          </p:cNvPr>
          <p:cNvSpPr/>
          <p:nvPr/>
        </p:nvSpPr>
        <p:spPr>
          <a:xfrm>
            <a:off x="4372953" y="3419475"/>
            <a:ext cx="3286125" cy="2895600"/>
          </a:xfrm>
          <a:custGeom>
            <a:avLst/>
            <a:gdLst>
              <a:gd name="connsiteX0" fmla="*/ 0 w 3286125"/>
              <a:gd name="connsiteY0" fmla="*/ 647700 h 2895600"/>
              <a:gd name="connsiteX1" fmla="*/ 0 w 3286125"/>
              <a:gd name="connsiteY1" fmla="*/ 2895600 h 2895600"/>
              <a:gd name="connsiteX2" fmla="*/ 3286125 w 3286125"/>
              <a:gd name="connsiteY2" fmla="*/ 2895600 h 2895600"/>
              <a:gd name="connsiteX3" fmla="*/ 3286125 w 3286125"/>
              <a:gd name="connsiteY3" fmla="*/ 0 h 2895600"/>
              <a:gd name="connsiteX4" fmla="*/ 2495550 w 3286125"/>
              <a:gd name="connsiteY4" fmla="*/ 647700 h 2895600"/>
              <a:gd name="connsiteX5" fmla="*/ 0 w 3286125"/>
              <a:gd name="connsiteY5" fmla="*/ 6477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6125" h="2895600">
                <a:moveTo>
                  <a:pt x="0" y="647700"/>
                </a:moveTo>
                <a:lnTo>
                  <a:pt x="0" y="2895600"/>
                </a:lnTo>
                <a:lnTo>
                  <a:pt x="3286125" y="2895600"/>
                </a:lnTo>
                <a:lnTo>
                  <a:pt x="3286125" y="0"/>
                </a:lnTo>
                <a:lnTo>
                  <a:pt x="2495550" y="647700"/>
                </a:lnTo>
                <a:lnTo>
                  <a:pt x="0" y="64770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2000">
                <a:schemeClr val="bg1">
                  <a:alpha val="4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Forma Livre: Forma 26">
            <a:extLst>
              <a:ext uri="{FF2B5EF4-FFF2-40B4-BE49-F238E27FC236}">
                <a16:creationId xmlns:a16="http://schemas.microsoft.com/office/drawing/2014/main" id="{1EFAB0FC-F5AF-D7AD-2B96-F7D67ACC5838}"/>
              </a:ext>
            </a:extLst>
          </p:cNvPr>
          <p:cNvSpPr/>
          <p:nvPr/>
        </p:nvSpPr>
        <p:spPr>
          <a:xfrm>
            <a:off x="8165085" y="3419475"/>
            <a:ext cx="3286125" cy="2895600"/>
          </a:xfrm>
          <a:custGeom>
            <a:avLst/>
            <a:gdLst>
              <a:gd name="connsiteX0" fmla="*/ 0 w 3286125"/>
              <a:gd name="connsiteY0" fmla="*/ 647700 h 2895600"/>
              <a:gd name="connsiteX1" fmla="*/ 0 w 3286125"/>
              <a:gd name="connsiteY1" fmla="*/ 2895600 h 2895600"/>
              <a:gd name="connsiteX2" fmla="*/ 3286125 w 3286125"/>
              <a:gd name="connsiteY2" fmla="*/ 2895600 h 2895600"/>
              <a:gd name="connsiteX3" fmla="*/ 3286125 w 3286125"/>
              <a:gd name="connsiteY3" fmla="*/ 0 h 2895600"/>
              <a:gd name="connsiteX4" fmla="*/ 2495550 w 3286125"/>
              <a:gd name="connsiteY4" fmla="*/ 647700 h 2895600"/>
              <a:gd name="connsiteX5" fmla="*/ 0 w 3286125"/>
              <a:gd name="connsiteY5" fmla="*/ 6477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86125" h="2895600">
                <a:moveTo>
                  <a:pt x="0" y="647700"/>
                </a:moveTo>
                <a:lnTo>
                  <a:pt x="0" y="2895600"/>
                </a:lnTo>
                <a:lnTo>
                  <a:pt x="3286125" y="2895600"/>
                </a:lnTo>
                <a:lnTo>
                  <a:pt x="3286125" y="0"/>
                </a:lnTo>
                <a:lnTo>
                  <a:pt x="2495550" y="647700"/>
                </a:lnTo>
                <a:lnTo>
                  <a:pt x="0" y="647700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2000">
                <a:schemeClr val="bg1">
                  <a:alpha val="48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Fluxograma: Dados 7">
            <a:extLst>
              <a:ext uri="{FF2B5EF4-FFF2-40B4-BE49-F238E27FC236}">
                <a16:creationId xmlns:a16="http://schemas.microsoft.com/office/drawing/2014/main" id="{0F4B4CFE-A419-0AC9-E06F-64535E25C728}"/>
              </a:ext>
            </a:extLst>
          </p:cNvPr>
          <p:cNvSpPr/>
          <p:nvPr/>
        </p:nvSpPr>
        <p:spPr>
          <a:xfrm>
            <a:off x="636172" y="3056483"/>
            <a:ext cx="3934243" cy="10494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22" name="Fluxograma: Dados 7">
            <a:extLst>
              <a:ext uri="{FF2B5EF4-FFF2-40B4-BE49-F238E27FC236}">
                <a16:creationId xmlns:a16="http://schemas.microsoft.com/office/drawing/2014/main" id="{FB5D0CED-742B-C497-2B87-908CE395BBD7}"/>
              </a:ext>
            </a:extLst>
          </p:cNvPr>
          <p:cNvSpPr/>
          <p:nvPr/>
        </p:nvSpPr>
        <p:spPr>
          <a:xfrm>
            <a:off x="4328072" y="3056483"/>
            <a:ext cx="3934243" cy="10494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24" name="Fluxograma: Dados 7">
            <a:extLst>
              <a:ext uri="{FF2B5EF4-FFF2-40B4-BE49-F238E27FC236}">
                <a16:creationId xmlns:a16="http://schemas.microsoft.com/office/drawing/2014/main" id="{2AD1B41B-3728-B1B0-C478-AE43CDCB4C4F}"/>
              </a:ext>
            </a:extLst>
          </p:cNvPr>
          <p:cNvSpPr/>
          <p:nvPr/>
        </p:nvSpPr>
        <p:spPr>
          <a:xfrm>
            <a:off x="8139468" y="3056483"/>
            <a:ext cx="3934243" cy="104940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03405E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689BA9-CA48-BBA8-B575-3A4AC15BFF2D}"/>
              </a:ext>
            </a:extLst>
          </p:cNvPr>
          <p:cNvSpPr txBox="1"/>
          <p:nvPr/>
        </p:nvSpPr>
        <p:spPr>
          <a:xfrm>
            <a:off x="1856499" y="3376774"/>
            <a:ext cx="1374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600" b="1" dirty="0">
                <a:solidFill>
                  <a:srgbClr val="FFC000"/>
                </a:solidFill>
              </a:rPr>
              <a:t>PDL 365/2022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D06744-29A4-89D4-DA5E-45AD00CF8036}"/>
              </a:ext>
            </a:extLst>
          </p:cNvPr>
          <p:cNvSpPr txBox="1"/>
          <p:nvPr/>
        </p:nvSpPr>
        <p:spPr>
          <a:xfrm>
            <a:off x="702661" y="4198850"/>
            <a:ext cx="28272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Suspende a REN 1.041/2022, que trata do sinal locacional para geração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Aprovado na Câmara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Aprovação aumentaria as tarifas em cerca de 2%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Interferência nos trabalhos regulatórios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2DDD441C-5E63-4932-64E9-649C19C736C6}"/>
              </a:ext>
            </a:extLst>
          </p:cNvPr>
          <p:cNvSpPr txBox="1"/>
          <p:nvPr/>
        </p:nvSpPr>
        <p:spPr>
          <a:xfrm>
            <a:off x="5289586" y="3371648"/>
            <a:ext cx="2130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600" b="1" dirty="0">
                <a:solidFill>
                  <a:srgbClr val="FFC000"/>
                </a:solidFill>
              </a:rPr>
              <a:t>Emenda 54 à MP 1.154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8339A9F-8B3E-288B-F937-063A2FE1691C}"/>
              </a:ext>
            </a:extLst>
          </p:cNvPr>
          <p:cNvSpPr txBox="1"/>
          <p:nvPr/>
        </p:nvSpPr>
        <p:spPr>
          <a:xfrm>
            <a:off x="9173487" y="3146355"/>
            <a:ext cx="2241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pt-BR" sz="1600" b="1" dirty="0">
                <a:solidFill>
                  <a:srgbClr val="FFC000"/>
                </a:solidFill>
              </a:rPr>
              <a:t>PDL 59/23, PDL 65/23, </a:t>
            </a:r>
          </a:p>
          <a:p>
            <a:pPr lvl="0"/>
            <a:r>
              <a:rPr lang="pt-BR" sz="1600" b="1" dirty="0">
                <a:solidFill>
                  <a:srgbClr val="FFC000"/>
                </a:solidFill>
              </a:rPr>
              <a:t>PL 1709/22, PL 2703/22 </a:t>
            </a:r>
          </a:p>
          <a:p>
            <a:pPr lvl="0"/>
            <a:r>
              <a:rPr lang="pt-BR" sz="1600" b="1" dirty="0">
                <a:solidFill>
                  <a:srgbClr val="FFC000"/>
                </a:solidFill>
              </a:rPr>
              <a:t>e PL 192/23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DD22D185-6838-FD5B-23CE-359CA8F1BCCF}"/>
              </a:ext>
            </a:extLst>
          </p:cNvPr>
          <p:cNvSpPr txBox="1"/>
          <p:nvPr/>
        </p:nvSpPr>
        <p:spPr>
          <a:xfrm>
            <a:off x="4425832" y="4214090"/>
            <a:ext cx="311175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Retira o poder normativo das agência reguladoras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Institucionaliza a intervenção política nas agências reguladoras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Retira a autonomia das agências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Contraria boas práticas internacionais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F94252E5-5597-343D-3731-977E419B5969}"/>
              </a:ext>
            </a:extLst>
          </p:cNvPr>
          <p:cNvSpPr txBox="1"/>
          <p:nvPr/>
        </p:nvSpPr>
        <p:spPr>
          <a:xfrm>
            <a:off x="8218773" y="4198850"/>
            <a:ext cx="31867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Alteram a Lei nº 14.300/2022 aumentando ainda mais os subsídios para MMGD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Impedem disposições normativas modernas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Impactos tarifários não estimados</a:t>
            </a:r>
          </a:p>
          <a:p>
            <a:pPr marL="285750" lvl="0" indent="-285750">
              <a:buClr>
                <a:srgbClr val="8B8E24"/>
              </a:buClr>
              <a:buFont typeface="Wingdings" panose="05000000000000000000" pitchFamily="2" charset="2"/>
              <a:buChar char="§"/>
            </a:pPr>
            <a:r>
              <a:rPr lang="pt-BR" sz="1400" dirty="0"/>
              <a:t>Interferência nos trabalhos regulatórios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1FC9500A-F3D4-644C-42E0-53C77F4562DA}"/>
              </a:ext>
            </a:extLst>
          </p:cNvPr>
          <p:cNvSpPr/>
          <p:nvPr/>
        </p:nvSpPr>
        <p:spPr>
          <a:xfrm>
            <a:off x="655866" y="4105890"/>
            <a:ext cx="45719" cy="2239478"/>
          </a:xfrm>
          <a:prstGeom prst="rect">
            <a:avLst/>
          </a:pr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061F3FAF-DD03-EFD4-DCEC-91448A62F0B7}"/>
              </a:ext>
            </a:extLst>
          </p:cNvPr>
          <p:cNvSpPr/>
          <p:nvPr/>
        </p:nvSpPr>
        <p:spPr>
          <a:xfrm>
            <a:off x="4343925" y="4075597"/>
            <a:ext cx="45719" cy="2239478"/>
          </a:xfrm>
          <a:prstGeom prst="rect">
            <a:avLst/>
          </a:pr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FADD2BE-9EE5-FE70-EAEB-DCDB45FFF7BF}"/>
              </a:ext>
            </a:extLst>
          </p:cNvPr>
          <p:cNvSpPr/>
          <p:nvPr/>
        </p:nvSpPr>
        <p:spPr>
          <a:xfrm>
            <a:off x="8158540" y="4075597"/>
            <a:ext cx="45719" cy="2239478"/>
          </a:xfrm>
          <a:prstGeom prst="rect">
            <a:avLst/>
          </a:pr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8421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6FC6FAD1-543E-2566-032B-C1C604FA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894"/>
            <a:ext cx="12191998" cy="6869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6410BA7-69E1-35AB-24AA-F1E41AF3D60D}"/>
              </a:ext>
            </a:extLst>
          </p:cNvPr>
          <p:cNvSpPr/>
          <p:nvPr/>
        </p:nvSpPr>
        <p:spPr>
          <a:xfrm>
            <a:off x="-152401" y="-11895"/>
            <a:ext cx="11174665" cy="7071063"/>
          </a:xfrm>
          <a:prstGeom prst="rect">
            <a:avLst/>
          </a:prstGeom>
          <a:gradFill>
            <a:gsLst>
              <a:gs pos="0">
                <a:schemeClr val="bg1"/>
              </a:gs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Dados 7">
            <a:extLst>
              <a:ext uri="{FF2B5EF4-FFF2-40B4-BE49-F238E27FC236}">
                <a16:creationId xmlns:a16="http://schemas.microsoft.com/office/drawing/2014/main" id="{E995661E-B526-25CD-748D-DF30C7ECD762}"/>
              </a:ext>
            </a:extLst>
          </p:cNvPr>
          <p:cNvSpPr/>
          <p:nvPr/>
        </p:nvSpPr>
        <p:spPr>
          <a:xfrm>
            <a:off x="8981612" y="-383780"/>
            <a:ext cx="4975688" cy="175358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FF6BBE-E582-390E-DCAF-C4F7C7C2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3FCC7816-A899-1A7B-C5DA-3D8652961C6A}"/>
              </a:ext>
            </a:extLst>
          </p:cNvPr>
          <p:cNvSpPr/>
          <p:nvPr/>
        </p:nvSpPr>
        <p:spPr>
          <a:xfrm>
            <a:off x="-888844" y="-850900"/>
            <a:ext cx="11837504" cy="1940819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10755851"/>
              <a:gd name="connsiteY0" fmla="*/ 1756228 h 1756228"/>
              <a:gd name="connsiteX1" fmla="*/ 8883508 w 10755851"/>
              <a:gd name="connsiteY1" fmla="*/ 1727200 h 1756228"/>
              <a:gd name="connsiteX2" fmla="*/ 9478594 w 10755851"/>
              <a:gd name="connsiteY2" fmla="*/ 1364343 h 1756228"/>
              <a:gd name="connsiteX3" fmla="*/ 10755851 w 10755851"/>
              <a:gd name="connsiteY3" fmla="*/ 0 h 1756228"/>
              <a:gd name="connsiteX4" fmla="*/ 4384079 w 10755851"/>
              <a:gd name="connsiteY4" fmla="*/ 0 h 1756228"/>
              <a:gd name="connsiteX5" fmla="*/ 0 w 10755851"/>
              <a:gd name="connsiteY5" fmla="*/ 1756228 h 1756228"/>
              <a:gd name="connsiteX0" fmla="*/ 29326 w 10785177"/>
              <a:gd name="connsiteY0" fmla="*/ 1756228 h 1756228"/>
              <a:gd name="connsiteX1" fmla="*/ 8912834 w 10785177"/>
              <a:gd name="connsiteY1" fmla="*/ 1727200 h 1756228"/>
              <a:gd name="connsiteX2" fmla="*/ 9507920 w 10785177"/>
              <a:gd name="connsiteY2" fmla="*/ 1364343 h 1756228"/>
              <a:gd name="connsiteX3" fmla="*/ 10785177 w 10785177"/>
              <a:gd name="connsiteY3" fmla="*/ 0 h 1756228"/>
              <a:gd name="connsiteX4" fmla="*/ 0 w 10785177"/>
              <a:gd name="connsiteY4" fmla="*/ 29028 h 1756228"/>
              <a:gd name="connsiteX5" fmla="*/ 29326 w 10785177"/>
              <a:gd name="connsiteY5" fmla="*/ 1756228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85177" h="1756228">
                <a:moveTo>
                  <a:pt x="29326" y="1756228"/>
                </a:moveTo>
                <a:lnTo>
                  <a:pt x="8912834" y="1727200"/>
                </a:lnTo>
                <a:cubicBezTo>
                  <a:pt x="9168346" y="1715786"/>
                  <a:pt x="9335751" y="1528157"/>
                  <a:pt x="9507920" y="1364343"/>
                </a:cubicBezTo>
                <a:lnTo>
                  <a:pt x="10785177" y="0"/>
                </a:lnTo>
                <a:lnTo>
                  <a:pt x="0" y="29028"/>
                </a:lnTo>
                <a:lnTo>
                  <a:pt x="29326" y="1756228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92C653A-20F0-BDE6-998A-5AABDF28679F}"/>
              </a:ext>
            </a:extLst>
          </p:cNvPr>
          <p:cNvGrpSpPr/>
          <p:nvPr/>
        </p:nvGrpSpPr>
        <p:grpSpPr>
          <a:xfrm>
            <a:off x="8908007" y="92181"/>
            <a:ext cx="1450648" cy="714340"/>
            <a:chOff x="2361460" y="1272045"/>
            <a:chExt cx="4562822" cy="2246862"/>
          </a:xfrm>
          <a:solidFill>
            <a:schemeClr val="bg1"/>
          </a:solidFill>
        </p:grpSpPr>
        <p:sp>
          <p:nvSpPr>
            <p:cNvPr id="7" name="Fluxograma: Dados 7">
              <a:extLst>
                <a:ext uri="{FF2B5EF4-FFF2-40B4-BE49-F238E27FC236}">
                  <a16:creationId xmlns:a16="http://schemas.microsoft.com/office/drawing/2014/main" id="{E243C109-3873-386D-0AA2-358BB57192B9}"/>
                </a:ext>
              </a:extLst>
            </p:cNvPr>
            <p:cNvSpPr/>
            <p:nvPr/>
          </p:nvSpPr>
          <p:spPr>
            <a:xfrm>
              <a:off x="2450333" y="1883130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8" name="Fluxograma: Dados 7">
              <a:extLst>
                <a:ext uri="{FF2B5EF4-FFF2-40B4-BE49-F238E27FC236}">
                  <a16:creationId xmlns:a16="http://schemas.microsoft.com/office/drawing/2014/main" id="{9DA2EFA0-36DF-6194-13C7-31E2A2FBA290}"/>
                </a:ext>
              </a:extLst>
            </p:cNvPr>
            <p:cNvSpPr/>
            <p:nvPr/>
          </p:nvSpPr>
          <p:spPr>
            <a:xfrm>
              <a:off x="2361460" y="2952973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9" name="Fluxograma: Dados 7">
              <a:extLst>
                <a:ext uri="{FF2B5EF4-FFF2-40B4-BE49-F238E27FC236}">
                  <a16:creationId xmlns:a16="http://schemas.microsoft.com/office/drawing/2014/main" id="{0102EF6A-2AB7-763C-0BC2-5162438B91ED}"/>
                </a:ext>
              </a:extLst>
            </p:cNvPr>
            <p:cNvSpPr/>
            <p:nvPr/>
          </p:nvSpPr>
          <p:spPr>
            <a:xfrm>
              <a:off x="5238689" y="1272045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0A361379-FB9C-6569-3CB3-109FE6F05ADF}"/>
              </a:ext>
            </a:extLst>
          </p:cNvPr>
          <p:cNvSpPr txBox="1">
            <a:spLocks/>
          </p:cNvSpPr>
          <p:nvPr/>
        </p:nvSpPr>
        <p:spPr>
          <a:xfrm>
            <a:off x="389895" y="-364263"/>
            <a:ext cx="6547010" cy="1066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Possibilidades de negócios para fonte hídrica de pequena escala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C1B02202-D5ED-796F-1C9A-E85BF3902273}"/>
              </a:ext>
            </a:extLst>
          </p:cNvPr>
          <p:cNvSpPr/>
          <p:nvPr/>
        </p:nvSpPr>
        <p:spPr>
          <a:xfrm>
            <a:off x="-1042416" y="1562100"/>
            <a:ext cx="6243066" cy="671475"/>
          </a:xfrm>
          <a:custGeom>
            <a:avLst/>
            <a:gdLst>
              <a:gd name="connsiteX0" fmla="*/ 0 w 8128000"/>
              <a:gd name="connsiteY0" fmla="*/ 155906 h 935415"/>
              <a:gd name="connsiteX1" fmla="*/ 155906 w 8128000"/>
              <a:gd name="connsiteY1" fmla="*/ 0 h 935415"/>
              <a:gd name="connsiteX2" fmla="*/ 7972094 w 8128000"/>
              <a:gd name="connsiteY2" fmla="*/ 0 h 935415"/>
              <a:gd name="connsiteX3" fmla="*/ 8128000 w 8128000"/>
              <a:gd name="connsiteY3" fmla="*/ 155906 h 935415"/>
              <a:gd name="connsiteX4" fmla="*/ 8128000 w 8128000"/>
              <a:gd name="connsiteY4" fmla="*/ 779509 h 935415"/>
              <a:gd name="connsiteX5" fmla="*/ 7972094 w 8128000"/>
              <a:gd name="connsiteY5" fmla="*/ 935415 h 935415"/>
              <a:gd name="connsiteX6" fmla="*/ 155906 w 8128000"/>
              <a:gd name="connsiteY6" fmla="*/ 935415 h 935415"/>
              <a:gd name="connsiteX7" fmla="*/ 0 w 8128000"/>
              <a:gd name="connsiteY7" fmla="*/ 779509 h 935415"/>
              <a:gd name="connsiteX8" fmla="*/ 0 w 8128000"/>
              <a:gd name="connsiteY8" fmla="*/ 155906 h 93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935415">
                <a:moveTo>
                  <a:pt x="0" y="155906"/>
                </a:moveTo>
                <a:cubicBezTo>
                  <a:pt x="0" y="69801"/>
                  <a:pt x="69801" y="0"/>
                  <a:pt x="155906" y="0"/>
                </a:cubicBezTo>
                <a:lnTo>
                  <a:pt x="7972094" y="0"/>
                </a:lnTo>
                <a:cubicBezTo>
                  <a:pt x="8058199" y="0"/>
                  <a:pt x="8128000" y="69801"/>
                  <a:pt x="8128000" y="155906"/>
                </a:cubicBezTo>
                <a:lnTo>
                  <a:pt x="8128000" y="779509"/>
                </a:lnTo>
                <a:cubicBezTo>
                  <a:pt x="8128000" y="865614"/>
                  <a:pt x="8058199" y="935415"/>
                  <a:pt x="7972094" y="935415"/>
                </a:cubicBezTo>
                <a:lnTo>
                  <a:pt x="155906" y="935415"/>
                </a:lnTo>
                <a:cubicBezTo>
                  <a:pt x="69801" y="935415"/>
                  <a:pt x="0" y="865614"/>
                  <a:pt x="0" y="779509"/>
                </a:cubicBezTo>
                <a:lnTo>
                  <a:pt x="0" y="155906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53" tIns="194253" rIns="194253" bIns="194253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3900" b="1" kern="1200" noProof="0">
                <a:solidFill>
                  <a:srgbClr val="03405E"/>
                </a:solidFill>
              </a:rPr>
              <a:t>Usinas Híbridas</a:t>
            </a:r>
            <a:endParaRPr lang="pt-BR" sz="3900" b="1" kern="1200" noProof="0" dirty="0">
              <a:solidFill>
                <a:srgbClr val="03405E"/>
              </a:solidFill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86315058-2F4C-ADC7-2F00-7CCC7A645AC4}"/>
              </a:ext>
            </a:extLst>
          </p:cNvPr>
          <p:cNvSpPr/>
          <p:nvPr/>
        </p:nvSpPr>
        <p:spPr>
          <a:xfrm>
            <a:off x="278180" y="2271675"/>
            <a:ext cx="10491420" cy="1574235"/>
          </a:xfrm>
          <a:custGeom>
            <a:avLst/>
            <a:gdLst>
              <a:gd name="connsiteX0" fmla="*/ 0 w 8128000"/>
              <a:gd name="connsiteY0" fmla="*/ 0 h 1574235"/>
              <a:gd name="connsiteX1" fmla="*/ 8128000 w 8128000"/>
              <a:gd name="connsiteY1" fmla="*/ 0 h 1574235"/>
              <a:gd name="connsiteX2" fmla="*/ 8128000 w 8128000"/>
              <a:gd name="connsiteY2" fmla="*/ 1574235 h 1574235"/>
              <a:gd name="connsiteX3" fmla="*/ 0 w 8128000"/>
              <a:gd name="connsiteY3" fmla="*/ 1574235 h 1574235"/>
              <a:gd name="connsiteX4" fmla="*/ 0 w 8128000"/>
              <a:gd name="connsiteY4" fmla="*/ 0 h 157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574235">
                <a:moveTo>
                  <a:pt x="0" y="0"/>
                </a:moveTo>
                <a:lnTo>
                  <a:pt x="8128000" y="0"/>
                </a:lnTo>
                <a:lnTo>
                  <a:pt x="8128000" y="1574235"/>
                </a:lnTo>
                <a:lnTo>
                  <a:pt x="0" y="15742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49530" rIns="277368" bIns="49530" numCol="1" spcCol="1270" anchor="t" anchorCtr="0">
            <a:noAutofit/>
          </a:bodyPr>
          <a:lstStyle/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 kern="1200" noProof="0"/>
              <a:t>Aproveitar o espaço de reservatórios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Uso da capacidade ociosa dos contratos de uso (Transmissão)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 kern="1200" noProof="0"/>
              <a:t>Estudos regulatórios </a:t>
            </a:r>
            <a:r>
              <a:rPr lang="pt-BR" sz="3000"/>
              <a:t>para a distribuição previstos (sem prazo)</a:t>
            </a:r>
            <a:endParaRPr lang="pt-BR" sz="3000" kern="1200" noProof="0" dirty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9127C0CF-3493-29DC-DC62-D0ACC9FC7BB6}"/>
              </a:ext>
            </a:extLst>
          </p:cNvPr>
          <p:cNvSpPr/>
          <p:nvPr/>
        </p:nvSpPr>
        <p:spPr>
          <a:xfrm>
            <a:off x="-1042416" y="4071750"/>
            <a:ext cx="6243066" cy="671475"/>
          </a:xfrm>
          <a:custGeom>
            <a:avLst/>
            <a:gdLst>
              <a:gd name="connsiteX0" fmla="*/ 0 w 8128000"/>
              <a:gd name="connsiteY0" fmla="*/ 155906 h 935415"/>
              <a:gd name="connsiteX1" fmla="*/ 155906 w 8128000"/>
              <a:gd name="connsiteY1" fmla="*/ 0 h 935415"/>
              <a:gd name="connsiteX2" fmla="*/ 7972094 w 8128000"/>
              <a:gd name="connsiteY2" fmla="*/ 0 h 935415"/>
              <a:gd name="connsiteX3" fmla="*/ 8128000 w 8128000"/>
              <a:gd name="connsiteY3" fmla="*/ 155906 h 935415"/>
              <a:gd name="connsiteX4" fmla="*/ 8128000 w 8128000"/>
              <a:gd name="connsiteY4" fmla="*/ 779509 h 935415"/>
              <a:gd name="connsiteX5" fmla="*/ 7972094 w 8128000"/>
              <a:gd name="connsiteY5" fmla="*/ 935415 h 935415"/>
              <a:gd name="connsiteX6" fmla="*/ 155906 w 8128000"/>
              <a:gd name="connsiteY6" fmla="*/ 935415 h 935415"/>
              <a:gd name="connsiteX7" fmla="*/ 0 w 8128000"/>
              <a:gd name="connsiteY7" fmla="*/ 779509 h 935415"/>
              <a:gd name="connsiteX8" fmla="*/ 0 w 8128000"/>
              <a:gd name="connsiteY8" fmla="*/ 155906 h 93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935415">
                <a:moveTo>
                  <a:pt x="0" y="155906"/>
                </a:moveTo>
                <a:cubicBezTo>
                  <a:pt x="0" y="69801"/>
                  <a:pt x="69801" y="0"/>
                  <a:pt x="155906" y="0"/>
                </a:cubicBezTo>
                <a:lnTo>
                  <a:pt x="7972094" y="0"/>
                </a:lnTo>
                <a:cubicBezTo>
                  <a:pt x="8058199" y="0"/>
                  <a:pt x="8128000" y="69801"/>
                  <a:pt x="8128000" y="155906"/>
                </a:cubicBezTo>
                <a:lnTo>
                  <a:pt x="8128000" y="779509"/>
                </a:lnTo>
                <a:cubicBezTo>
                  <a:pt x="8128000" y="865614"/>
                  <a:pt x="8058199" y="935415"/>
                  <a:pt x="7972094" y="935415"/>
                </a:cubicBezTo>
                <a:lnTo>
                  <a:pt x="155906" y="935415"/>
                </a:lnTo>
                <a:cubicBezTo>
                  <a:pt x="69801" y="935415"/>
                  <a:pt x="0" y="865614"/>
                  <a:pt x="0" y="779509"/>
                </a:cubicBezTo>
                <a:lnTo>
                  <a:pt x="0" y="155906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53" tIns="194253" rIns="194253" bIns="194253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3900" b="1" kern="1200" noProof="0">
                <a:solidFill>
                  <a:srgbClr val="03405E"/>
                </a:solidFill>
              </a:rPr>
              <a:t>     Serviços ancilares</a:t>
            </a:r>
            <a:endParaRPr lang="pt-BR" sz="3900" b="1" kern="1200" noProof="0" dirty="0">
              <a:solidFill>
                <a:srgbClr val="03405E"/>
              </a:solidFill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136B1057-78C0-BCDA-BEF4-C1B8384D4485}"/>
              </a:ext>
            </a:extLst>
          </p:cNvPr>
          <p:cNvSpPr/>
          <p:nvPr/>
        </p:nvSpPr>
        <p:spPr>
          <a:xfrm>
            <a:off x="278179" y="4781325"/>
            <a:ext cx="11754164" cy="1453140"/>
          </a:xfrm>
          <a:custGeom>
            <a:avLst/>
            <a:gdLst>
              <a:gd name="connsiteX0" fmla="*/ 0 w 8128000"/>
              <a:gd name="connsiteY0" fmla="*/ 0 h 1453140"/>
              <a:gd name="connsiteX1" fmla="*/ 8128000 w 8128000"/>
              <a:gd name="connsiteY1" fmla="*/ 0 h 1453140"/>
              <a:gd name="connsiteX2" fmla="*/ 8128000 w 8128000"/>
              <a:gd name="connsiteY2" fmla="*/ 1453140 h 1453140"/>
              <a:gd name="connsiteX3" fmla="*/ 0 w 8128000"/>
              <a:gd name="connsiteY3" fmla="*/ 1453140 h 1453140"/>
              <a:gd name="connsiteX4" fmla="*/ 0 w 8128000"/>
              <a:gd name="connsiteY4" fmla="*/ 0 h 145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453140">
                <a:moveTo>
                  <a:pt x="0" y="0"/>
                </a:moveTo>
                <a:lnTo>
                  <a:pt x="8128000" y="0"/>
                </a:lnTo>
                <a:lnTo>
                  <a:pt x="8128000" y="1453140"/>
                </a:lnTo>
                <a:lnTo>
                  <a:pt x="0" y="1453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49530" rIns="277368" bIns="49530" numCol="1" spcCol="1270" anchor="t" anchorCtr="0">
            <a:noAutofit/>
          </a:bodyPr>
          <a:lstStyle/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Recebimento por serviços prestados à rede elétrica</a:t>
            </a:r>
            <a:endParaRPr lang="pt-BR" sz="3000" kern="1200" noProof="0"/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 kern="1200" noProof="0"/>
              <a:t>Geração distribuída como efetiva ferramenta de operação do Sistema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Estudos regulatórios para a distribuição previstos (sem prazo)</a:t>
            </a:r>
            <a:endParaRPr lang="pt-BR" sz="3000" kern="1200" noProof="0" dirty="0"/>
          </a:p>
        </p:txBody>
      </p:sp>
    </p:spTree>
    <p:extLst>
      <p:ext uri="{BB962C8B-B14F-4D97-AF65-F5344CB8AC3E}">
        <p14:creationId xmlns:p14="http://schemas.microsoft.com/office/powerpoint/2010/main" val="3472975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6FC6FAD1-543E-2566-032B-C1C604FA43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1894"/>
            <a:ext cx="12191998" cy="6869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6410BA7-69E1-35AB-24AA-F1E41AF3D60D}"/>
              </a:ext>
            </a:extLst>
          </p:cNvPr>
          <p:cNvSpPr/>
          <p:nvPr/>
        </p:nvSpPr>
        <p:spPr>
          <a:xfrm>
            <a:off x="-152401" y="-11895"/>
            <a:ext cx="11174665" cy="7071063"/>
          </a:xfrm>
          <a:prstGeom prst="rect">
            <a:avLst/>
          </a:prstGeom>
          <a:gradFill>
            <a:gsLst>
              <a:gs pos="0">
                <a:schemeClr val="bg1"/>
              </a:gs>
              <a:gs pos="5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Fluxograma: Dados 7">
            <a:extLst>
              <a:ext uri="{FF2B5EF4-FFF2-40B4-BE49-F238E27FC236}">
                <a16:creationId xmlns:a16="http://schemas.microsoft.com/office/drawing/2014/main" id="{E995661E-B526-25CD-748D-DF30C7ECD762}"/>
              </a:ext>
            </a:extLst>
          </p:cNvPr>
          <p:cNvSpPr/>
          <p:nvPr/>
        </p:nvSpPr>
        <p:spPr>
          <a:xfrm>
            <a:off x="8981612" y="-383780"/>
            <a:ext cx="4975688" cy="175358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2FF6BBE-E582-390E-DCAF-C4F7C7C21E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</a:blip>
          <a:srcRect b="23820"/>
          <a:stretch/>
        </p:blipFill>
        <p:spPr>
          <a:xfrm>
            <a:off x="9788099" y="522032"/>
            <a:ext cx="1845102" cy="373758"/>
          </a:xfrm>
          <a:prstGeom prst="rect">
            <a:avLst/>
          </a:prstGeom>
        </p:spPr>
      </p:pic>
      <p:sp>
        <p:nvSpPr>
          <p:cNvPr id="5" name="Forma Livre: Forma 4">
            <a:extLst>
              <a:ext uri="{FF2B5EF4-FFF2-40B4-BE49-F238E27FC236}">
                <a16:creationId xmlns:a16="http://schemas.microsoft.com/office/drawing/2014/main" id="{3FCC7816-A899-1A7B-C5DA-3D8652961C6A}"/>
              </a:ext>
            </a:extLst>
          </p:cNvPr>
          <p:cNvSpPr/>
          <p:nvPr/>
        </p:nvSpPr>
        <p:spPr>
          <a:xfrm>
            <a:off x="-888844" y="-850900"/>
            <a:ext cx="11837504" cy="1940819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10755851"/>
              <a:gd name="connsiteY0" fmla="*/ 1756228 h 1756228"/>
              <a:gd name="connsiteX1" fmla="*/ 8883508 w 10755851"/>
              <a:gd name="connsiteY1" fmla="*/ 1727200 h 1756228"/>
              <a:gd name="connsiteX2" fmla="*/ 9478594 w 10755851"/>
              <a:gd name="connsiteY2" fmla="*/ 1364343 h 1756228"/>
              <a:gd name="connsiteX3" fmla="*/ 10755851 w 10755851"/>
              <a:gd name="connsiteY3" fmla="*/ 0 h 1756228"/>
              <a:gd name="connsiteX4" fmla="*/ 4384079 w 10755851"/>
              <a:gd name="connsiteY4" fmla="*/ 0 h 1756228"/>
              <a:gd name="connsiteX5" fmla="*/ 0 w 10755851"/>
              <a:gd name="connsiteY5" fmla="*/ 1756228 h 1756228"/>
              <a:gd name="connsiteX0" fmla="*/ 29326 w 10785177"/>
              <a:gd name="connsiteY0" fmla="*/ 1756228 h 1756228"/>
              <a:gd name="connsiteX1" fmla="*/ 8912834 w 10785177"/>
              <a:gd name="connsiteY1" fmla="*/ 1727200 h 1756228"/>
              <a:gd name="connsiteX2" fmla="*/ 9507920 w 10785177"/>
              <a:gd name="connsiteY2" fmla="*/ 1364343 h 1756228"/>
              <a:gd name="connsiteX3" fmla="*/ 10785177 w 10785177"/>
              <a:gd name="connsiteY3" fmla="*/ 0 h 1756228"/>
              <a:gd name="connsiteX4" fmla="*/ 0 w 10785177"/>
              <a:gd name="connsiteY4" fmla="*/ 29028 h 1756228"/>
              <a:gd name="connsiteX5" fmla="*/ 29326 w 10785177"/>
              <a:gd name="connsiteY5" fmla="*/ 1756228 h 1756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85177" h="1756228">
                <a:moveTo>
                  <a:pt x="29326" y="1756228"/>
                </a:moveTo>
                <a:lnTo>
                  <a:pt x="8912834" y="1727200"/>
                </a:lnTo>
                <a:cubicBezTo>
                  <a:pt x="9168346" y="1715786"/>
                  <a:pt x="9335751" y="1528157"/>
                  <a:pt x="9507920" y="1364343"/>
                </a:cubicBezTo>
                <a:lnTo>
                  <a:pt x="10785177" y="0"/>
                </a:lnTo>
                <a:lnTo>
                  <a:pt x="0" y="29028"/>
                </a:lnTo>
                <a:lnTo>
                  <a:pt x="29326" y="1756228"/>
                </a:lnTo>
                <a:close/>
              </a:path>
            </a:pathLst>
          </a:custGeom>
          <a:solidFill>
            <a:srgbClr val="0340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792C653A-20F0-BDE6-998A-5AABDF28679F}"/>
              </a:ext>
            </a:extLst>
          </p:cNvPr>
          <p:cNvGrpSpPr/>
          <p:nvPr/>
        </p:nvGrpSpPr>
        <p:grpSpPr>
          <a:xfrm>
            <a:off x="8908007" y="92181"/>
            <a:ext cx="1450648" cy="714340"/>
            <a:chOff x="2361460" y="1272045"/>
            <a:chExt cx="4562822" cy="2246862"/>
          </a:xfrm>
          <a:solidFill>
            <a:schemeClr val="bg1"/>
          </a:solidFill>
        </p:grpSpPr>
        <p:sp>
          <p:nvSpPr>
            <p:cNvPr id="7" name="Fluxograma: Dados 7">
              <a:extLst>
                <a:ext uri="{FF2B5EF4-FFF2-40B4-BE49-F238E27FC236}">
                  <a16:creationId xmlns:a16="http://schemas.microsoft.com/office/drawing/2014/main" id="{E243C109-3873-386D-0AA2-358BB57192B9}"/>
                </a:ext>
              </a:extLst>
            </p:cNvPr>
            <p:cNvSpPr/>
            <p:nvPr/>
          </p:nvSpPr>
          <p:spPr>
            <a:xfrm>
              <a:off x="2450333" y="1883130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8" name="Fluxograma: Dados 7">
              <a:extLst>
                <a:ext uri="{FF2B5EF4-FFF2-40B4-BE49-F238E27FC236}">
                  <a16:creationId xmlns:a16="http://schemas.microsoft.com/office/drawing/2014/main" id="{9DA2EFA0-36DF-6194-13C7-31E2A2FBA290}"/>
                </a:ext>
              </a:extLst>
            </p:cNvPr>
            <p:cNvSpPr/>
            <p:nvPr/>
          </p:nvSpPr>
          <p:spPr>
            <a:xfrm>
              <a:off x="2361460" y="2952973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9" name="Fluxograma: Dados 7">
              <a:extLst>
                <a:ext uri="{FF2B5EF4-FFF2-40B4-BE49-F238E27FC236}">
                  <a16:creationId xmlns:a16="http://schemas.microsoft.com/office/drawing/2014/main" id="{0102EF6A-2AB7-763C-0BC2-5162438B91ED}"/>
                </a:ext>
              </a:extLst>
            </p:cNvPr>
            <p:cNvSpPr/>
            <p:nvPr/>
          </p:nvSpPr>
          <p:spPr>
            <a:xfrm>
              <a:off x="5238689" y="1272045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</p:grpSp>
      <p:sp>
        <p:nvSpPr>
          <p:cNvPr id="10" name="Título 1">
            <a:extLst>
              <a:ext uri="{FF2B5EF4-FFF2-40B4-BE49-F238E27FC236}">
                <a16:creationId xmlns:a16="http://schemas.microsoft.com/office/drawing/2014/main" id="{0A361379-FB9C-6569-3CB3-109FE6F05ADF}"/>
              </a:ext>
            </a:extLst>
          </p:cNvPr>
          <p:cNvSpPr txBox="1">
            <a:spLocks/>
          </p:cNvSpPr>
          <p:nvPr/>
        </p:nvSpPr>
        <p:spPr>
          <a:xfrm>
            <a:off x="389895" y="-364263"/>
            <a:ext cx="6547010" cy="106630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6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Possibilidades de negócios para fonte hídrica de pequena escala</a:t>
            </a:r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C1B02202-D5ED-796F-1C9A-E85BF3902273}"/>
              </a:ext>
            </a:extLst>
          </p:cNvPr>
          <p:cNvSpPr/>
          <p:nvPr/>
        </p:nvSpPr>
        <p:spPr>
          <a:xfrm>
            <a:off x="-1042416" y="1562100"/>
            <a:ext cx="6243066" cy="671475"/>
          </a:xfrm>
          <a:custGeom>
            <a:avLst/>
            <a:gdLst>
              <a:gd name="connsiteX0" fmla="*/ 0 w 8128000"/>
              <a:gd name="connsiteY0" fmla="*/ 155906 h 935415"/>
              <a:gd name="connsiteX1" fmla="*/ 155906 w 8128000"/>
              <a:gd name="connsiteY1" fmla="*/ 0 h 935415"/>
              <a:gd name="connsiteX2" fmla="*/ 7972094 w 8128000"/>
              <a:gd name="connsiteY2" fmla="*/ 0 h 935415"/>
              <a:gd name="connsiteX3" fmla="*/ 8128000 w 8128000"/>
              <a:gd name="connsiteY3" fmla="*/ 155906 h 935415"/>
              <a:gd name="connsiteX4" fmla="*/ 8128000 w 8128000"/>
              <a:gd name="connsiteY4" fmla="*/ 779509 h 935415"/>
              <a:gd name="connsiteX5" fmla="*/ 7972094 w 8128000"/>
              <a:gd name="connsiteY5" fmla="*/ 935415 h 935415"/>
              <a:gd name="connsiteX6" fmla="*/ 155906 w 8128000"/>
              <a:gd name="connsiteY6" fmla="*/ 935415 h 935415"/>
              <a:gd name="connsiteX7" fmla="*/ 0 w 8128000"/>
              <a:gd name="connsiteY7" fmla="*/ 779509 h 935415"/>
              <a:gd name="connsiteX8" fmla="*/ 0 w 8128000"/>
              <a:gd name="connsiteY8" fmla="*/ 155906 h 93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935415">
                <a:moveTo>
                  <a:pt x="0" y="155906"/>
                </a:moveTo>
                <a:cubicBezTo>
                  <a:pt x="0" y="69801"/>
                  <a:pt x="69801" y="0"/>
                  <a:pt x="155906" y="0"/>
                </a:cubicBezTo>
                <a:lnTo>
                  <a:pt x="7972094" y="0"/>
                </a:lnTo>
                <a:cubicBezTo>
                  <a:pt x="8058199" y="0"/>
                  <a:pt x="8128000" y="69801"/>
                  <a:pt x="8128000" y="155906"/>
                </a:cubicBezTo>
                <a:lnTo>
                  <a:pt x="8128000" y="779509"/>
                </a:lnTo>
                <a:cubicBezTo>
                  <a:pt x="8128000" y="865614"/>
                  <a:pt x="8058199" y="935415"/>
                  <a:pt x="7972094" y="935415"/>
                </a:cubicBezTo>
                <a:lnTo>
                  <a:pt x="155906" y="935415"/>
                </a:lnTo>
                <a:cubicBezTo>
                  <a:pt x="69801" y="935415"/>
                  <a:pt x="0" y="865614"/>
                  <a:pt x="0" y="779509"/>
                </a:cubicBezTo>
                <a:lnTo>
                  <a:pt x="0" y="155906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53" tIns="194253" rIns="194253" bIns="194253" numCol="1" spcCol="1270" anchor="ctr" anchorCtr="0">
            <a:noAutofit/>
          </a:bodyPr>
          <a:lstStyle/>
          <a:p>
            <a:pPr marL="0" lvl="0" indent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pt-BR" sz="3900" b="1" kern="1200" noProof="0">
                <a:solidFill>
                  <a:srgbClr val="03405E"/>
                </a:solidFill>
              </a:rPr>
              <a:t>Abertura do mercado</a:t>
            </a:r>
            <a:endParaRPr lang="pt-BR" sz="3900" b="1" kern="1200" noProof="0" dirty="0">
              <a:solidFill>
                <a:srgbClr val="03405E"/>
              </a:solidFill>
            </a:endParaRPr>
          </a:p>
        </p:txBody>
      </p:sp>
      <p:sp>
        <p:nvSpPr>
          <p:cNvPr id="12" name="Forma Livre: Forma 11">
            <a:extLst>
              <a:ext uri="{FF2B5EF4-FFF2-40B4-BE49-F238E27FC236}">
                <a16:creationId xmlns:a16="http://schemas.microsoft.com/office/drawing/2014/main" id="{86315058-2F4C-ADC7-2F00-7CCC7A645AC4}"/>
              </a:ext>
            </a:extLst>
          </p:cNvPr>
          <p:cNvSpPr/>
          <p:nvPr/>
        </p:nvSpPr>
        <p:spPr>
          <a:xfrm>
            <a:off x="278180" y="2271675"/>
            <a:ext cx="10491420" cy="1574235"/>
          </a:xfrm>
          <a:custGeom>
            <a:avLst/>
            <a:gdLst>
              <a:gd name="connsiteX0" fmla="*/ 0 w 8128000"/>
              <a:gd name="connsiteY0" fmla="*/ 0 h 1574235"/>
              <a:gd name="connsiteX1" fmla="*/ 8128000 w 8128000"/>
              <a:gd name="connsiteY1" fmla="*/ 0 h 1574235"/>
              <a:gd name="connsiteX2" fmla="*/ 8128000 w 8128000"/>
              <a:gd name="connsiteY2" fmla="*/ 1574235 h 1574235"/>
              <a:gd name="connsiteX3" fmla="*/ 0 w 8128000"/>
              <a:gd name="connsiteY3" fmla="*/ 1574235 h 1574235"/>
              <a:gd name="connsiteX4" fmla="*/ 0 w 8128000"/>
              <a:gd name="connsiteY4" fmla="*/ 0 h 157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574235">
                <a:moveTo>
                  <a:pt x="0" y="0"/>
                </a:moveTo>
                <a:lnTo>
                  <a:pt x="8128000" y="0"/>
                </a:lnTo>
                <a:lnTo>
                  <a:pt x="8128000" y="1574235"/>
                </a:lnTo>
                <a:lnTo>
                  <a:pt x="0" y="157423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49530" rIns="277368" bIns="49530" numCol="1" spcCol="1270" anchor="t" anchorCtr="0">
            <a:noAutofit/>
          </a:bodyPr>
          <a:lstStyle/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 kern="1200" noProof="0"/>
              <a:t>Mais consumidores e mais competitividade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Brasil atrasado em relação ao resto do mundo</a:t>
            </a:r>
            <a:endParaRPr lang="pt-BR" sz="3000" kern="1200" noProof="0" dirty="0"/>
          </a:p>
        </p:txBody>
      </p:sp>
      <p:sp>
        <p:nvSpPr>
          <p:cNvPr id="13" name="Forma Livre: Forma 12">
            <a:extLst>
              <a:ext uri="{FF2B5EF4-FFF2-40B4-BE49-F238E27FC236}">
                <a16:creationId xmlns:a16="http://schemas.microsoft.com/office/drawing/2014/main" id="{9127C0CF-3493-29DC-DC62-D0ACC9FC7BB6}"/>
              </a:ext>
            </a:extLst>
          </p:cNvPr>
          <p:cNvSpPr/>
          <p:nvPr/>
        </p:nvSpPr>
        <p:spPr>
          <a:xfrm>
            <a:off x="-1042416" y="4071750"/>
            <a:ext cx="6243066" cy="671475"/>
          </a:xfrm>
          <a:custGeom>
            <a:avLst/>
            <a:gdLst>
              <a:gd name="connsiteX0" fmla="*/ 0 w 8128000"/>
              <a:gd name="connsiteY0" fmla="*/ 155906 h 935415"/>
              <a:gd name="connsiteX1" fmla="*/ 155906 w 8128000"/>
              <a:gd name="connsiteY1" fmla="*/ 0 h 935415"/>
              <a:gd name="connsiteX2" fmla="*/ 7972094 w 8128000"/>
              <a:gd name="connsiteY2" fmla="*/ 0 h 935415"/>
              <a:gd name="connsiteX3" fmla="*/ 8128000 w 8128000"/>
              <a:gd name="connsiteY3" fmla="*/ 155906 h 935415"/>
              <a:gd name="connsiteX4" fmla="*/ 8128000 w 8128000"/>
              <a:gd name="connsiteY4" fmla="*/ 779509 h 935415"/>
              <a:gd name="connsiteX5" fmla="*/ 7972094 w 8128000"/>
              <a:gd name="connsiteY5" fmla="*/ 935415 h 935415"/>
              <a:gd name="connsiteX6" fmla="*/ 155906 w 8128000"/>
              <a:gd name="connsiteY6" fmla="*/ 935415 h 935415"/>
              <a:gd name="connsiteX7" fmla="*/ 0 w 8128000"/>
              <a:gd name="connsiteY7" fmla="*/ 779509 h 935415"/>
              <a:gd name="connsiteX8" fmla="*/ 0 w 8128000"/>
              <a:gd name="connsiteY8" fmla="*/ 155906 h 935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935415">
                <a:moveTo>
                  <a:pt x="0" y="155906"/>
                </a:moveTo>
                <a:cubicBezTo>
                  <a:pt x="0" y="69801"/>
                  <a:pt x="69801" y="0"/>
                  <a:pt x="155906" y="0"/>
                </a:cubicBezTo>
                <a:lnTo>
                  <a:pt x="7972094" y="0"/>
                </a:lnTo>
                <a:cubicBezTo>
                  <a:pt x="8058199" y="0"/>
                  <a:pt x="8128000" y="69801"/>
                  <a:pt x="8128000" y="155906"/>
                </a:cubicBezTo>
                <a:lnTo>
                  <a:pt x="8128000" y="779509"/>
                </a:lnTo>
                <a:cubicBezTo>
                  <a:pt x="8128000" y="865614"/>
                  <a:pt x="8058199" y="935415"/>
                  <a:pt x="7972094" y="935415"/>
                </a:cubicBezTo>
                <a:lnTo>
                  <a:pt x="155906" y="935415"/>
                </a:lnTo>
                <a:cubicBezTo>
                  <a:pt x="69801" y="935415"/>
                  <a:pt x="0" y="865614"/>
                  <a:pt x="0" y="779509"/>
                </a:cubicBezTo>
                <a:lnTo>
                  <a:pt x="0" y="155906"/>
                </a:lnTo>
                <a:close/>
              </a:path>
            </a:pathLst>
          </a:custGeom>
          <a:solidFill>
            <a:srgbClr val="D7DA3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4253" tIns="194253" rIns="194253" bIns="194253" numCol="1" spcCol="1270" anchor="ctr" anchorCtr="0">
            <a:noAutofit/>
          </a:bodyPr>
          <a:lstStyle/>
          <a:p>
            <a:pPr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pt-BR" sz="3900" b="1">
                <a:solidFill>
                  <a:srgbClr val="03405E"/>
                </a:solidFill>
              </a:rPr>
              <a:t>Abertura de dados</a:t>
            </a:r>
            <a:endParaRPr lang="pt-BR" sz="3900" b="1" dirty="0">
              <a:solidFill>
                <a:srgbClr val="03405E"/>
              </a:solidFill>
            </a:endParaRPr>
          </a:p>
        </p:txBody>
      </p:sp>
      <p:sp>
        <p:nvSpPr>
          <p:cNvPr id="14" name="Forma Livre: Forma 13">
            <a:extLst>
              <a:ext uri="{FF2B5EF4-FFF2-40B4-BE49-F238E27FC236}">
                <a16:creationId xmlns:a16="http://schemas.microsoft.com/office/drawing/2014/main" id="{136B1057-78C0-BCDA-BEF4-C1B8384D4485}"/>
              </a:ext>
            </a:extLst>
          </p:cNvPr>
          <p:cNvSpPr/>
          <p:nvPr/>
        </p:nvSpPr>
        <p:spPr>
          <a:xfrm>
            <a:off x="278179" y="4781325"/>
            <a:ext cx="11754164" cy="1453140"/>
          </a:xfrm>
          <a:custGeom>
            <a:avLst/>
            <a:gdLst>
              <a:gd name="connsiteX0" fmla="*/ 0 w 8128000"/>
              <a:gd name="connsiteY0" fmla="*/ 0 h 1453140"/>
              <a:gd name="connsiteX1" fmla="*/ 8128000 w 8128000"/>
              <a:gd name="connsiteY1" fmla="*/ 0 h 1453140"/>
              <a:gd name="connsiteX2" fmla="*/ 8128000 w 8128000"/>
              <a:gd name="connsiteY2" fmla="*/ 1453140 h 1453140"/>
              <a:gd name="connsiteX3" fmla="*/ 0 w 8128000"/>
              <a:gd name="connsiteY3" fmla="*/ 1453140 h 1453140"/>
              <a:gd name="connsiteX4" fmla="*/ 0 w 8128000"/>
              <a:gd name="connsiteY4" fmla="*/ 0 h 1453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8000" h="1453140">
                <a:moveTo>
                  <a:pt x="0" y="0"/>
                </a:moveTo>
                <a:lnTo>
                  <a:pt x="8128000" y="0"/>
                </a:lnTo>
                <a:lnTo>
                  <a:pt x="8128000" y="1453140"/>
                </a:lnTo>
                <a:lnTo>
                  <a:pt x="0" y="14531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58064" tIns="49530" rIns="277368" bIns="49530" numCol="1" spcCol="1270" anchor="t" anchorCtr="0">
            <a:noAutofit/>
          </a:bodyPr>
          <a:lstStyle/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Conhecer as necessidades comerciais dos usuários finais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 kern="1200" noProof="0"/>
              <a:t>Microgrids</a:t>
            </a:r>
          </a:p>
          <a:p>
            <a:pPr lvl="1" indent="-457200" algn="l" defTabSz="133350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lr>
                <a:srgbClr val="CCCC00"/>
              </a:buClr>
              <a:buFont typeface="Wingdings" panose="05000000000000000000" pitchFamily="2" charset="2"/>
              <a:buChar char="§"/>
            </a:pPr>
            <a:r>
              <a:rPr lang="pt-BR" sz="3000"/>
              <a:t>Futuro de médio/longo prazo</a:t>
            </a:r>
            <a:endParaRPr lang="pt-BR" sz="3000" kern="1200" noProof="0" dirty="0"/>
          </a:p>
        </p:txBody>
      </p:sp>
    </p:spTree>
    <p:extLst>
      <p:ext uri="{BB962C8B-B14F-4D97-AF65-F5344CB8AC3E}">
        <p14:creationId xmlns:p14="http://schemas.microsoft.com/office/powerpoint/2010/main" val="14968923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Desenho de uma árvore&#10;&#10;Descrição gerada automaticamente com confiança baixa">
            <a:extLst>
              <a:ext uri="{FF2B5EF4-FFF2-40B4-BE49-F238E27FC236}">
                <a16:creationId xmlns:a16="http://schemas.microsoft.com/office/drawing/2014/main" id="{164FFA69-C9D5-AB25-9E5B-CB731B0E3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0"/>
            <a:ext cx="9600262" cy="6858000"/>
          </a:xfrm>
          <a:prstGeom prst="rect">
            <a:avLst/>
          </a:prstGeom>
        </p:spPr>
      </p:pic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815A46AC-CD59-48AB-009E-E86EF8B62206}"/>
              </a:ext>
            </a:extLst>
          </p:cNvPr>
          <p:cNvSpPr/>
          <p:nvPr/>
        </p:nvSpPr>
        <p:spPr>
          <a:xfrm rot="10800000">
            <a:off x="2438400" y="-142875"/>
            <a:ext cx="9753600" cy="7315200"/>
          </a:xfrm>
          <a:custGeom>
            <a:avLst/>
            <a:gdLst>
              <a:gd name="connsiteX0" fmla="*/ 9277350 w 9391650"/>
              <a:gd name="connsiteY0" fmla="*/ 247650 h 7315200"/>
              <a:gd name="connsiteX1" fmla="*/ 2609850 w 9391650"/>
              <a:gd name="connsiteY1" fmla="*/ 7315200 h 7315200"/>
              <a:gd name="connsiteX2" fmla="*/ 0 w 9391650"/>
              <a:gd name="connsiteY2" fmla="*/ 7277100 h 7315200"/>
              <a:gd name="connsiteX3" fmla="*/ 0 w 9391650"/>
              <a:gd name="connsiteY3" fmla="*/ 0 h 7315200"/>
              <a:gd name="connsiteX4" fmla="*/ 9391650 w 9391650"/>
              <a:gd name="connsiteY4" fmla="*/ 0 h 7315200"/>
              <a:gd name="connsiteX5" fmla="*/ 9277350 w 9391650"/>
              <a:gd name="connsiteY5" fmla="*/ 247650 h 7315200"/>
              <a:gd name="connsiteX0" fmla="*/ 9563100 w 9677400"/>
              <a:gd name="connsiteY0" fmla="*/ 247650 h 7315200"/>
              <a:gd name="connsiteX1" fmla="*/ 2895600 w 9677400"/>
              <a:gd name="connsiteY1" fmla="*/ 7315200 h 7315200"/>
              <a:gd name="connsiteX2" fmla="*/ 0 w 9677400"/>
              <a:gd name="connsiteY2" fmla="*/ 7296150 h 7315200"/>
              <a:gd name="connsiteX3" fmla="*/ 285750 w 9677400"/>
              <a:gd name="connsiteY3" fmla="*/ 0 h 7315200"/>
              <a:gd name="connsiteX4" fmla="*/ 9677400 w 9677400"/>
              <a:gd name="connsiteY4" fmla="*/ 0 h 7315200"/>
              <a:gd name="connsiteX5" fmla="*/ 9563100 w 9677400"/>
              <a:gd name="connsiteY5" fmla="*/ 247650 h 7315200"/>
              <a:gd name="connsiteX0" fmla="*/ 9639300 w 9753600"/>
              <a:gd name="connsiteY0" fmla="*/ 247650 h 7315200"/>
              <a:gd name="connsiteX1" fmla="*/ 2971800 w 9753600"/>
              <a:gd name="connsiteY1" fmla="*/ 7315200 h 7315200"/>
              <a:gd name="connsiteX2" fmla="*/ 76200 w 9753600"/>
              <a:gd name="connsiteY2" fmla="*/ 7296150 h 7315200"/>
              <a:gd name="connsiteX3" fmla="*/ 0 w 9753600"/>
              <a:gd name="connsiteY3" fmla="*/ 0 h 7315200"/>
              <a:gd name="connsiteX4" fmla="*/ 9753600 w 9753600"/>
              <a:gd name="connsiteY4" fmla="*/ 0 h 7315200"/>
              <a:gd name="connsiteX5" fmla="*/ 9639300 w 9753600"/>
              <a:gd name="connsiteY5" fmla="*/ 247650 h 73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53600" h="7315200">
                <a:moveTo>
                  <a:pt x="9639300" y="247650"/>
                </a:moveTo>
                <a:lnTo>
                  <a:pt x="2971800" y="7315200"/>
                </a:lnTo>
                <a:lnTo>
                  <a:pt x="76200" y="7296150"/>
                </a:lnTo>
                <a:lnTo>
                  <a:pt x="0" y="0"/>
                </a:lnTo>
                <a:lnTo>
                  <a:pt x="9753600" y="0"/>
                </a:lnTo>
                <a:lnTo>
                  <a:pt x="9639300" y="24765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CAB12708-0C6D-5CD8-FAD4-760532E4E758}"/>
              </a:ext>
            </a:extLst>
          </p:cNvPr>
          <p:cNvGrpSpPr/>
          <p:nvPr/>
        </p:nvGrpSpPr>
        <p:grpSpPr>
          <a:xfrm>
            <a:off x="3190977" y="1769781"/>
            <a:ext cx="2513853" cy="1237892"/>
            <a:chOff x="2361460" y="1272045"/>
            <a:chExt cx="4562822" cy="2246862"/>
          </a:xfrm>
        </p:grpSpPr>
        <p:sp>
          <p:nvSpPr>
            <p:cNvPr id="10" name="Fluxograma: Dados 7">
              <a:extLst>
                <a:ext uri="{FF2B5EF4-FFF2-40B4-BE49-F238E27FC236}">
                  <a16:creationId xmlns:a16="http://schemas.microsoft.com/office/drawing/2014/main" id="{69DAD5F2-498B-C252-DD1A-91F79961C0A3}"/>
                </a:ext>
              </a:extLst>
            </p:cNvPr>
            <p:cNvSpPr/>
            <p:nvPr/>
          </p:nvSpPr>
          <p:spPr>
            <a:xfrm>
              <a:off x="2450333" y="1883130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11" name="Fluxograma: Dados 7">
              <a:extLst>
                <a:ext uri="{FF2B5EF4-FFF2-40B4-BE49-F238E27FC236}">
                  <a16:creationId xmlns:a16="http://schemas.microsoft.com/office/drawing/2014/main" id="{C4B5C2F8-817C-2316-E02B-0E6F3890D16B}"/>
                </a:ext>
              </a:extLst>
            </p:cNvPr>
            <p:cNvSpPr/>
            <p:nvPr/>
          </p:nvSpPr>
          <p:spPr>
            <a:xfrm>
              <a:off x="2361460" y="2952973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  <p:sp>
          <p:nvSpPr>
            <p:cNvPr id="12" name="Fluxograma: Dados 7">
              <a:extLst>
                <a:ext uri="{FF2B5EF4-FFF2-40B4-BE49-F238E27FC236}">
                  <a16:creationId xmlns:a16="http://schemas.microsoft.com/office/drawing/2014/main" id="{5463ECE0-73EB-C265-664E-7EC60B98054E}"/>
                </a:ext>
              </a:extLst>
            </p:cNvPr>
            <p:cNvSpPr/>
            <p:nvPr/>
          </p:nvSpPr>
          <p:spPr>
            <a:xfrm>
              <a:off x="5238689" y="1272045"/>
              <a:ext cx="1685593" cy="56593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6602"/>
                <a:gd name="connsiteY0" fmla="*/ 10000 h 10000"/>
                <a:gd name="connsiteX1" fmla="*/ 8602 w 16602"/>
                <a:gd name="connsiteY1" fmla="*/ 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0 h 10000"/>
                <a:gd name="connsiteX1" fmla="*/ 6806 w 16602"/>
                <a:gd name="connsiteY1" fmla="*/ 80 h 10000"/>
                <a:gd name="connsiteX2" fmla="*/ 16602 w 16602"/>
                <a:gd name="connsiteY2" fmla="*/ 0 h 10000"/>
                <a:gd name="connsiteX3" fmla="*/ 14602 w 16602"/>
                <a:gd name="connsiteY3" fmla="*/ 10000 h 10000"/>
                <a:gd name="connsiteX4" fmla="*/ 0 w 16602"/>
                <a:gd name="connsiteY4" fmla="*/ 10000 h 10000"/>
                <a:gd name="connsiteX0" fmla="*/ 0 w 16602"/>
                <a:gd name="connsiteY0" fmla="*/ 10004 h 10004"/>
                <a:gd name="connsiteX1" fmla="*/ 6864 w 16602"/>
                <a:gd name="connsiteY1" fmla="*/ 0 h 10004"/>
                <a:gd name="connsiteX2" fmla="*/ 16602 w 16602"/>
                <a:gd name="connsiteY2" fmla="*/ 4 h 10004"/>
                <a:gd name="connsiteX3" fmla="*/ 14602 w 16602"/>
                <a:gd name="connsiteY3" fmla="*/ 10004 h 10004"/>
                <a:gd name="connsiteX4" fmla="*/ 0 w 1660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4602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2151 w 20112"/>
                <a:gd name="connsiteY3" fmla="*/ 9772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471 w 20112"/>
                <a:gd name="connsiteY3" fmla="*/ 10004 h 10004"/>
                <a:gd name="connsiteX4" fmla="*/ 0 w 20112"/>
                <a:gd name="connsiteY4" fmla="*/ 10004 h 10004"/>
                <a:gd name="connsiteX0" fmla="*/ 0 w 20112"/>
                <a:gd name="connsiteY0" fmla="*/ 10004 h 10004"/>
                <a:gd name="connsiteX1" fmla="*/ 6864 w 20112"/>
                <a:gd name="connsiteY1" fmla="*/ 0 h 10004"/>
                <a:gd name="connsiteX2" fmla="*/ 20112 w 20112"/>
                <a:gd name="connsiteY2" fmla="*/ 25 h 10004"/>
                <a:gd name="connsiteX3" fmla="*/ 13941 w 20112"/>
                <a:gd name="connsiteY3" fmla="*/ 9719 h 10004"/>
                <a:gd name="connsiteX4" fmla="*/ 13471 w 20112"/>
                <a:gd name="connsiteY4" fmla="*/ 10004 h 10004"/>
                <a:gd name="connsiteX5" fmla="*/ 0 w 20112"/>
                <a:gd name="connsiteY5" fmla="*/ 10004 h 10004"/>
                <a:gd name="connsiteX0" fmla="*/ 0 w 21039"/>
                <a:gd name="connsiteY0" fmla="*/ 10004 h 10004"/>
                <a:gd name="connsiteX1" fmla="*/ 6864 w 21039"/>
                <a:gd name="connsiteY1" fmla="*/ 0 h 10004"/>
                <a:gd name="connsiteX2" fmla="*/ 20112 w 21039"/>
                <a:gd name="connsiteY2" fmla="*/ 25 h 10004"/>
                <a:gd name="connsiteX3" fmla="*/ 19104 w 21039"/>
                <a:gd name="connsiteY3" fmla="*/ 2141 h 10004"/>
                <a:gd name="connsiteX4" fmla="*/ 13941 w 21039"/>
                <a:gd name="connsiteY4" fmla="*/ 9719 h 10004"/>
                <a:gd name="connsiteX5" fmla="*/ 13471 w 21039"/>
                <a:gd name="connsiteY5" fmla="*/ 10004 h 10004"/>
                <a:gd name="connsiteX6" fmla="*/ 0 w 21039"/>
                <a:gd name="connsiteY6" fmla="*/ 10004 h 10004"/>
                <a:gd name="connsiteX0" fmla="*/ 0 w 20349"/>
                <a:gd name="connsiteY0" fmla="*/ 10004 h 10004"/>
                <a:gd name="connsiteX1" fmla="*/ 6864 w 20349"/>
                <a:gd name="connsiteY1" fmla="*/ 0 h 10004"/>
                <a:gd name="connsiteX2" fmla="*/ 20112 w 20349"/>
                <a:gd name="connsiteY2" fmla="*/ 25 h 10004"/>
                <a:gd name="connsiteX3" fmla="*/ 19104 w 20349"/>
                <a:gd name="connsiteY3" fmla="*/ 2141 h 10004"/>
                <a:gd name="connsiteX4" fmla="*/ 13941 w 20349"/>
                <a:gd name="connsiteY4" fmla="*/ 9719 h 10004"/>
                <a:gd name="connsiteX5" fmla="*/ 13471 w 20349"/>
                <a:gd name="connsiteY5" fmla="*/ 10004 h 10004"/>
                <a:gd name="connsiteX6" fmla="*/ 0 w 20349"/>
                <a:gd name="connsiteY6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0 w 20349"/>
                <a:gd name="connsiteY0" fmla="*/ 10004 h 10004"/>
                <a:gd name="connsiteX1" fmla="*/ 6327 w 20349"/>
                <a:gd name="connsiteY1" fmla="*/ 242 h 10004"/>
                <a:gd name="connsiteX2" fmla="*/ 6864 w 20349"/>
                <a:gd name="connsiteY2" fmla="*/ 0 h 10004"/>
                <a:gd name="connsiteX3" fmla="*/ 20112 w 20349"/>
                <a:gd name="connsiteY3" fmla="*/ 25 h 10004"/>
                <a:gd name="connsiteX4" fmla="*/ 19104 w 20349"/>
                <a:gd name="connsiteY4" fmla="*/ 2141 h 10004"/>
                <a:gd name="connsiteX5" fmla="*/ 13941 w 20349"/>
                <a:gd name="connsiteY5" fmla="*/ 9719 h 10004"/>
                <a:gd name="connsiteX6" fmla="*/ 13471 w 20349"/>
                <a:gd name="connsiteY6" fmla="*/ 10004 h 10004"/>
                <a:gd name="connsiteX7" fmla="*/ 0 w 20349"/>
                <a:gd name="connsiteY7" fmla="*/ 10004 h 10004"/>
                <a:gd name="connsiteX0" fmla="*/ 788 w 21137"/>
                <a:gd name="connsiteY0" fmla="*/ 10004 h 10004"/>
                <a:gd name="connsiteX1" fmla="*/ 2590 w 21137"/>
                <a:gd name="connsiteY1" fmla="*/ 6936 h 10004"/>
                <a:gd name="connsiteX2" fmla="*/ 7115 w 21137"/>
                <a:gd name="connsiteY2" fmla="*/ 242 h 10004"/>
                <a:gd name="connsiteX3" fmla="*/ 7652 w 21137"/>
                <a:gd name="connsiteY3" fmla="*/ 0 h 10004"/>
                <a:gd name="connsiteX4" fmla="*/ 20900 w 21137"/>
                <a:gd name="connsiteY4" fmla="*/ 25 h 10004"/>
                <a:gd name="connsiteX5" fmla="*/ 19892 w 21137"/>
                <a:gd name="connsiteY5" fmla="*/ 2141 h 10004"/>
                <a:gd name="connsiteX6" fmla="*/ 14729 w 21137"/>
                <a:gd name="connsiteY6" fmla="*/ 9719 h 10004"/>
                <a:gd name="connsiteX7" fmla="*/ 14259 w 21137"/>
                <a:gd name="connsiteY7" fmla="*/ 10004 h 10004"/>
                <a:gd name="connsiteX8" fmla="*/ 788 w 21137"/>
                <a:gd name="connsiteY8" fmla="*/ 10004 h 10004"/>
                <a:gd name="connsiteX0" fmla="*/ 153 w 20502"/>
                <a:gd name="connsiteY0" fmla="*/ 10004 h 10012"/>
                <a:gd name="connsiteX1" fmla="*/ 1955 w 20502"/>
                <a:gd name="connsiteY1" fmla="*/ 6936 h 10012"/>
                <a:gd name="connsiteX2" fmla="*/ 6480 w 20502"/>
                <a:gd name="connsiteY2" fmla="*/ 242 h 10012"/>
                <a:gd name="connsiteX3" fmla="*/ 7017 w 20502"/>
                <a:gd name="connsiteY3" fmla="*/ 0 h 10012"/>
                <a:gd name="connsiteX4" fmla="*/ 20265 w 20502"/>
                <a:gd name="connsiteY4" fmla="*/ 25 h 10012"/>
                <a:gd name="connsiteX5" fmla="*/ 19257 w 20502"/>
                <a:gd name="connsiteY5" fmla="*/ 2141 h 10012"/>
                <a:gd name="connsiteX6" fmla="*/ 14094 w 20502"/>
                <a:gd name="connsiteY6" fmla="*/ 9719 h 10012"/>
                <a:gd name="connsiteX7" fmla="*/ 13624 w 20502"/>
                <a:gd name="connsiteY7" fmla="*/ 10004 h 10012"/>
                <a:gd name="connsiteX8" fmla="*/ 153 w 20502"/>
                <a:gd name="connsiteY8" fmla="*/ 10004 h 10012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  <a:gd name="connsiteX0" fmla="*/ 123 w 20472"/>
                <a:gd name="connsiteY0" fmla="*/ 10004 h 10004"/>
                <a:gd name="connsiteX1" fmla="*/ 1925 w 20472"/>
                <a:gd name="connsiteY1" fmla="*/ 6936 h 10004"/>
                <a:gd name="connsiteX2" fmla="*/ 6450 w 20472"/>
                <a:gd name="connsiteY2" fmla="*/ 242 h 10004"/>
                <a:gd name="connsiteX3" fmla="*/ 6987 w 20472"/>
                <a:gd name="connsiteY3" fmla="*/ 0 h 10004"/>
                <a:gd name="connsiteX4" fmla="*/ 20235 w 20472"/>
                <a:gd name="connsiteY4" fmla="*/ 25 h 10004"/>
                <a:gd name="connsiteX5" fmla="*/ 19227 w 20472"/>
                <a:gd name="connsiteY5" fmla="*/ 2141 h 10004"/>
                <a:gd name="connsiteX6" fmla="*/ 14064 w 20472"/>
                <a:gd name="connsiteY6" fmla="*/ 9719 h 10004"/>
                <a:gd name="connsiteX7" fmla="*/ 13594 w 20472"/>
                <a:gd name="connsiteY7" fmla="*/ 10004 h 10004"/>
                <a:gd name="connsiteX8" fmla="*/ 123 w 20472"/>
                <a:gd name="connsiteY8" fmla="*/ 10004 h 10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472" h="10004">
                  <a:moveTo>
                    <a:pt x="123" y="10004"/>
                  </a:moveTo>
                  <a:cubicBezTo>
                    <a:pt x="-404" y="9953"/>
                    <a:pt x="871" y="8563"/>
                    <a:pt x="1925" y="6936"/>
                  </a:cubicBezTo>
                  <a:cubicBezTo>
                    <a:pt x="2979" y="5309"/>
                    <a:pt x="5369" y="1805"/>
                    <a:pt x="6450" y="242"/>
                  </a:cubicBezTo>
                  <a:cubicBezTo>
                    <a:pt x="6615" y="75"/>
                    <a:pt x="6721" y="-3"/>
                    <a:pt x="6987" y="0"/>
                  </a:cubicBezTo>
                  <a:lnTo>
                    <a:pt x="20235" y="25"/>
                  </a:lnTo>
                  <a:cubicBezTo>
                    <a:pt x="20823" y="-55"/>
                    <a:pt x="20255" y="525"/>
                    <a:pt x="19227" y="2141"/>
                  </a:cubicBezTo>
                  <a:cubicBezTo>
                    <a:pt x="18199" y="3757"/>
                    <a:pt x="15116" y="8141"/>
                    <a:pt x="14064" y="9719"/>
                  </a:cubicBezTo>
                  <a:cubicBezTo>
                    <a:pt x="13955" y="9867"/>
                    <a:pt x="13847" y="9970"/>
                    <a:pt x="13594" y="10004"/>
                  </a:cubicBezTo>
                  <a:lnTo>
                    <a:pt x="123" y="10004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baseline="-25000" dirty="0"/>
            </a:p>
          </p:txBody>
        </p:sp>
      </p:grpSp>
      <p:sp>
        <p:nvSpPr>
          <p:cNvPr id="13" name="Fluxograma: Dados 7">
            <a:extLst>
              <a:ext uri="{FF2B5EF4-FFF2-40B4-BE49-F238E27FC236}">
                <a16:creationId xmlns:a16="http://schemas.microsoft.com/office/drawing/2014/main" id="{6B969141-4449-A316-9647-06C0178444D0}"/>
              </a:ext>
            </a:extLst>
          </p:cNvPr>
          <p:cNvSpPr/>
          <p:nvPr/>
        </p:nvSpPr>
        <p:spPr>
          <a:xfrm>
            <a:off x="3996071" y="3362044"/>
            <a:ext cx="1469737" cy="4934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4" name="Fluxograma: Dados 7">
            <a:extLst>
              <a:ext uri="{FF2B5EF4-FFF2-40B4-BE49-F238E27FC236}">
                <a16:creationId xmlns:a16="http://schemas.microsoft.com/office/drawing/2014/main" id="{911630F1-1E7C-E365-8F64-896E9E14919E}"/>
              </a:ext>
            </a:extLst>
          </p:cNvPr>
          <p:cNvSpPr/>
          <p:nvPr/>
        </p:nvSpPr>
        <p:spPr>
          <a:xfrm>
            <a:off x="4235093" y="1424028"/>
            <a:ext cx="1469737" cy="49346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6602"/>
              <a:gd name="connsiteY0" fmla="*/ 10000 h 10000"/>
              <a:gd name="connsiteX1" fmla="*/ 8602 w 16602"/>
              <a:gd name="connsiteY1" fmla="*/ 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0 h 10000"/>
              <a:gd name="connsiteX1" fmla="*/ 6806 w 16602"/>
              <a:gd name="connsiteY1" fmla="*/ 80 h 10000"/>
              <a:gd name="connsiteX2" fmla="*/ 16602 w 16602"/>
              <a:gd name="connsiteY2" fmla="*/ 0 h 10000"/>
              <a:gd name="connsiteX3" fmla="*/ 14602 w 16602"/>
              <a:gd name="connsiteY3" fmla="*/ 10000 h 10000"/>
              <a:gd name="connsiteX4" fmla="*/ 0 w 16602"/>
              <a:gd name="connsiteY4" fmla="*/ 10000 h 10000"/>
              <a:gd name="connsiteX0" fmla="*/ 0 w 16602"/>
              <a:gd name="connsiteY0" fmla="*/ 10004 h 10004"/>
              <a:gd name="connsiteX1" fmla="*/ 6864 w 16602"/>
              <a:gd name="connsiteY1" fmla="*/ 0 h 10004"/>
              <a:gd name="connsiteX2" fmla="*/ 16602 w 16602"/>
              <a:gd name="connsiteY2" fmla="*/ 4 h 10004"/>
              <a:gd name="connsiteX3" fmla="*/ 14602 w 16602"/>
              <a:gd name="connsiteY3" fmla="*/ 10004 h 10004"/>
              <a:gd name="connsiteX4" fmla="*/ 0 w 1660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4602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2151 w 20112"/>
              <a:gd name="connsiteY3" fmla="*/ 9772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471 w 20112"/>
              <a:gd name="connsiteY3" fmla="*/ 10004 h 10004"/>
              <a:gd name="connsiteX4" fmla="*/ 0 w 20112"/>
              <a:gd name="connsiteY4" fmla="*/ 10004 h 10004"/>
              <a:gd name="connsiteX0" fmla="*/ 0 w 20112"/>
              <a:gd name="connsiteY0" fmla="*/ 10004 h 10004"/>
              <a:gd name="connsiteX1" fmla="*/ 6864 w 20112"/>
              <a:gd name="connsiteY1" fmla="*/ 0 h 10004"/>
              <a:gd name="connsiteX2" fmla="*/ 20112 w 20112"/>
              <a:gd name="connsiteY2" fmla="*/ 25 h 10004"/>
              <a:gd name="connsiteX3" fmla="*/ 13941 w 20112"/>
              <a:gd name="connsiteY3" fmla="*/ 9719 h 10004"/>
              <a:gd name="connsiteX4" fmla="*/ 13471 w 20112"/>
              <a:gd name="connsiteY4" fmla="*/ 10004 h 10004"/>
              <a:gd name="connsiteX5" fmla="*/ 0 w 20112"/>
              <a:gd name="connsiteY5" fmla="*/ 10004 h 10004"/>
              <a:gd name="connsiteX0" fmla="*/ 0 w 21039"/>
              <a:gd name="connsiteY0" fmla="*/ 10004 h 10004"/>
              <a:gd name="connsiteX1" fmla="*/ 6864 w 21039"/>
              <a:gd name="connsiteY1" fmla="*/ 0 h 10004"/>
              <a:gd name="connsiteX2" fmla="*/ 20112 w 21039"/>
              <a:gd name="connsiteY2" fmla="*/ 25 h 10004"/>
              <a:gd name="connsiteX3" fmla="*/ 19104 w 21039"/>
              <a:gd name="connsiteY3" fmla="*/ 2141 h 10004"/>
              <a:gd name="connsiteX4" fmla="*/ 13941 w 21039"/>
              <a:gd name="connsiteY4" fmla="*/ 9719 h 10004"/>
              <a:gd name="connsiteX5" fmla="*/ 13471 w 21039"/>
              <a:gd name="connsiteY5" fmla="*/ 10004 h 10004"/>
              <a:gd name="connsiteX6" fmla="*/ 0 w 21039"/>
              <a:gd name="connsiteY6" fmla="*/ 10004 h 10004"/>
              <a:gd name="connsiteX0" fmla="*/ 0 w 20349"/>
              <a:gd name="connsiteY0" fmla="*/ 10004 h 10004"/>
              <a:gd name="connsiteX1" fmla="*/ 6864 w 20349"/>
              <a:gd name="connsiteY1" fmla="*/ 0 h 10004"/>
              <a:gd name="connsiteX2" fmla="*/ 20112 w 20349"/>
              <a:gd name="connsiteY2" fmla="*/ 25 h 10004"/>
              <a:gd name="connsiteX3" fmla="*/ 19104 w 20349"/>
              <a:gd name="connsiteY3" fmla="*/ 2141 h 10004"/>
              <a:gd name="connsiteX4" fmla="*/ 13941 w 20349"/>
              <a:gd name="connsiteY4" fmla="*/ 9719 h 10004"/>
              <a:gd name="connsiteX5" fmla="*/ 13471 w 20349"/>
              <a:gd name="connsiteY5" fmla="*/ 10004 h 10004"/>
              <a:gd name="connsiteX6" fmla="*/ 0 w 20349"/>
              <a:gd name="connsiteY6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0 w 20349"/>
              <a:gd name="connsiteY0" fmla="*/ 10004 h 10004"/>
              <a:gd name="connsiteX1" fmla="*/ 6327 w 20349"/>
              <a:gd name="connsiteY1" fmla="*/ 242 h 10004"/>
              <a:gd name="connsiteX2" fmla="*/ 6864 w 20349"/>
              <a:gd name="connsiteY2" fmla="*/ 0 h 10004"/>
              <a:gd name="connsiteX3" fmla="*/ 20112 w 20349"/>
              <a:gd name="connsiteY3" fmla="*/ 25 h 10004"/>
              <a:gd name="connsiteX4" fmla="*/ 19104 w 20349"/>
              <a:gd name="connsiteY4" fmla="*/ 2141 h 10004"/>
              <a:gd name="connsiteX5" fmla="*/ 13941 w 20349"/>
              <a:gd name="connsiteY5" fmla="*/ 9719 h 10004"/>
              <a:gd name="connsiteX6" fmla="*/ 13471 w 20349"/>
              <a:gd name="connsiteY6" fmla="*/ 10004 h 10004"/>
              <a:gd name="connsiteX7" fmla="*/ 0 w 20349"/>
              <a:gd name="connsiteY7" fmla="*/ 10004 h 10004"/>
              <a:gd name="connsiteX0" fmla="*/ 788 w 21137"/>
              <a:gd name="connsiteY0" fmla="*/ 10004 h 10004"/>
              <a:gd name="connsiteX1" fmla="*/ 2590 w 21137"/>
              <a:gd name="connsiteY1" fmla="*/ 6936 h 10004"/>
              <a:gd name="connsiteX2" fmla="*/ 7115 w 21137"/>
              <a:gd name="connsiteY2" fmla="*/ 242 h 10004"/>
              <a:gd name="connsiteX3" fmla="*/ 7652 w 21137"/>
              <a:gd name="connsiteY3" fmla="*/ 0 h 10004"/>
              <a:gd name="connsiteX4" fmla="*/ 20900 w 21137"/>
              <a:gd name="connsiteY4" fmla="*/ 25 h 10004"/>
              <a:gd name="connsiteX5" fmla="*/ 19892 w 21137"/>
              <a:gd name="connsiteY5" fmla="*/ 2141 h 10004"/>
              <a:gd name="connsiteX6" fmla="*/ 14729 w 21137"/>
              <a:gd name="connsiteY6" fmla="*/ 9719 h 10004"/>
              <a:gd name="connsiteX7" fmla="*/ 14259 w 21137"/>
              <a:gd name="connsiteY7" fmla="*/ 10004 h 10004"/>
              <a:gd name="connsiteX8" fmla="*/ 788 w 21137"/>
              <a:gd name="connsiteY8" fmla="*/ 10004 h 10004"/>
              <a:gd name="connsiteX0" fmla="*/ 153 w 20502"/>
              <a:gd name="connsiteY0" fmla="*/ 10004 h 10012"/>
              <a:gd name="connsiteX1" fmla="*/ 1955 w 20502"/>
              <a:gd name="connsiteY1" fmla="*/ 6936 h 10012"/>
              <a:gd name="connsiteX2" fmla="*/ 6480 w 20502"/>
              <a:gd name="connsiteY2" fmla="*/ 242 h 10012"/>
              <a:gd name="connsiteX3" fmla="*/ 7017 w 20502"/>
              <a:gd name="connsiteY3" fmla="*/ 0 h 10012"/>
              <a:gd name="connsiteX4" fmla="*/ 20265 w 20502"/>
              <a:gd name="connsiteY4" fmla="*/ 25 h 10012"/>
              <a:gd name="connsiteX5" fmla="*/ 19257 w 20502"/>
              <a:gd name="connsiteY5" fmla="*/ 2141 h 10012"/>
              <a:gd name="connsiteX6" fmla="*/ 14094 w 20502"/>
              <a:gd name="connsiteY6" fmla="*/ 9719 h 10012"/>
              <a:gd name="connsiteX7" fmla="*/ 13624 w 20502"/>
              <a:gd name="connsiteY7" fmla="*/ 10004 h 10012"/>
              <a:gd name="connsiteX8" fmla="*/ 153 w 20502"/>
              <a:gd name="connsiteY8" fmla="*/ 10004 h 10012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  <a:gd name="connsiteX0" fmla="*/ 123 w 20472"/>
              <a:gd name="connsiteY0" fmla="*/ 10004 h 10004"/>
              <a:gd name="connsiteX1" fmla="*/ 1925 w 20472"/>
              <a:gd name="connsiteY1" fmla="*/ 6936 h 10004"/>
              <a:gd name="connsiteX2" fmla="*/ 6450 w 20472"/>
              <a:gd name="connsiteY2" fmla="*/ 242 h 10004"/>
              <a:gd name="connsiteX3" fmla="*/ 6987 w 20472"/>
              <a:gd name="connsiteY3" fmla="*/ 0 h 10004"/>
              <a:gd name="connsiteX4" fmla="*/ 20235 w 20472"/>
              <a:gd name="connsiteY4" fmla="*/ 25 h 10004"/>
              <a:gd name="connsiteX5" fmla="*/ 19227 w 20472"/>
              <a:gd name="connsiteY5" fmla="*/ 2141 h 10004"/>
              <a:gd name="connsiteX6" fmla="*/ 14064 w 20472"/>
              <a:gd name="connsiteY6" fmla="*/ 9719 h 10004"/>
              <a:gd name="connsiteX7" fmla="*/ 13594 w 20472"/>
              <a:gd name="connsiteY7" fmla="*/ 10004 h 10004"/>
              <a:gd name="connsiteX8" fmla="*/ 123 w 20472"/>
              <a:gd name="connsiteY8" fmla="*/ 10004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472" h="10004">
                <a:moveTo>
                  <a:pt x="123" y="10004"/>
                </a:moveTo>
                <a:cubicBezTo>
                  <a:pt x="-404" y="9953"/>
                  <a:pt x="871" y="8563"/>
                  <a:pt x="1925" y="6936"/>
                </a:cubicBezTo>
                <a:cubicBezTo>
                  <a:pt x="2979" y="5309"/>
                  <a:pt x="5369" y="1805"/>
                  <a:pt x="6450" y="242"/>
                </a:cubicBezTo>
                <a:cubicBezTo>
                  <a:pt x="6615" y="75"/>
                  <a:pt x="6721" y="-3"/>
                  <a:pt x="6987" y="0"/>
                </a:cubicBezTo>
                <a:lnTo>
                  <a:pt x="20235" y="25"/>
                </a:lnTo>
                <a:cubicBezTo>
                  <a:pt x="20823" y="-55"/>
                  <a:pt x="20255" y="525"/>
                  <a:pt x="19227" y="2141"/>
                </a:cubicBezTo>
                <a:cubicBezTo>
                  <a:pt x="18199" y="3757"/>
                  <a:pt x="15116" y="8141"/>
                  <a:pt x="14064" y="9719"/>
                </a:cubicBezTo>
                <a:cubicBezTo>
                  <a:pt x="13955" y="9867"/>
                  <a:pt x="13847" y="9970"/>
                  <a:pt x="13594" y="10004"/>
                </a:cubicBezTo>
                <a:lnTo>
                  <a:pt x="123" y="10004"/>
                </a:lnTo>
                <a:close/>
              </a:path>
            </a:pathLst>
          </a:custGeom>
          <a:noFill/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aseline="-25000" dirty="0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8CDDD21-3C21-51D4-50A7-8DA37EE36E0E}"/>
              </a:ext>
            </a:extLst>
          </p:cNvPr>
          <p:cNvSpPr txBox="1">
            <a:spLocks/>
          </p:cNvSpPr>
          <p:nvPr/>
        </p:nvSpPr>
        <p:spPr>
          <a:xfrm>
            <a:off x="6545773" y="3717236"/>
            <a:ext cx="5252135" cy="22024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E6E6E6"/>
                </a:solidFill>
                <a:latin typeface="+mn-lt"/>
                <a:ea typeface="+mj-ea"/>
                <a:cs typeface="+mj-cs"/>
              </a:defRPr>
            </a:lvl1pPr>
          </a:lstStyle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  <a:t>SGAN 603</a:t>
            </a:r>
            <a:b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</a:b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  <a:t>Módulo I e J – Brasília/DF</a:t>
            </a:r>
            <a:b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</a:b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  <a:sym typeface="Calibri"/>
              </a:rPr>
              <a:t>CEP: 70830-110</a:t>
            </a:r>
            <a:br>
              <a:rPr lang="pt-BR" sz="1800" dirty="0">
                <a:solidFill>
                  <a:srgbClr val="3684AB"/>
                </a:solidFill>
                <a:cs typeface="Arial" panose="020B0604020202020204" pitchFamily="34" charset="0"/>
                <a:sym typeface="Calibri"/>
              </a:rPr>
            </a:br>
            <a:b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</a:b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  <a:sym typeface="Calibri"/>
              </a:rPr>
              <a:t>Telefone</a:t>
            </a: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  <a:t>: + 55 61 2192 8927</a:t>
            </a: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endParaRPr lang="pt-BR" sz="1800" dirty="0">
              <a:solidFill>
                <a:srgbClr val="3684AB"/>
              </a:solidFill>
              <a:cs typeface="Arial" panose="020B0604020202020204" pitchFamily="34" charset="0"/>
            </a:endParaRPr>
          </a:p>
          <a:p>
            <a:pPr hangingPunct="0"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  <a:t>davirabelo@aneel.gov.br</a:t>
            </a:r>
            <a:br>
              <a:rPr lang="pt-BR" sz="1800" dirty="0">
                <a:solidFill>
                  <a:srgbClr val="3684AB"/>
                </a:solidFill>
                <a:cs typeface="Arial" panose="020B0604020202020204" pitchFamily="34" charset="0"/>
              </a:rPr>
            </a:br>
            <a:r>
              <a:rPr lang="pt-BR" sz="1800" dirty="0">
                <a:solidFill>
                  <a:srgbClr val="3684AB"/>
                </a:solidFill>
                <a:cs typeface="Arial" panose="020B0604020202020204" pitchFamily="34" charset="0"/>
                <a:sym typeface="Calibri"/>
              </a:rPr>
              <a:t> </a:t>
            </a:r>
            <a:endParaRPr lang="pt-BR" sz="1800" dirty="0">
              <a:solidFill>
                <a:srgbClr val="3684AB"/>
              </a:solidFill>
            </a:endParaRPr>
          </a:p>
        </p:txBody>
      </p:sp>
      <p:pic>
        <p:nvPicPr>
          <p:cNvPr id="16" name="Gráfico 3">
            <a:extLst>
              <a:ext uri="{FF2B5EF4-FFF2-40B4-BE49-F238E27FC236}">
                <a16:creationId xmlns:a16="http://schemas.microsoft.com/office/drawing/2014/main" id="{A77F22FF-1D38-4DF7-6339-7A619ED7E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2522" y="5679607"/>
            <a:ext cx="4627513" cy="11078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7E6D2A-AE11-6691-DD5E-267EF3288598}"/>
              </a:ext>
            </a:extLst>
          </p:cNvPr>
          <p:cNvSpPr txBox="1">
            <a:spLocks/>
          </p:cNvSpPr>
          <p:nvPr/>
        </p:nvSpPr>
        <p:spPr>
          <a:xfrm>
            <a:off x="8261580" y="1930674"/>
            <a:ext cx="3149907" cy="66335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pc="150" dirty="0">
                <a:solidFill>
                  <a:srgbClr val="677B36"/>
                </a:solidFill>
                <a:latin typeface="Calibri" panose="020F0502020204030204"/>
              </a:rPr>
              <a:t>Davi Rabelo</a:t>
            </a:r>
            <a:endParaRPr lang="en-US" sz="2400" b="1" spc="280" dirty="0">
              <a:solidFill>
                <a:srgbClr val="03405E"/>
              </a:solidFill>
              <a:latin typeface="Calibri" panose="020F0502020204030204"/>
            </a:endParaRPr>
          </a:p>
          <a:p>
            <a:r>
              <a:rPr lang="en-US" sz="2400" b="1" spc="280" dirty="0" err="1">
                <a:solidFill>
                  <a:srgbClr val="03405E"/>
                </a:solidFill>
                <a:latin typeface="Calibri" panose="020F0502020204030204"/>
              </a:rPr>
              <a:t>Especialista</a:t>
            </a:r>
            <a:r>
              <a:rPr lang="en-US" sz="2400" b="1" spc="280" dirty="0">
                <a:solidFill>
                  <a:srgbClr val="03405E"/>
                </a:solidFill>
                <a:latin typeface="Calibri" panose="020F0502020204030204"/>
              </a:rPr>
              <a:t> </a:t>
            </a:r>
            <a:r>
              <a:rPr lang="en-US" sz="2400" b="1" spc="280" dirty="0" err="1">
                <a:solidFill>
                  <a:srgbClr val="03405E"/>
                </a:solidFill>
                <a:latin typeface="Calibri" panose="020F0502020204030204"/>
              </a:rPr>
              <a:t>em</a:t>
            </a:r>
            <a:r>
              <a:rPr lang="en-US" sz="2400" b="1" spc="280" dirty="0">
                <a:solidFill>
                  <a:srgbClr val="03405E"/>
                </a:solidFill>
                <a:latin typeface="Calibri" panose="020F0502020204030204"/>
              </a:rPr>
              <a:t> Regulação - SRD</a:t>
            </a:r>
            <a:endParaRPr lang="en-US" sz="2400" b="1" spc="150" dirty="0">
              <a:solidFill>
                <a:srgbClr val="677B36"/>
              </a:solidFill>
              <a:latin typeface="Calibri" panose="020F0502020204030204"/>
            </a:endParaRPr>
          </a:p>
        </p:txBody>
      </p:sp>
      <p:sp>
        <p:nvSpPr>
          <p:cNvPr id="26" name="Forma Livre: Forma 25">
            <a:extLst>
              <a:ext uri="{FF2B5EF4-FFF2-40B4-BE49-F238E27FC236}">
                <a16:creationId xmlns:a16="http://schemas.microsoft.com/office/drawing/2014/main" id="{3562F577-0FC1-F552-530C-1523B20F12F7}"/>
              </a:ext>
            </a:extLst>
          </p:cNvPr>
          <p:cNvSpPr/>
          <p:nvPr/>
        </p:nvSpPr>
        <p:spPr>
          <a:xfrm>
            <a:off x="-249936" y="-449943"/>
            <a:ext cx="6386286" cy="1727200"/>
          </a:xfrm>
          <a:custGeom>
            <a:avLst/>
            <a:gdLst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  <a:gd name="connsiteX0" fmla="*/ 0 w 6386286"/>
              <a:gd name="connsiteY0" fmla="*/ 1727200 h 1727200"/>
              <a:gd name="connsiteX1" fmla="*/ 4513943 w 6386286"/>
              <a:gd name="connsiteY1" fmla="*/ 1727200 h 1727200"/>
              <a:gd name="connsiteX2" fmla="*/ 5109029 w 6386286"/>
              <a:gd name="connsiteY2" fmla="*/ 1364343 h 1727200"/>
              <a:gd name="connsiteX3" fmla="*/ 6386286 w 6386286"/>
              <a:gd name="connsiteY3" fmla="*/ 0 h 1727200"/>
              <a:gd name="connsiteX4" fmla="*/ 14514 w 6386286"/>
              <a:gd name="connsiteY4" fmla="*/ 0 h 1727200"/>
              <a:gd name="connsiteX5" fmla="*/ 0 w 6386286"/>
              <a:gd name="connsiteY5" fmla="*/ 1727200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286" h="1727200">
                <a:moveTo>
                  <a:pt x="0" y="1727200"/>
                </a:moveTo>
                <a:lnTo>
                  <a:pt x="4513943" y="1727200"/>
                </a:lnTo>
                <a:cubicBezTo>
                  <a:pt x="4769455" y="1715786"/>
                  <a:pt x="4936860" y="1528157"/>
                  <a:pt x="5109029" y="1364343"/>
                </a:cubicBezTo>
                <a:lnTo>
                  <a:pt x="6386286" y="0"/>
                </a:lnTo>
                <a:lnTo>
                  <a:pt x="14514" y="0"/>
                </a:lnTo>
                <a:lnTo>
                  <a:pt x="0" y="1727200"/>
                </a:lnTo>
                <a:close/>
              </a:path>
            </a:pathLst>
          </a:custGeom>
          <a:solidFill>
            <a:srgbClr val="677B36">
              <a:alpha val="87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A50AF9D6-6AD1-A452-CB05-CCE547915A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</a:blip>
          <a:srcRect b="-5104"/>
          <a:stretch/>
        </p:blipFill>
        <p:spPr>
          <a:xfrm>
            <a:off x="882439" y="271874"/>
            <a:ext cx="2764589" cy="77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26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449</Words>
  <Application>Microsoft Office PowerPoint</Application>
  <PresentationFormat>Widescreen</PresentationFormat>
  <Paragraphs>110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Davi Leite</dc:creator>
  <cp:lastModifiedBy>Davi Rabelo Viana Leite (SRD)</cp:lastModifiedBy>
  <cp:revision>17</cp:revision>
  <dcterms:created xsi:type="dcterms:W3CDTF">2023-02-22T10:43:31Z</dcterms:created>
  <dcterms:modified xsi:type="dcterms:W3CDTF">2023-03-30T10:51:23Z</dcterms:modified>
</cp:coreProperties>
</file>