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3" r:id="rId3"/>
    <p:sldId id="266" r:id="rId4"/>
    <p:sldId id="407" r:id="rId5"/>
    <p:sldId id="409" r:id="rId6"/>
    <p:sldId id="408" r:id="rId7"/>
    <p:sldId id="268" r:id="rId8"/>
    <p:sldId id="276" r:id="rId9"/>
    <p:sldId id="402" r:id="rId10"/>
    <p:sldId id="401" r:id="rId11"/>
    <p:sldId id="400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ernando" id="{2F743D1B-56E9-4526-8E3E-9F3AE8794649}">
          <p14:sldIdLst>
            <p14:sldId id="265"/>
            <p14:sldId id="263"/>
            <p14:sldId id="266"/>
            <p14:sldId id="407"/>
            <p14:sldId id="409"/>
            <p14:sldId id="408"/>
            <p14:sldId id="268"/>
            <p14:sldId id="276"/>
            <p14:sldId id="402"/>
            <p14:sldId id="401"/>
            <p14:sldId id="40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D76"/>
    <a:srgbClr val="43BF77"/>
    <a:srgbClr val="00A7DB"/>
    <a:srgbClr val="5D82CB"/>
    <a:srgbClr val="87A2D9"/>
    <a:srgbClr val="C7D4ED"/>
    <a:srgbClr val="01A8DC"/>
    <a:srgbClr val="2D3E74"/>
    <a:srgbClr val="08A6DC"/>
    <a:srgbClr val="00A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Emissões por Ano</c:v>
                </c:pt>
              </c:strCache>
            </c:strRef>
          </c:tx>
          <c:spPr>
            <a:solidFill>
              <a:srgbClr val="43BF77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8"/>
            <c:invertIfNegative val="0"/>
            <c:bubble3D val="0"/>
            <c:spPr>
              <a:solidFill>
                <a:srgbClr val="43BF7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FD-4E91-AA69-74E1E49DFA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Planilha1!$B$2:$B$11</c:f>
              <c:numCache>
                <c:formatCode>#,##0</c:formatCode>
                <c:ptCount val="10"/>
                <c:pt idx="0" formatCode="General">
                  <c:v>244</c:v>
                </c:pt>
                <c:pt idx="1">
                  <c:v>13462</c:v>
                </c:pt>
                <c:pt idx="2">
                  <c:v>107540</c:v>
                </c:pt>
                <c:pt idx="3">
                  <c:v>229319</c:v>
                </c:pt>
                <c:pt idx="4">
                  <c:v>337479</c:v>
                </c:pt>
                <c:pt idx="5">
                  <c:v>2531508</c:v>
                </c:pt>
                <c:pt idx="6">
                  <c:v>4032294</c:v>
                </c:pt>
                <c:pt idx="7">
                  <c:v>9212692</c:v>
                </c:pt>
                <c:pt idx="8">
                  <c:v>21869274</c:v>
                </c:pt>
                <c:pt idx="9">
                  <c:v>11569928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FD-4E91-AA69-74E1E49DF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60708712"/>
        <c:axId val="760707536"/>
      </c:barChart>
      <c:catAx>
        <c:axId val="76070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0707536"/>
        <c:crosses val="autoZero"/>
        <c:auto val="1"/>
        <c:lblAlgn val="ctr"/>
        <c:lblOffset val="100"/>
        <c:noMultiLvlLbl val="0"/>
      </c:catAx>
      <c:valAx>
        <c:axId val="760707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070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3BF77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43BF77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Plan1!$D$3:$D$6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Plan1!$E$3:$E$6</c:f>
              <c:numCache>
                <c:formatCode>General</c:formatCode>
                <c:ptCount val="4"/>
                <c:pt idx="0">
                  <c:v>9</c:v>
                </c:pt>
                <c:pt idx="1">
                  <c:v>13</c:v>
                </c:pt>
                <c:pt idx="2">
                  <c:v>24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0281216"/>
        <c:axId val="620278864"/>
      </c:barChart>
      <c:catAx>
        <c:axId val="62028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620278864"/>
        <c:crosses val="autoZero"/>
        <c:auto val="1"/>
        <c:lblAlgn val="ctr"/>
        <c:lblOffset val="100"/>
        <c:noMultiLvlLbl val="0"/>
      </c:catAx>
      <c:valAx>
        <c:axId val="62027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028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E1432-3EB5-42A1-A629-DF80AC7AE0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FD307-B50C-490A-A63B-4C8B3168AA32}" type="pres">
      <dgm:prSet presAssocID="{FDFE1432-3EB5-42A1-A629-DF80AC7AE0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45D946F6-7088-472E-9390-638DA2733F78}" type="presOf" srcId="{FDFE1432-3EB5-42A1-A629-DF80AC7AE090}" destId="{7C7FD307-B50C-490A-A63B-4C8B3168AA3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8FA6-112F-4773-ABF0-DB51267CFDD2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86658-E513-4C8C-AA68-EF9F7CFD2E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1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4F5F-C318-0F4B-85F8-79EAD3EEA5C1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B16B1-0D0B-A847-87D3-305067128E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6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7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975DF82-2943-4B85-ECED-2D8E1BDE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35C76B7-33F7-36E5-8A1D-983898DF4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AFF94B4-3B61-C4A1-DDE4-CA0820917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88C21-1638-480C-B740-A0223A9F52E6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470001-AB9A-A9CA-415A-EB34612A9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CFC0542-CD2E-3B88-F4AE-923A1CE02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065D-30E4-4F89-B891-C0A4FBB5D3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90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3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tiff"/><Relationship Id="rId2" Type="http://schemas.openxmlformats.org/officeDocument/2006/relationships/image" Target="../media/image131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chart" Target="../charts/chart2.xml"/><Relationship Id="rId7" Type="http://schemas.openxmlformats.org/officeDocument/2006/relationships/image" Target="../media/image1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jpe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8" Type="http://schemas.openxmlformats.org/officeDocument/2006/relationships/image" Target="../media/image28.svg"/><Relationship Id="rId18" Type="http://schemas.openxmlformats.org/officeDocument/2006/relationships/image" Target="../media/image23.png"/><Relationship Id="rId26" Type="http://schemas.openxmlformats.org/officeDocument/2006/relationships/image" Target="../media/image30.png"/><Relationship Id="rId3" Type="http://schemas.openxmlformats.org/officeDocument/2006/relationships/image" Target="../media/image17.png"/><Relationship Id="rId21" Type="http://schemas.openxmlformats.org/officeDocument/2006/relationships/image" Target="../media/image25.png"/><Relationship Id="rId12" Type="http://schemas.openxmlformats.org/officeDocument/2006/relationships/image" Target="../media/image32.svg"/><Relationship Id="rId17" Type="http://schemas.openxmlformats.org/officeDocument/2006/relationships/image" Target="../media/image22.png"/><Relationship Id="rId25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34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28.png"/><Relationship Id="rId15" Type="http://schemas.openxmlformats.org/officeDocument/2006/relationships/image" Target="../media/image20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30.svg"/><Relationship Id="rId19" Type="http://schemas.openxmlformats.org/officeDocument/2006/relationships/image" Target="../media/image24.png"/><Relationship Id="rId14" Type="http://schemas.openxmlformats.org/officeDocument/2006/relationships/image" Target="../media/image1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3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jpe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93.jpeg"/><Relationship Id="rId63" Type="http://schemas.openxmlformats.org/officeDocument/2006/relationships/image" Target="../media/image101.png"/><Relationship Id="rId68" Type="http://schemas.openxmlformats.org/officeDocument/2006/relationships/image" Target="../media/image106.png"/><Relationship Id="rId76" Type="http://schemas.openxmlformats.org/officeDocument/2006/relationships/image" Target="../media/image114.jpeg"/><Relationship Id="rId84" Type="http://schemas.openxmlformats.org/officeDocument/2006/relationships/image" Target="../media/image122.png"/><Relationship Id="rId7" Type="http://schemas.openxmlformats.org/officeDocument/2006/relationships/image" Target="../media/image45.png"/><Relationship Id="rId71" Type="http://schemas.openxmlformats.org/officeDocument/2006/relationships/image" Target="../media/image109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9" Type="http://schemas.openxmlformats.org/officeDocument/2006/relationships/image" Target="../media/image6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91.png"/><Relationship Id="rId58" Type="http://schemas.openxmlformats.org/officeDocument/2006/relationships/image" Target="../media/image96.png"/><Relationship Id="rId66" Type="http://schemas.openxmlformats.org/officeDocument/2006/relationships/image" Target="../media/image104.png"/><Relationship Id="rId74" Type="http://schemas.openxmlformats.org/officeDocument/2006/relationships/image" Target="../media/image112.jpeg"/><Relationship Id="rId79" Type="http://schemas.openxmlformats.org/officeDocument/2006/relationships/image" Target="../media/image117.png"/><Relationship Id="rId87" Type="http://schemas.openxmlformats.org/officeDocument/2006/relationships/image" Target="../media/image125.png"/><Relationship Id="rId5" Type="http://schemas.openxmlformats.org/officeDocument/2006/relationships/image" Target="../media/image43.png"/><Relationship Id="rId61" Type="http://schemas.openxmlformats.org/officeDocument/2006/relationships/image" Target="../media/image99.jpeg"/><Relationship Id="rId82" Type="http://schemas.openxmlformats.org/officeDocument/2006/relationships/image" Target="../media/image120.png"/><Relationship Id="rId19" Type="http://schemas.openxmlformats.org/officeDocument/2006/relationships/image" Target="../media/image57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jpe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jpeg"/><Relationship Id="rId48" Type="http://schemas.openxmlformats.org/officeDocument/2006/relationships/image" Target="../media/image86.png"/><Relationship Id="rId56" Type="http://schemas.openxmlformats.org/officeDocument/2006/relationships/image" Target="../media/image94.png"/><Relationship Id="rId64" Type="http://schemas.openxmlformats.org/officeDocument/2006/relationships/image" Target="../media/image102.png"/><Relationship Id="rId69" Type="http://schemas.openxmlformats.org/officeDocument/2006/relationships/image" Target="../media/image107.png"/><Relationship Id="rId77" Type="http://schemas.openxmlformats.org/officeDocument/2006/relationships/image" Target="../media/image115.png"/><Relationship Id="rId8" Type="http://schemas.openxmlformats.org/officeDocument/2006/relationships/image" Target="../media/image46.jpeg"/><Relationship Id="rId51" Type="http://schemas.openxmlformats.org/officeDocument/2006/relationships/image" Target="../media/image89.png"/><Relationship Id="rId72" Type="http://schemas.openxmlformats.org/officeDocument/2006/relationships/image" Target="../media/image110.jpeg"/><Relationship Id="rId80" Type="http://schemas.openxmlformats.org/officeDocument/2006/relationships/image" Target="../media/image118.png"/><Relationship Id="rId85" Type="http://schemas.openxmlformats.org/officeDocument/2006/relationships/image" Target="../media/image123.png"/><Relationship Id="rId3" Type="http://schemas.openxmlformats.org/officeDocument/2006/relationships/image" Target="../media/image41.png"/><Relationship Id="rId12" Type="http://schemas.openxmlformats.org/officeDocument/2006/relationships/image" Target="../media/image50.pn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openxmlformats.org/officeDocument/2006/relationships/image" Target="../media/image97.png"/><Relationship Id="rId67" Type="http://schemas.openxmlformats.org/officeDocument/2006/relationships/image" Target="../media/image105.png"/><Relationship Id="rId20" Type="http://schemas.openxmlformats.org/officeDocument/2006/relationships/image" Target="../media/image58.jpeg"/><Relationship Id="rId41" Type="http://schemas.openxmlformats.org/officeDocument/2006/relationships/image" Target="../media/image79.jpeg"/><Relationship Id="rId54" Type="http://schemas.openxmlformats.org/officeDocument/2006/relationships/image" Target="../media/image92.png"/><Relationship Id="rId62" Type="http://schemas.openxmlformats.org/officeDocument/2006/relationships/image" Target="../media/image100.png"/><Relationship Id="rId70" Type="http://schemas.openxmlformats.org/officeDocument/2006/relationships/image" Target="../media/image108.png"/><Relationship Id="rId75" Type="http://schemas.openxmlformats.org/officeDocument/2006/relationships/image" Target="../media/image113.png"/><Relationship Id="rId83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95.png"/><Relationship Id="rId10" Type="http://schemas.openxmlformats.org/officeDocument/2006/relationships/image" Target="../media/image48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jpeg"/><Relationship Id="rId60" Type="http://schemas.openxmlformats.org/officeDocument/2006/relationships/image" Target="../media/image98.jpeg"/><Relationship Id="rId65" Type="http://schemas.openxmlformats.org/officeDocument/2006/relationships/image" Target="../media/image103.png"/><Relationship Id="rId73" Type="http://schemas.openxmlformats.org/officeDocument/2006/relationships/image" Target="../media/image111.png"/><Relationship Id="rId78" Type="http://schemas.openxmlformats.org/officeDocument/2006/relationships/image" Target="../media/image116.jpeg"/><Relationship Id="rId81" Type="http://schemas.openxmlformats.org/officeDocument/2006/relationships/image" Target="../media/image119.png"/><Relationship Id="rId86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1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62958" y="496911"/>
            <a:ext cx="606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pt-BR" sz="4400" b="1" dirty="0" smtClean="0">
                <a:solidFill>
                  <a:schemeClr val="bg1"/>
                </a:solidFill>
                <a:latin typeface="Montserrat Bold" pitchFamily="2" charset="0"/>
              </a:rPr>
              <a:t>Apresentação I-REC</a:t>
            </a:r>
            <a:endParaRPr lang="pt-BR" sz="4400" b="1" dirty="0">
              <a:solidFill>
                <a:schemeClr val="bg1"/>
              </a:solidFill>
              <a:latin typeface="Montserrat Bold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2700" y="2705725"/>
            <a:ext cx="42066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3200" b="1" dirty="0" smtClean="0">
                <a:solidFill>
                  <a:schemeClr val="bg1"/>
                </a:solidFill>
                <a:latin typeface="Montserrat" pitchFamily="2" charset="0"/>
              </a:rPr>
              <a:t>Luciano Figueredo</a:t>
            </a:r>
            <a:endParaRPr lang="pt-BR" sz="3200" b="1" dirty="0">
              <a:solidFill>
                <a:schemeClr val="bg1"/>
              </a:solidFill>
              <a:latin typeface="Montserrat" pitchFamily="2" charset="0"/>
            </a:endParaRPr>
          </a:p>
          <a:p>
            <a:pPr algn="ctr" fontAlgn="base"/>
            <a:r>
              <a:rPr lang="pt-BR" sz="2800" dirty="0" smtClean="0">
                <a:solidFill>
                  <a:schemeClr val="bg1"/>
                </a:solidFill>
                <a:latin typeface="Montserrat" pitchFamily="2" charset="0"/>
              </a:rPr>
              <a:t>Gerente de Projetos</a:t>
            </a:r>
          </a:p>
          <a:p>
            <a:pPr algn="ctr" fontAlgn="base"/>
            <a:r>
              <a:rPr lang="pt-BR" sz="2800" dirty="0" smtClean="0">
                <a:solidFill>
                  <a:schemeClr val="bg1"/>
                </a:solidFill>
                <a:latin typeface="Montserrat" pitchFamily="2" charset="0"/>
              </a:rPr>
              <a:t>Instituto Totum</a:t>
            </a:r>
            <a:endParaRPr 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5" y="5892248"/>
            <a:ext cx="1482811" cy="4740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9" y="5082108"/>
            <a:ext cx="1439047" cy="143904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308878" y="4473147"/>
            <a:ext cx="1565189" cy="553998"/>
          </a:xfrm>
          <a:prstGeom prst="rect">
            <a:avLst/>
          </a:prstGeom>
          <a:solidFill>
            <a:srgbClr val="1E3D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Montserrat" pitchFamily="2" charset="0"/>
              </a:rPr>
              <a:t>Siga o Totum </a:t>
            </a:r>
            <a:r>
              <a:rPr lang="pt-BR" sz="1600" b="1" dirty="0" smtClean="0">
                <a:solidFill>
                  <a:schemeClr val="bg1"/>
                </a:solidFill>
                <a:latin typeface="Montserrat" pitchFamily="2" charset="0"/>
              </a:rPr>
              <a:t>no </a:t>
            </a:r>
            <a:r>
              <a:rPr lang="pt-BR" sz="1600" b="1" dirty="0" err="1" smtClean="0">
                <a:solidFill>
                  <a:schemeClr val="bg1"/>
                </a:solidFill>
                <a:latin typeface="Montserrat" pitchFamily="2" charset="0"/>
              </a:rPr>
              <a:t>LinkedIn</a:t>
            </a:r>
            <a:endParaRPr lang="pt-BR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C777D9B-C6E2-9E45-B08C-9C4041E57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66" y="877584"/>
            <a:ext cx="6628759" cy="46909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8C0B530-1F60-4B42-A553-0F99881B7927}"/>
              </a:ext>
            </a:extLst>
          </p:cNvPr>
          <p:cNvSpPr txBox="1">
            <a:spLocks/>
          </p:cNvSpPr>
          <p:nvPr/>
        </p:nvSpPr>
        <p:spPr>
          <a:xfrm>
            <a:off x="745201" y="2169235"/>
            <a:ext cx="3917415" cy="2419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solidFill>
                  <a:srgbClr val="242424"/>
                </a:solidFill>
                <a:latin typeface="Montserrat" pitchFamily="2" charset="0"/>
              </a:rPr>
              <a:t>Selo REC </a:t>
            </a:r>
            <a:r>
              <a:rPr lang="pt-BR" sz="1600" dirty="0" err="1">
                <a:solidFill>
                  <a:srgbClr val="242424"/>
                </a:solidFill>
                <a:latin typeface="Montserrat" pitchFamily="2" charset="0"/>
              </a:rPr>
              <a:t>Brazil</a:t>
            </a:r>
            <a:r>
              <a:rPr lang="pt-BR" sz="1600" dirty="0">
                <a:solidFill>
                  <a:srgbClr val="242424"/>
                </a:solidFill>
                <a:latin typeface="Montserrat" pitchFamily="2" charset="0"/>
              </a:rPr>
              <a:t> representa uma chancela de sustentabilidade que é aplicada sobre o Certificado de Energia Renovável (I-REC</a:t>
            </a:r>
            <a:r>
              <a:rPr lang="pt-BR" sz="1600" dirty="0" smtClean="0">
                <a:solidFill>
                  <a:srgbClr val="242424"/>
                </a:solidFill>
                <a:latin typeface="Montserrat" pitchFamily="2" charset="0"/>
              </a:rPr>
              <a:t>);</a:t>
            </a:r>
            <a:endParaRPr lang="pt-BR" sz="1600" dirty="0">
              <a:solidFill>
                <a:srgbClr val="242424"/>
              </a:solidFill>
              <a:latin typeface="Montserrat" pitchFamily="2" charset="0"/>
            </a:endParaRPr>
          </a:p>
          <a:p>
            <a:pPr algn="just"/>
            <a:r>
              <a:rPr lang="pt-BR" sz="1600" dirty="0">
                <a:solidFill>
                  <a:srgbClr val="242424"/>
                </a:solidFill>
                <a:latin typeface="Montserrat" pitchFamily="2" charset="0"/>
              </a:rPr>
              <a:t>REC </a:t>
            </a:r>
            <a:r>
              <a:rPr lang="pt-BR" sz="1600" dirty="0" err="1">
                <a:solidFill>
                  <a:srgbClr val="242424"/>
                </a:solidFill>
                <a:latin typeface="Montserrat" pitchFamily="2" charset="0"/>
              </a:rPr>
              <a:t>Brazil</a:t>
            </a:r>
            <a:r>
              <a:rPr lang="pt-BR" sz="1600" dirty="0">
                <a:solidFill>
                  <a:srgbClr val="242424"/>
                </a:solidFill>
                <a:latin typeface="Montserrat" pitchFamily="2" charset="0"/>
              </a:rPr>
              <a:t> evidencia que o empreendimento de geração de </a:t>
            </a:r>
            <a:r>
              <a:rPr lang="pt-BR" sz="1600" dirty="0" smtClean="0">
                <a:solidFill>
                  <a:srgbClr val="242424"/>
                </a:solidFill>
                <a:latin typeface="Montserrat" pitchFamily="2" charset="0"/>
              </a:rPr>
              <a:t>Energia Renovável atende </a:t>
            </a:r>
            <a:r>
              <a:rPr lang="pt-BR" sz="1600" dirty="0">
                <a:solidFill>
                  <a:srgbClr val="242424"/>
                </a:solidFill>
                <a:latin typeface="Montserrat" pitchFamily="2" charset="0"/>
              </a:rPr>
              <a:t>a pelo menos cinco dos dezessete Objetivos de Desenvolvimento Sustentável </a:t>
            </a:r>
            <a:r>
              <a:rPr lang="pt-BR" sz="1600" dirty="0" smtClean="0">
                <a:solidFill>
                  <a:srgbClr val="242424"/>
                </a:solidFill>
                <a:latin typeface="Montserrat" pitchFamily="2" charset="0"/>
              </a:rPr>
              <a:t>– ONU.</a:t>
            </a:r>
            <a:endParaRPr lang="pt-BR" sz="1600" dirty="0">
              <a:latin typeface="Montserrat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7122318-DBB3-2247-BCC2-B418040E4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301" y="877584"/>
            <a:ext cx="1183213" cy="10904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7"/>
            <a:ext cx="877853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8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7"/>
            <a:ext cx="877853" cy="2806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38B92F9-C7B3-80B6-2B6B-85EDBC3AB6DA}"/>
              </a:ext>
            </a:extLst>
          </p:cNvPr>
          <p:cNvSpPr txBox="1"/>
          <p:nvPr/>
        </p:nvSpPr>
        <p:spPr>
          <a:xfrm>
            <a:off x="3237129" y="787430"/>
            <a:ext cx="9444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2D3E74"/>
                </a:solidFill>
                <a:latin typeface="Montserrat" pitchFamily="2" charset="0"/>
              </a:rPr>
              <a:t>Número de Usinas registradas</a:t>
            </a:r>
          </a:p>
          <a:p>
            <a:pPr algn="ctr"/>
            <a:r>
              <a:rPr lang="pt-BR" sz="2400" b="1" dirty="0" smtClean="0">
                <a:solidFill>
                  <a:srgbClr val="2D3E74"/>
                </a:solidFill>
                <a:latin typeface="Montserrat" pitchFamily="2" charset="0"/>
              </a:rPr>
              <a:t>no I-REC com chancela REC </a:t>
            </a:r>
            <a:r>
              <a:rPr lang="pt-BR" sz="2400" b="1" dirty="0" err="1" smtClean="0">
                <a:solidFill>
                  <a:srgbClr val="2D3E74"/>
                </a:solidFill>
                <a:latin typeface="Montserrat" pitchFamily="2" charset="0"/>
              </a:rPr>
              <a:t>Brazil</a:t>
            </a:r>
            <a:endParaRPr lang="pt-BR" sz="2400" b="1" i="0" dirty="0">
              <a:solidFill>
                <a:srgbClr val="2D3E74"/>
              </a:solidFill>
              <a:effectLst/>
              <a:latin typeface="Montserrat" pitchFamily="2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796770"/>
              </p:ext>
            </p:extLst>
          </p:nvPr>
        </p:nvGraphicFramePr>
        <p:xfrm>
          <a:off x="4455281" y="1752188"/>
          <a:ext cx="7008303" cy="375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Mídia | AES Bras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56" y="1189274"/>
            <a:ext cx="1790670" cy="3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itong Brasi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 t="25834" r="10017" b="31557"/>
          <a:stretch/>
        </p:blipFill>
        <p:spPr bwMode="auto">
          <a:xfrm>
            <a:off x="1902756" y="1752188"/>
            <a:ext cx="1790670" cy="3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upo Cornélio Brenna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57" y="2324812"/>
            <a:ext cx="1790670" cy="6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oltalia inicia construção de eólica na Bahia - Fra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30564" r="8472" b="37884"/>
          <a:stretch/>
        </p:blipFill>
        <p:spPr bwMode="auto">
          <a:xfrm>
            <a:off x="1902756" y="3099642"/>
            <a:ext cx="1790670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tlas Renewable Energy - BNameric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94" y="4691226"/>
            <a:ext cx="1085996" cy="7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icheiro:Enel Group logo.svg – Wikipédia, a enciclopédia liv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56" y="3764654"/>
            <a:ext cx="1790670" cy="6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8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5" y="5892248"/>
            <a:ext cx="1482811" cy="47401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866864" y="1465397"/>
            <a:ext cx="445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5400" b="1" dirty="0">
                <a:solidFill>
                  <a:schemeClr val="bg1"/>
                </a:solidFill>
                <a:latin typeface="Montserrat Bold" pitchFamily="2" charset="0"/>
              </a:rPr>
              <a:t>OBRIGADO!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353629" y="2481334"/>
            <a:ext cx="5484742" cy="338554"/>
          </a:xfrm>
          <a:prstGeom prst="rect">
            <a:avLst/>
          </a:prstGeom>
          <a:solidFill>
            <a:srgbClr val="1E3D76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pt-BR" sz="1600" b="1" spc="300" dirty="0">
                <a:solidFill>
                  <a:schemeClr val="bg1"/>
                </a:solidFill>
                <a:latin typeface="Montserrat Bold" pitchFamily="2" charset="0"/>
              </a:rPr>
              <a:t>CONTATE-NOS:</a:t>
            </a:r>
            <a:endParaRPr lang="pt-BR" sz="1600" b="1" i="0" spc="300" dirty="0">
              <a:solidFill>
                <a:schemeClr val="bg1"/>
              </a:solidFill>
              <a:effectLst/>
              <a:latin typeface="Montserrat Bold" pitchFamily="2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405475" y="2978682"/>
            <a:ext cx="5381051" cy="1354902"/>
            <a:chOff x="3084129" y="2978682"/>
            <a:chExt cx="5381051" cy="1354902"/>
          </a:xfrm>
        </p:grpSpPr>
        <p:sp>
          <p:nvSpPr>
            <p:cNvPr id="9" name="object 13"/>
            <p:cNvSpPr txBox="1"/>
            <p:nvPr/>
          </p:nvSpPr>
          <p:spPr>
            <a:xfrm>
              <a:off x="4671648" y="2978682"/>
              <a:ext cx="3793532" cy="1320233"/>
            </a:xfrm>
            <a:prstGeom prst="rect">
              <a:avLst/>
            </a:prstGeom>
          </p:spPr>
          <p:txBody>
            <a:bodyPr vert="horz" wrap="square" lIns="0" tIns="806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515"/>
                </a:spcBef>
              </a:pPr>
              <a:r>
                <a:rPr lang="pt-BR" sz="1600" b="1" spc="204" dirty="0" smtClean="0">
                  <a:solidFill>
                    <a:srgbClr val="1E3D76"/>
                  </a:solidFill>
                  <a:latin typeface="Montserrat Bold" pitchFamily="2" charset="0"/>
                  <a:cs typeface="Calibri"/>
                </a:rPr>
                <a:t>E-MAIL</a:t>
              </a:r>
              <a:r>
                <a:rPr lang="pt-BR" sz="1600" b="1" spc="204" dirty="0">
                  <a:solidFill>
                    <a:srgbClr val="1E3D76"/>
                  </a:solidFill>
                  <a:latin typeface="Montserrat Bold" pitchFamily="2" charset="0"/>
                  <a:cs typeface="Calibri"/>
                </a:rPr>
                <a:t>:</a:t>
              </a:r>
              <a:endParaRPr lang="en-US" sz="1600" dirty="0">
                <a:solidFill>
                  <a:srgbClr val="1E3D76"/>
                </a:solidFill>
                <a:latin typeface="Montserrat Bold" pitchFamily="2" charset="0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515"/>
                </a:spcBef>
              </a:pPr>
              <a:r>
                <a:rPr lang="pt-BR" spc="-10" dirty="0" err="1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luciano</a:t>
              </a:r>
              <a:r>
                <a:rPr spc="-10" dirty="0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@</a:t>
              </a:r>
              <a:r>
                <a:rPr spc="-10" dirty="0" err="1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institutototum.com.b</a:t>
              </a:r>
              <a:r>
                <a:rPr lang="pt-BR" spc="-10" dirty="0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r</a:t>
              </a:r>
            </a:p>
            <a:p>
              <a:pPr marL="12700">
                <a:lnSpc>
                  <a:spcPct val="100000"/>
                </a:lnSpc>
                <a:spcBef>
                  <a:spcPts val="515"/>
                </a:spcBef>
              </a:pPr>
              <a:r>
                <a:rPr lang="pt-BR" sz="1600" b="1" spc="204" dirty="0" smtClean="0">
                  <a:solidFill>
                    <a:srgbClr val="1E3D76"/>
                  </a:solidFill>
                  <a:latin typeface="Montserrat Bold" pitchFamily="2" charset="0"/>
                  <a:cs typeface="Calibri"/>
                </a:rPr>
                <a:t>LINKEDIN:</a:t>
              </a:r>
              <a:endParaRPr lang="pt-BR" sz="1600" dirty="0">
                <a:solidFill>
                  <a:srgbClr val="1E3D76"/>
                </a:solidFill>
                <a:latin typeface="Montserrat Bold" pitchFamily="2" charset="0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515"/>
                </a:spcBef>
              </a:pPr>
              <a:r>
                <a:rPr lang="pt-BR" spc="-10" dirty="0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/</a:t>
              </a:r>
              <a:r>
                <a:rPr lang="pt-BR" spc="-10" dirty="0" err="1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luciano</a:t>
              </a:r>
              <a:r>
                <a:rPr lang="pt-BR" spc="-10" dirty="0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-q-</a:t>
              </a:r>
              <a:r>
                <a:rPr lang="pt-BR" spc="-10" dirty="0" err="1" smtClean="0">
                  <a:solidFill>
                    <a:schemeClr val="bg1"/>
                  </a:solidFill>
                  <a:latin typeface="Montserrat Bold" pitchFamily="2" charset="0"/>
                  <a:cs typeface="Lucida Sans Unicode"/>
                </a:rPr>
                <a:t>figueredo</a:t>
              </a:r>
              <a:endParaRPr lang="pt-BR" spc="-10" dirty="0">
                <a:solidFill>
                  <a:schemeClr val="bg1"/>
                </a:solidFill>
                <a:latin typeface="Montserrat Bold" pitchFamily="2" charset="0"/>
                <a:cs typeface="Lucida Sans Unicode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129" y="3005103"/>
              <a:ext cx="1328481" cy="1328481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130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755614" y="1526259"/>
            <a:ext cx="5473398" cy="840759"/>
            <a:chOff x="2690721" y="2590527"/>
            <a:chExt cx="5473398" cy="84075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721" y="2635592"/>
              <a:ext cx="2941529" cy="795694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876" y="2590527"/>
              <a:ext cx="2206243" cy="800086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4591389" y="3227067"/>
            <a:ext cx="5801847" cy="2714987"/>
            <a:chOff x="5093696" y="3387919"/>
            <a:chExt cx="5801847" cy="2714987"/>
          </a:xfrm>
        </p:grpSpPr>
        <p:pic>
          <p:nvPicPr>
            <p:cNvPr id="5" name="Picture 20" descr="Sistema FIEM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0304" y="5162910"/>
              <a:ext cx="2805239" cy="811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CCEE - Relatório Anual de Administração 20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3067" y="4257098"/>
              <a:ext cx="3602476" cy="65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Abiogás | Associação Brasileira do Biogá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225" y="3413444"/>
              <a:ext cx="2289365" cy="72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Home - ABGD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11" b="27123"/>
            <a:stretch/>
          </p:blipFill>
          <p:spPr bwMode="auto">
            <a:xfrm>
              <a:off x="5093696" y="4258253"/>
              <a:ext cx="2013050" cy="652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ABREN discute os desafios e perspectivas da recuperação energética de  resíduos na 9ª edição da Waste Expo Brasil - Gazeta da Sema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634" y="3387919"/>
              <a:ext cx="2022653" cy="77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ABRACEEL • Associação Brasileira dos Comercializadores de Energi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35" y="5034645"/>
              <a:ext cx="2940169" cy="106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7"/>
            <a:ext cx="877853" cy="280625"/>
          </a:xfrm>
          <a:prstGeom prst="rect">
            <a:avLst/>
          </a:prstGeom>
        </p:spPr>
      </p:pic>
      <p:sp>
        <p:nvSpPr>
          <p:cNvPr id="18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3237470" y="983150"/>
            <a:ext cx="8509688" cy="291747"/>
          </a:xfrm>
          <a:prstGeom prst="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pt-BR" sz="1800" b="1" dirty="0" smtClean="0">
                <a:solidFill>
                  <a:schemeClr val="bg1"/>
                </a:solidFill>
                <a:latin typeface="Montserrat" pitchFamily="2" charset="0"/>
              </a:rPr>
              <a:t>FUNDADORES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3237470" y="2698993"/>
            <a:ext cx="8509688" cy="291747"/>
          </a:xfrm>
          <a:prstGeom prst="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pt-BR" sz="1800" b="1" dirty="0" smtClean="0">
                <a:solidFill>
                  <a:schemeClr val="bg1"/>
                </a:solidFill>
                <a:latin typeface="Montserrat" pitchFamily="2" charset="0"/>
              </a:rPr>
              <a:t>APOIADORES</a:t>
            </a:r>
          </a:p>
        </p:txBody>
      </p:sp>
    </p:spTree>
    <p:extLst>
      <p:ext uri="{BB962C8B-B14F-4D97-AF65-F5344CB8AC3E}">
        <p14:creationId xmlns:p14="http://schemas.microsoft.com/office/powerpoint/2010/main" val="33871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9B197E56-CE38-464C-8D1A-382E7914B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536815"/>
              </p:ext>
            </p:extLst>
          </p:nvPr>
        </p:nvGraphicFramePr>
        <p:xfrm>
          <a:off x="1660848" y="1451067"/>
          <a:ext cx="9524581" cy="395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38B92F9-C7B3-80B6-2B6B-85EDBC3AB6DA}"/>
              </a:ext>
            </a:extLst>
          </p:cNvPr>
          <p:cNvSpPr txBox="1"/>
          <p:nvPr/>
        </p:nvSpPr>
        <p:spPr>
          <a:xfrm>
            <a:off x="1373698" y="787430"/>
            <a:ext cx="944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D3E74"/>
                </a:solidFill>
                <a:latin typeface="Montserrat" pitchFamily="2" charset="0"/>
              </a:rPr>
              <a:t>Emissões: I-REC</a:t>
            </a:r>
            <a:endParaRPr lang="pt-BR" sz="2800" b="1" i="0" dirty="0">
              <a:solidFill>
                <a:srgbClr val="2D3E74"/>
              </a:solidFill>
              <a:effectLst/>
              <a:latin typeface="Montserrat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55C2DBA-F4BD-D74C-BC90-18C8AE857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9" y="827285"/>
            <a:ext cx="2306595" cy="4435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7"/>
            <a:ext cx="877853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38B92F9-C7B3-80B6-2B6B-85EDBC3AB6DA}"/>
              </a:ext>
            </a:extLst>
          </p:cNvPr>
          <p:cNvSpPr txBox="1"/>
          <p:nvPr/>
        </p:nvSpPr>
        <p:spPr>
          <a:xfrm>
            <a:off x="727050" y="714588"/>
            <a:ext cx="944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2D3E74"/>
                </a:solidFill>
                <a:latin typeface="Montserrat" pitchFamily="2" charset="0"/>
              </a:rPr>
              <a:t>Programa </a:t>
            </a:r>
            <a:r>
              <a:rPr lang="pt-BR" sz="2400" b="1" dirty="0">
                <a:solidFill>
                  <a:srgbClr val="2D3E74"/>
                </a:solidFill>
                <a:latin typeface="Montserrat" pitchFamily="2" charset="0"/>
              </a:rPr>
              <a:t>B</a:t>
            </a:r>
            <a:r>
              <a:rPr lang="pt-BR" sz="2400" b="1" dirty="0" smtClean="0">
                <a:solidFill>
                  <a:srgbClr val="2D3E74"/>
                </a:solidFill>
                <a:latin typeface="Montserrat" pitchFamily="2" charset="0"/>
              </a:rPr>
              <a:t>rasileiro de </a:t>
            </a:r>
            <a:r>
              <a:rPr lang="pt-BR" sz="2400" b="1" dirty="0" err="1" smtClean="0">
                <a:solidFill>
                  <a:srgbClr val="2D3E74"/>
                </a:solidFill>
                <a:latin typeface="Montserrat" pitchFamily="2" charset="0"/>
              </a:rPr>
              <a:t>I-RECs</a:t>
            </a:r>
            <a:endParaRPr lang="pt-BR" sz="2400" b="1" dirty="0">
              <a:solidFill>
                <a:srgbClr val="2D3E74"/>
              </a:solidFill>
              <a:latin typeface="Montserrat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6"/>
            <a:ext cx="877853" cy="280625"/>
          </a:xfrm>
          <a:prstGeom prst="rect">
            <a:avLst/>
          </a:prstGeom>
        </p:spPr>
      </p:pic>
      <p:pic>
        <p:nvPicPr>
          <p:cNvPr id="37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07019" y="5263682"/>
            <a:ext cx="530816" cy="48240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88552" y="917800"/>
            <a:ext cx="10885610" cy="4631670"/>
            <a:chOff x="688552" y="917800"/>
            <a:chExt cx="10885610" cy="4631670"/>
          </a:xfrm>
        </p:grpSpPr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13">
              <a:alphaModFix amt="69000"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20920" t="16877" b="16877"/>
            <a:stretch>
              <a:fillRect/>
            </a:stretch>
          </p:blipFill>
          <p:spPr>
            <a:xfrm>
              <a:off x="1899207" y="2291479"/>
              <a:ext cx="9674955" cy="482517"/>
            </a:xfrm>
            <a:prstGeom prst="rect">
              <a:avLst/>
            </a:prstGeom>
          </p:spPr>
        </p:pic>
        <p:grpSp>
          <p:nvGrpSpPr>
            <p:cNvPr id="9" name="Group 3"/>
            <p:cNvGrpSpPr/>
            <p:nvPr/>
          </p:nvGrpSpPr>
          <p:grpSpPr>
            <a:xfrm>
              <a:off x="3309584" y="2451216"/>
              <a:ext cx="147596" cy="147596"/>
              <a:chOff x="0" y="0"/>
              <a:chExt cx="6350000" cy="6350000"/>
            </a:xfrm>
          </p:grpSpPr>
          <p:sp>
            <p:nvSpPr>
              <p:cNvPr id="10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11" name="Group 5"/>
            <p:cNvGrpSpPr/>
            <p:nvPr/>
          </p:nvGrpSpPr>
          <p:grpSpPr>
            <a:xfrm>
              <a:off x="4194337" y="2451216"/>
              <a:ext cx="147596" cy="147596"/>
              <a:chOff x="0" y="0"/>
              <a:chExt cx="6350000" cy="6350000"/>
            </a:xfrm>
          </p:grpSpPr>
          <p:sp>
            <p:nvSpPr>
              <p:cNvPr id="12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13" name="Group 7"/>
            <p:cNvGrpSpPr/>
            <p:nvPr/>
          </p:nvGrpSpPr>
          <p:grpSpPr>
            <a:xfrm>
              <a:off x="5046527" y="2451216"/>
              <a:ext cx="147596" cy="147596"/>
              <a:chOff x="0" y="0"/>
              <a:chExt cx="6350000" cy="6350000"/>
            </a:xfrm>
          </p:grpSpPr>
          <p:sp>
            <p:nvSpPr>
              <p:cNvPr id="14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15" name="Group 9"/>
            <p:cNvGrpSpPr/>
            <p:nvPr/>
          </p:nvGrpSpPr>
          <p:grpSpPr>
            <a:xfrm>
              <a:off x="5926716" y="2451216"/>
              <a:ext cx="147596" cy="147596"/>
              <a:chOff x="0" y="0"/>
              <a:chExt cx="6350000" cy="6350000"/>
            </a:xfrm>
          </p:grpSpPr>
          <p:sp>
            <p:nvSpPr>
              <p:cNvPr id="16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17" name="Group 11"/>
            <p:cNvGrpSpPr/>
            <p:nvPr/>
          </p:nvGrpSpPr>
          <p:grpSpPr>
            <a:xfrm>
              <a:off x="6826332" y="2451216"/>
              <a:ext cx="147596" cy="147596"/>
              <a:chOff x="0" y="0"/>
              <a:chExt cx="6350000" cy="6350000"/>
            </a:xfrm>
          </p:grpSpPr>
          <p:sp>
            <p:nvSpPr>
              <p:cNvPr id="18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19" name="Group 13"/>
            <p:cNvGrpSpPr/>
            <p:nvPr/>
          </p:nvGrpSpPr>
          <p:grpSpPr>
            <a:xfrm>
              <a:off x="7718272" y="2451216"/>
              <a:ext cx="147596" cy="147596"/>
              <a:chOff x="0" y="0"/>
              <a:chExt cx="6350000" cy="6350000"/>
            </a:xfrm>
          </p:grpSpPr>
          <p:sp>
            <p:nvSpPr>
              <p:cNvPr id="20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21" name="Group 15"/>
            <p:cNvGrpSpPr/>
            <p:nvPr/>
          </p:nvGrpSpPr>
          <p:grpSpPr>
            <a:xfrm>
              <a:off x="8617703" y="2451216"/>
              <a:ext cx="147596" cy="147596"/>
              <a:chOff x="0" y="0"/>
              <a:chExt cx="6350000" cy="6350000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23" name="Group 17"/>
            <p:cNvGrpSpPr/>
            <p:nvPr/>
          </p:nvGrpSpPr>
          <p:grpSpPr>
            <a:xfrm>
              <a:off x="9438983" y="2446067"/>
              <a:ext cx="147596" cy="147596"/>
              <a:chOff x="0" y="0"/>
              <a:chExt cx="6350000" cy="6350000"/>
            </a:xfrm>
          </p:grpSpPr>
          <p:sp>
            <p:nvSpPr>
              <p:cNvPr id="24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grpSp>
          <p:nvGrpSpPr>
            <p:cNvPr id="25" name="Group 19"/>
            <p:cNvGrpSpPr/>
            <p:nvPr/>
          </p:nvGrpSpPr>
          <p:grpSpPr>
            <a:xfrm>
              <a:off x="10335011" y="2446067"/>
              <a:ext cx="147596" cy="147596"/>
              <a:chOff x="0" y="0"/>
              <a:chExt cx="6350000" cy="6350000"/>
            </a:xfrm>
          </p:grpSpPr>
          <p:sp>
            <p:nvSpPr>
              <p:cNvPr id="26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sp>
          <p:nvSpPr>
            <p:cNvPr id="27" name="TextBox 21"/>
            <p:cNvSpPr txBox="1"/>
            <p:nvPr/>
          </p:nvSpPr>
          <p:spPr>
            <a:xfrm>
              <a:off x="688552" y="2326640"/>
              <a:ext cx="1198515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9"/>
                </a:lnSpc>
                <a:spcBef>
                  <a:spcPct val="0"/>
                </a:spcBef>
              </a:pPr>
              <a:r>
                <a:rPr lang="en-US" sz="1128" b="1" dirty="0">
                  <a:solidFill>
                    <a:srgbClr val="1E3D76"/>
                  </a:solidFill>
                  <a:latin typeface="Public Sans Bold"/>
                </a:rPr>
                <a:t>LANÇAMENTO DO PROJETO</a:t>
              </a:r>
            </a:p>
          </p:txBody>
        </p:sp>
        <p:pic>
          <p:nvPicPr>
            <p:cNvPr id="28" name="Picture 2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858332" y="3594983"/>
              <a:ext cx="858955" cy="302225"/>
            </a:xfrm>
            <a:prstGeom prst="rect">
              <a:avLst/>
            </a:prstGeom>
          </p:spPr>
        </p:pic>
        <p:pic>
          <p:nvPicPr>
            <p:cNvPr id="29" name="Picture 24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1041141" y="4141832"/>
              <a:ext cx="493336" cy="424024"/>
            </a:xfrm>
            <a:prstGeom prst="rect">
              <a:avLst/>
            </a:prstGeom>
          </p:spPr>
        </p:pic>
        <p:pic>
          <p:nvPicPr>
            <p:cNvPr id="30" name="Picture 25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925251" y="4742919"/>
              <a:ext cx="725117" cy="252215"/>
            </a:xfrm>
            <a:prstGeom prst="rect">
              <a:avLst/>
            </a:prstGeom>
          </p:spPr>
        </p:pic>
        <p:sp>
          <p:nvSpPr>
            <p:cNvPr id="31" name="TextBox 27"/>
            <p:cNvSpPr txBox="1"/>
            <p:nvPr/>
          </p:nvSpPr>
          <p:spPr>
            <a:xfrm>
              <a:off x="1050230" y="1921647"/>
              <a:ext cx="47515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2013</a:t>
              </a:r>
            </a:p>
          </p:txBody>
        </p:sp>
        <p:sp>
          <p:nvSpPr>
            <p:cNvPr id="32" name="AutoShape 28"/>
            <p:cNvSpPr/>
            <p:nvPr/>
          </p:nvSpPr>
          <p:spPr>
            <a:xfrm>
              <a:off x="1925828" y="3466752"/>
              <a:ext cx="9530606" cy="0"/>
            </a:xfrm>
            <a:prstGeom prst="line">
              <a:avLst/>
            </a:prstGeom>
            <a:ln w="9525" cap="rnd">
              <a:solidFill>
                <a:srgbClr val="16368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AutoShape 29"/>
            <p:cNvSpPr/>
            <p:nvPr/>
          </p:nvSpPr>
          <p:spPr>
            <a:xfrm>
              <a:off x="1887893" y="4238022"/>
              <a:ext cx="9530606" cy="0"/>
            </a:xfrm>
            <a:prstGeom prst="line">
              <a:avLst/>
            </a:prstGeom>
            <a:ln w="9525" cap="rnd">
              <a:solidFill>
                <a:srgbClr val="16368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0"/>
            <p:cNvSpPr/>
            <p:nvPr/>
          </p:nvSpPr>
          <p:spPr>
            <a:xfrm>
              <a:off x="1906860" y="4996093"/>
              <a:ext cx="9530606" cy="0"/>
            </a:xfrm>
            <a:prstGeom prst="line">
              <a:avLst/>
            </a:prstGeom>
            <a:ln w="9525" cap="rnd">
              <a:solidFill>
                <a:srgbClr val="163684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35" name="Picture 3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205469" y="2877702"/>
              <a:ext cx="333916" cy="524819"/>
            </a:xfrm>
            <a:prstGeom prst="rect">
              <a:avLst/>
            </a:prstGeom>
          </p:spPr>
        </p:pic>
        <p:pic>
          <p:nvPicPr>
            <p:cNvPr id="36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074301" y="3652460"/>
              <a:ext cx="596253" cy="437501"/>
            </a:xfrm>
            <a:prstGeom prst="rect">
              <a:avLst/>
            </a:prstGeom>
          </p:spPr>
        </p:pic>
        <p:pic>
          <p:nvPicPr>
            <p:cNvPr id="38" name="Picture 3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2069883" y="4293569"/>
              <a:ext cx="605088" cy="602819"/>
            </a:xfrm>
            <a:prstGeom prst="rect">
              <a:avLst/>
            </a:prstGeom>
          </p:spPr>
        </p:pic>
        <p:pic>
          <p:nvPicPr>
            <p:cNvPr id="39" name="Picture 35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4748961" y="1416939"/>
              <a:ext cx="281043" cy="482478"/>
            </a:xfrm>
            <a:prstGeom prst="rect">
              <a:avLst/>
            </a:prstGeom>
          </p:spPr>
        </p:pic>
        <p:pic>
          <p:nvPicPr>
            <p:cNvPr id="40" name="Picture 36"/>
            <p:cNvPicPr>
              <a:picLocks noChangeAspect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>
            <a:xfrm>
              <a:off x="5030004" y="1491547"/>
              <a:ext cx="525025" cy="333260"/>
            </a:xfrm>
            <a:prstGeom prst="rect">
              <a:avLst/>
            </a:prstGeom>
          </p:spPr>
        </p:pic>
        <p:pic>
          <p:nvPicPr>
            <p:cNvPr id="41" name="Picture 37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>
            <a:xfrm>
              <a:off x="8287230" y="917800"/>
              <a:ext cx="808540" cy="307783"/>
            </a:xfrm>
            <a:prstGeom prst="rect">
              <a:avLst/>
            </a:prstGeom>
          </p:spPr>
        </p:pic>
        <p:pic>
          <p:nvPicPr>
            <p:cNvPr id="42" name="Picture 38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>
            <a:xfrm>
              <a:off x="9932255" y="1416939"/>
              <a:ext cx="776111" cy="408480"/>
            </a:xfrm>
            <a:prstGeom prst="rect">
              <a:avLst/>
            </a:prstGeom>
          </p:spPr>
        </p:pic>
        <p:pic>
          <p:nvPicPr>
            <p:cNvPr id="44" name="Picture 40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>
            <a:xfrm>
              <a:off x="9275203" y="1704273"/>
              <a:ext cx="477618" cy="121145"/>
            </a:xfrm>
            <a:prstGeom prst="rect">
              <a:avLst/>
            </a:prstGeom>
          </p:spPr>
        </p:pic>
        <p:pic>
          <p:nvPicPr>
            <p:cNvPr id="45" name="Picture 41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>
              <a:off x="8485041" y="1269140"/>
              <a:ext cx="412918" cy="630798"/>
            </a:xfrm>
            <a:prstGeom prst="rect">
              <a:avLst/>
            </a:prstGeom>
          </p:spPr>
        </p:pic>
        <p:pic>
          <p:nvPicPr>
            <p:cNvPr id="46" name="Picture 42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>
            <a:xfrm>
              <a:off x="7388200" y="1605518"/>
              <a:ext cx="807737" cy="255447"/>
            </a:xfrm>
            <a:prstGeom prst="rect">
              <a:avLst/>
            </a:prstGeom>
          </p:spPr>
        </p:pic>
        <p:pic>
          <p:nvPicPr>
            <p:cNvPr id="47" name="Picture 43"/>
            <p:cNvPicPr>
              <a:picLocks noChangeAspect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>
            <a:xfrm>
              <a:off x="5534599" y="1524295"/>
              <a:ext cx="922059" cy="335015"/>
            </a:xfrm>
            <a:prstGeom prst="rect">
              <a:avLst/>
            </a:prstGeom>
          </p:spPr>
        </p:pic>
        <p:sp>
          <p:nvSpPr>
            <p:cNvPr id="48" name="TextBox 45"/>
            <p:cNvSpPr txBox="1"/>
            <p:nvPr/>
          </p:nvSpPr>
          <p:spPr>
            <a:xfrm>
              <a:off x="3145952" y="1921647"/>
              <a:ext cx="474861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2014</a:t>
              </a:r>
            </a:p>
          </p:txBody>
        </p:sp>
        <p:sp>
          <p:nvSpPr>
            <p:cNvPr id="49" name="TextBox 46"/>
            <p:cNvSpPr txBox="1"/>
            <p:nvPr/>
          </p:nvSpPr>
          <p:spPr>
            <a:xfrm>
              <a:off x="4029415" y="1921647"/>
              <a:ext cx="477441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2015</a:t>
              </a:r>
            </a:p>
          </p:txBody>
        </p:sp>
        <p:sp>
          <p:nvSpPr>
            <p:cNvPr id="50" name="TextBox 47"/>
            <p:cNvSpPr txBox="1"/>
            <p:nvPr/>
          </p:nvSpPr>
          <p:spPr>
            <a:xfrm>
              <a:off x="4883540" y="1921647"/>
              <a:ext cx="473571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2016</a:t>
              </a:r>
            </a:p>
          </p:txBody>
        </p:sp>
        <p:sp>
          <p:nvSpPr>
            <p:cNvPr id="51" name="TextBox 48"/>
            <p:cNvSpPr txBox="1"/>
            <p:nvPr/>
          </p:nvSpPr>
          <p:spPr>
            <a:xfrm>
              <a:off x="5740920" y="1921647"/>
              <a:ext cx="519189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2017</a:t>
              </a:r>
            </a:p>
          </p:txBody>
        </p:sp>
        <p:sp>
          <p:nvSpPr>
            <p:cNvPr id="52" name="TextBox 49"/>
            <p:cNvSpPr txBox="1"/>
            <p:nvPr/>
          </p:nvSpPr>
          <p:spPr>
            <a:xfrm>
              <a:off x="6660666" y="1921647"/>
              <a:ext cx="47892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2018</a:t>
              </a:r>
            </a:p>
          </p:txBody>
        </p:sp>
        <p:sp>
          <p:nvSpPr>
            <p:cNvPr id="53" name="TextBox 50"/>
            <p:cNvSpPr txBox="1"/>
            <p:nvPr/>
          </p:nvSpPr>
          <p:spPr>
            <a:xfrm>
              <a:off x="7555037" y="1921647"/>
              <a:ext cx="474067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2019</a:t>
              </a:r>
            </a:p>
          </p:txBody>
        </p:sp>
        <p:sp>
          <p:nvSpPr>
            <p:cNvPr id="54" name="TextBox 51"/>
            <p:cNvSpPr txBox="1"/>
            <p:nvPr/>
          </p:nvSpPr>
          <p:spPr>
            <a:xfrm>
              <a:off x="8435815" y="1921647"/>
              <a:ext cx="511373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>
                  <a:solidFill>
                    <a:srgbClr val="1E3D76"/>
                  </a:solidFill>
                  <a:latin typeface="Public Sans"/>
                </a:rPr>
                <a:t>2020</a:t>
              </a:r>
            </a:p>
          </p:txBody>
        </p:sp>
        <p:sp>
          <p:nvSpPr>
            <p:cNvPr id="55" name="TextBox 52"/>
            <p:cNvSpPr txBox="1"/>
            <p:nvPr/>
          </p:nvSpPr>
          <p:spPr>
            <a:xfrm>
              <a:off x="9234088" y="1921647"/>
              <a:ext cx="557387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2021</a:t>
              </a:r>
            </a:p>
          </p:txBody>
        </p:sp>
        <p:sp>
          <p:nvSpPr>
            <p:cNvPr id="56" name="TextBox 53"/>
            <p:cNvSpPr txBox="1"/>
            <p:nvPr/>
          </p:nvSpPr>
          <p:spPr>
            <a:xfrm>
              <a:off x="10150341" y="1921647"/>
              <a:ext cx="50800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2022</a:t>
              </a:r>
            </a:p>
          </p:txBody>
        </p:sp>
        <p:sp>
          <p:nvSpPr>
            <p:cNvPr id="57" name="TextBox 54"/>
            <p:cNvSpPr txBox="1"/>
            <p:nvPr/>
          </p:nvSpPr>
          <p:spPr>
            <a:xfrm>
              <a:off x="3243235" y="2946215"/>
              <a:ext cx="280295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01</a:t>
              </a:r>
            </a:p>
          </p:txBody>
        </p:sp>
        <p:sp>
          <p:nvSpPr>
            <p:cNvPr id="58" name="TextBox 55"/>
            <p:cNvSpPr txBox="1"/>
            <p:nvPr/>
          </p:nvSpPr>
          <p:spPr>
            <a:xfrm>
              <a:off x="3251917" y="3710180"/>
              <a:ext cx="26293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03</a:t>
              </a:r>
            </a:p>
          </p:txBody>
        </p:sp>
        <p:sp>
          <p:nvSpPr>
            <p:cNvPr id="59" name="TextBox 56"/>
            <p:cNvSpPr txBox="1"/>
            <p:nvPr/>
          </p:nvSpPr>
          <p:spPr>
            <a:xfrm>
              <a:off x="4137737" y="2949787"/>
              <a:ext cx="260797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01</a:t>
              </a:r>
            </a:p>
          </p:txBody>
        </p:sp>
        <p:sp>
          <p:nvSpPr>
            <p:cNvPr id="60" name="TextBox 57"/>
            <p:cNvSpPr txBox="1"/>
            <p:nvPr/>
          </p:nvSpPr>
          <p:spPr>
            <a:xfrm>
              <a:off x="4140292" y="3713752"/>
              <a:ext cx="255687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02</a:t>
              </a:r>
            </a:p>
          </p:txBody>
        </p:sp>
        <p:sp>
          <p:nvSpPr>
            <p:cNvPr id="61" name="TextBox 58"/>
            <p:cNvSpPr txBox="1"/>
            <p:nvPr/>
          </p:nvSpPr>
          <p:spPr>
            <a:xfrm>
              <a:off x="4989009" y="2949787"/>
              <a:ext cx="262632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04</a:t>
              </a:r>
            </a:p>
          </p:txBody>
        </p:sp>
        <p:sp>
          <p:nvSpPr>
            <p:cNvPr id="62" name="TextBox 59"/>
            <p:cNvSpPr txBox="1"/>
            <p:nvPr/>
          </p:nvSpPr>
          <p:spPr>
            <a:xfrm>
              <a:off x="4992482" y="3713752"/>
              <a:ext cx="255687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02</a:t>
              </a:r>
            </a:p>
          </p:txBody>
        </p:sp>
        <p:sp>
          <p:nvSpPr>
            <p:cNvPr id="63" name="TextBox 60"/>
            <p:cNvSpPr txBox="1"/>
            <p:nvPr/>
          </p:nvSpPr>
          <p:spPr>
            <a:xfrm>
              <a:off x="5873862" y="2953359"/>
              <a:ext cx="253305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27</a:t>
              </a:r>
            </a:p>
          </p:txBody>
        </p:sp>
        <p:sp>
          <p:nvSpPr>
            <p:cNvPr id="64" name="TextBox 61"/>
            <p:cNvSpPr txBox="1"/>
            <p:nvPr/>
          </p:nvSpPr>
          <p:spPr>
            <a:xfrm>
              <a:off x="5869049" y="3717323"/>
              <a:ext cx="26293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03</a:t>
              </a:r>
            </a:p>
          </p:txBody>
        </p:sp>
        <p:sp>
          <p:nvSpPr>
            <p:cNvPr id="65" name="TextBox 62"/>
            <p:cNvSpPr txBox="1"/>
            <p:nvPr/>
          </p:nvSpPr>
          <p:spPr>
            <a:xfrm>
              <a:off x="6766075" y="2970779"/>
              <a:ext cx="268110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41</a:t>
              </a:r>
            </a:p>
          </p:txBody>
        </p:sp>
        <p:sp>
          <p:nvSpPr>
            <p:cNvPr id="66" name="TextBox 63"/>
            <p:cNvSpPr txBox="1"/>
            <p:nvPr/>
          </p:nvSpPr>
          <p:spPr>
            <a:xfrm>
              <a:off x="6769261" y="3734743"/>
              <a:ext cx="26173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09</a:t>
              </a:r>
            </a:p>
          </p:txBody>
        </p:sp>
        <p:sp>
          <p:nvSpPr>
            <p:cNvPr id="67" name="TextBox 64"/>
            <p:cNvSpPr txBox="1"/>
            <p:nvPr/>
          </p:nvSpPr>
          <p:spPr>
            <a:xfrm>
              <a:off x="7662639" y="2974351"/>
              <a:ext cx="258862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76</a:t>
              </a:r>
            </a:p>
          </p:txBody>
        </p:sp>
        <p:sp>
          <p:nvSpPr>
            <p:cNvPr id="68" name="TextBox 65"/>
            <p:cNvSpPr txBox="1"/>
            <p:nvPr/>
          </p:nvSpPr>
          <p:spPr>
            <a:xfrm>
              <a:off x="7671360" y="3738315"/>
              <a:ext cx="241420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15</a:t>
              </a:r>
            </a:p>
          </p:txBody>
        </p:sp>
        <p:sp>
          <p:nvSpPr>
            <p:cNvPr id="69" name="TextBox 66"/>
            <p:cNvSpPr txBox="1"/>
            <p:nvPr/>
          </p:nvSpPr>
          <p:spPr>
            <a:xfrm>
              <a:off x="8558747" y="2974351"/>
              <a:ext cx="26550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93</a:t>
              </a:r>
            </a:p>
          </p:txBody>
        </p:sp>
        <p:sp>
          <p:nvSpPr>
            <p:cNvPr id="70" name="TextBox 67"/>
            <p:cNvSpPr txBox="1"/>
            <p:nvPr/>
          </p:nvSpPr>
          <p:spPr>
            <a:xfrm>
              <a:off x="8560036" y="3738315"/>
              <a:ext cx="26293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30</a:t>
              </a:r>
            </a:p>
          </p:txBody>
        </p:sp>
        <p:sp>
          <p:nvSpPr>
            <p:cNvPr id="71" name="TextBox 68"/>
            <p:cNvSpPr txBox="1"/>
            <p:nvPr/>
          </p:nvSpPr>
          <p:spPr>
            <a:xfrm>
              <a:off x="9311230" y="2977923"/>
              <a:ext cx="403103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142</a:t>
              </a:r>
            </a:p>
          </p:txBody>
        </p:sp>
        <p:sp>
          <p:nvSpPr>
            <p:cNvPr id="72" name="TextBox 69"/>
            <p:cNvSpPr txBox="1"/>
            <p:nvPr/>
          </p:nvSpPr>
          <p:spPr>
            <a:xfrm>
              <a:off x="9377745" y="3741887"/>
              <a:ext cx="270073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48</a:t>
              </a:r>
            </a:p>
          </p:txBody>
        </p:sp>
        <p:sp>
          <p:nvSpPr>
            <p:cNvPr id="73" name="TextBox 70"/>
            <p:cNvSpPr txBox="1"/>
            <p:nvPr/>
          </p:nvSpPr>
          <p:spPr>
            <a:xfrm>
              <a:off x="10217868" y="2981495"/>
              <a:ext cx="381882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220</a:t>
              </a:r>
            </a:p>
          </p:txBody>
        </p:sp>
        <p:sp>
          <p:nvSpPr>
            <p:cNvPr id="74" name="TextBox 71"/>
            <p:cNvSpPr txBox="1"/>
            <p:nvPr/>
          </p:nvSpPr>
          <p:spPr>
            <a:xfrm>
              <a:off x="10279163" y="3745459"/>
              <a:ext cx="259292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97</a:t>
              </a:r>
            </a:p>
          </p:txBody>
        </p:sp>
        <p:sp>
          <p:nvSpPr>
            <p:cNvPr id="75" name="TextBox 72"/>
            <p:cNvSpPr txBox="1"/>
            <p:nvPr/>
          </p:nvSpPr>
          <p:spPr>
            <a:xfrm>
              <a:off x="3253852" y="4442812"/>
              <a:ext cx="25906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00</a:t>
              </a:r>
            </a:p>
          </p:txBody>
        </p:sp>
        <p:sp>
          <p:nvSpPr>
            <p:cNvPr id="76" name="TextBox 73"/>
            <p:cNvSpPr txBox="1"/>
            <p:nvPr/>
          </p:nvSpPr>
          <p:spPr>
            <a:xfrm>
              <a:off x="3253852" y="5206776"/>
              <a:ext cx="25906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00</a:t>
              </a:r>
            </a:p>
          </p:txBody>
        </p:sp>
        <p:sp>
          <p:nvSpPr>
            <p:cNvPr id="77" name="TextBox 74"/>
            <p:cNvSpPr txBox="1"/>
            <p:nvPr/>
          </p:nvSpPr>
          <p:spPr>
            <a:xfrm>
              <a:off x="4138605" y="4446384"/>
              <a:ext cx="25906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00</a:t>
              </a:r>
            </a:p>
          </p:txBody>
        </p:sp>
        <p:sp>
          <p:nvSpPr>
            <p:cNvPr id="78" name="TextBox 75"/>
            <p:cNvSpPr txBox="1"/>
            <p:nvPr/>
          </p:nvSpPr>
          <p:spPr>
            <a:xfrm>
              <a:off x="4138605" y="5210348"/>
              <a:ext cx="25906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00</a:t>
              </a:r>
            </a:p>
          </p:txBody>
        </p:sp>
        <p:sp>
          <p:nvSpPr>
            <p:cNvPr id="79" name="TextBox 76"/>
            <p:cNvSpPr txBox="1"/>
            <p:nvPr/>
          </p:nvSpPr>
          <p:spPr>
            <a:xfrm>
              <a:off x="4990795" y="4446384"/>
              <a:ext cx="25906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00</a:t>
              </a:r>
            </a:p>
          </p:txBody>
        </p:sp>
        <p:sp>
          <p:nvSpPr>
            <p:cNvPr id="80" name="TextBox 77"/>
            <p:cNvSpPr txBox="1"/>
            <p:nvPr/>
          </p:nvSpPr>
          <p:spPr>
            <a:xfrm>
              <a:off x="4989158" y="5210348"/>
              <a:ext cx="262335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01</a:t>
              </a:r>
            </a:p>
          </p:txBody>
        </p:sp>
        <p:sp>
          <p:nvSpPr>
            <p:cNvPr id="81" name="TextBox 78"/>
            <p:cNvSpPr txBox="1"/>
            <p:nvPr/>
          </p:nvSpPr>
          <p:spPr>
            <a:xfrm>
              <a:off x="5870984" y="4449956"/>
              <a:ext cx="25906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00</a:t>
              </a:r>
            </a:p>
          </p:txBody>
        </p:sp>
        <p:sp>
          <p:nvSpPr>
            <p:cNvPr id="82" name="TextBox 79"/>
            <p:cNvSpPr txBox="1"/>
            <p:nvPr/>
          </p:nvSpPr>
          <p:spPr>
            <a:xfrm>
              <a:off x="5855451" y="5213920"/>
              <a:ext cx="290126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01</a:t>
              </a:r>
            </a:p>
          </p:txBody>
        </p:sp>
        <p:sp>
          <p:nvSpPr>
            <p:cNvPr id="83" name="TextBox 80"/>
            <p:cNvSpPr txBox="1"/>
            <p:nvPr/>
          </p:nvSpPr>
          <p:spPr>
            <a:xfrm>
              <a:off x="6772287" y="4467375"/>
              <a:ext cx="255687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02</a:t>
              </a:r>
            </a:p>
          </p:txBody>
        </p:sp>
        <p:sp>
          <p:nvSpPr>
            <p:cNvPr id="84" name="TextBox 81"/>
            <p:cNvSpPr txBox="1"/>
            <p:nvPr/>
          </p:nvSpPr>
          <p:spPr>
            <a:xfrm>
              <a:off x="6756487" y="5231339"/>
              <a:ext cx="287287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01</a:t>
              </a:r>
            </a:p>
          </p:txBody>
        </p:sp>
        <p:sp>
          <p:nvSpPr>
            <p:cNvPr id="85" name="TextBox 82"/>
            <p:cNvSpPr txBox="1"/>
            <p:nvPr/>
          </p:nvSpPr>
          <p:spPr>
            <a:xfrm>
              <a:off x="7660605" y="4470947"/>
              <a:ext cx="262930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03</a:t>
              </a:r>
            </a:p>
          </p:txBody>
        </p:sp>
        <p:sp>
          <p:nvSpPr>
            <p:cNvPr id="86" name="TextBox 83"/>
            <p:cNvSpPr txBox="1"/>
            <p:nvPr/>
          </p:nvSpPr>
          <p:spPr>
            <a:xfrm>
              <a:off x="7666603" y="5234911"/>
              <a:ext cx="250935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10</a:t>
              </a:r>
            </a:p>
          </p:txBody>
        </p:sp>
        <p:sp>
          <p:nvSpPr>
            <p:cNvPr id="87" name="TextBox 84"/>
            <p:cNvSpPr txBox="1"/>
            <p:nvPr/>
          </p:nvSpPr>
          <p:spPr>
            <a:xfrm>
              <a:off x="8563162" y="4470947"/>
              <a:ext cx="25667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07</a:t>
              </a:r>
            </a:p>
          </p:txBody>
        </p:sp>
        <p:sp>
          <p:nvSpPr>
            <p:cNvPr id="88" name="TextBox 85"/>
            <p:cNvSpPr txBox="1"/>
            <p:nvPr/>
          </p:nvSpPr>
          <p:spPr>
            <a:xfrm>
              <a:off x="8563658" y="5234911"/>
              <a:ext cx="255687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20</a:t>
              </a:r>
            </a:p>
          </p:txBody>
        </p:sp>
        <p:sp>
          <p:nvSpPr>
            <p:cNvPr id="89" name="TextBox 86"/>
            <p:cNvSpPr txBox="1"/>
            <p:nvPr/>
          </p:nvSpPr>
          <p:spPr>
            <a:xfrm>
              <a:off x="9383003" y="4474519"/>
              <a:ext cx="259556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23</a:t>
              </a:r>
            </a:p>
          </p:txBody>
        </p:sp>
        <p:sp>
          <p:nvSpPr>
            <p:cNvPr id="90" name="TextBox 87"/>
            <p:cNvSpPr txBox="1"/>
            <p:nvPr/>
          </p:nvSpPr>
          <p:spPr>
            <a:xfrm>
              <a:off x="9378290" y="5238483"/>
              <a:ext cx="268982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53</a:t>
              </a:r>
            </a:p>
          </p:txBody>
        </p:sp>
        <p:sp>
          <p:nvSpPr>
            <p:cNvPr id="91" name="TextBox 88"/>
            <p:cNvSpPr txBox="1"/>
            <p:nvPr/>
          </p:nvSpPr>
          <p:spPr>
            <a:xfrm>
              <a:off x="10282162" y="4478091"/>
              <a:ext cx="253295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27</a:t>
              </a:r>
            </a:p>
          </p:txBody>
        </p:sp>
        <p:sp>
          <p:nvSpPr>
            <p:cNvPr id="92" name="TextBox 89"/>
            <p:cNvSpPr txBox="1"/>
            <p:nvPr/>
          </p:nvSpPr>
          <p:spPr>
            <a:xfrm>
              <a:off x="10272483" y="5242055"/>
              <a:ext cx="272653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85</a:t>
              </a:r>
            </a:p>
          </p:txBody>
        </p:sp>
        <p:sp>
          <p:nvSpPr>
            <p:cNvPr id="93" name="TextBox 90"/>
            <p:cNvSpPr txBox="1"/>
            <p:nvPr/>
          </p:nvSpPr>
          <p:spPr>
            <a:xfrm>
              <a:off x="9172856" y="1544672"/>
              <a:ext cx="682313" cy="1410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3"/>
                </a:lnSpc>
              </a:pPr>
              <a:r>
                <a:rPr lang="en-US" sz="767">
                  <a:solidFill>
                    <a:srgbClr val="8D9BBB"/>
                  </a:solidFill>
                  <a:latin typeface="Public Sans Bold"/>
                </a:rPr>
                <a:t>FILIAL BRASIL</a:t>
              </a:r>
            </a:p>
          </p:txBody>
        </p:sp>
        <p:pic>
          <p:nvPicPr>
            <p:cNvPr id="94" name="Picture 91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>
            <a:xfrm>
              <a:off x="730867" y="2889152"/>
              <a:ext cx="1113885" cy="468155"/>
            </a:xfrm>
            <a:prstGeom prst="rect">
              <a:avLst/>
            </a:prstGeom>
          </p:spPr>
        </p:pic>
        <p:sp>
          <p:nvSpPr>
            <p:cNvPr id="95" name="TextBox 92"/>
            <p:cNvSpPr txBox="1"/>
            <p:nvPr/>
          </p:nvSpPr>
          <p:spPr>
            <a:xfrm>
              <a:off x="10994628" y="1921647"/>
              <a:ext cx="515144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6" b="1" dirty="0">
                  <a:solidFill>
                    <a:srgbClr val="1E3D76"/>
                  </a:solidFill>
                  <a:latin typeface="Public Sans"/>
                </a:rPr>
                <a:t>2023</a:t>
              </a:r>
            </a:p>
          </p:txBody>
        </p:sp>
        <p:grpSp>
          <p:nvGrpSpPr>
            <p:cNvPr id="96" name="Group 93"/>
            <p:cNvGrpSpPr/>
            <p:nvPr/>
          </p:nvGrpSpPr>
          <p:grpSpPr>
            <a:xfrm>
              <a:off x="11168877" y="2446067"/>
              <a:ext cx="166646" cy="147596"/>
              <a:chOff x="0" y="0"/>
              <a:chExt cx="6350000" cy="6350000"/>
            </a:xfrm>
          </p:grpSpPr>
          <p:sp>
            <p:nvSpPr>
              <p:cNvPr id="97" name="Freeform 9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64283"/>
              </a:solidFill>
            </p:spPr>
          </p:sp>
        </p:grpSp>
        <p:sp>
          <p:nvSpPr>
            <p:cNvPr id="98" name="TextBox 95"/>
            <p:cNvSpPr txBox="1"/>
            <p:nvPr/>
          </p:nvSpPr>
          <p:spPr>
            <a:xfrm>
              <a:off x="11057511" y="2993957"/>
              <a:ext cx="38937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228</a:t>
              </a:r>
            </a:p>
          </p:txBody>
        </p:sp>
        <p:sp>
          <p:nvSpPr>
            <p:cNvPr id="99" name="TextBox 96"/>
            <p:cNvSpPr txBox="1"/>
            <p:nvPr/>
          </p:nvSpPr>
          <p:spPr>
            <a:xfrm>
              <a:off x="11066280" y="3757921"/>
              <a:ext cx="371840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116</a:t>
              </a:r>
            </a:p>
          </p:txBody>
        </p:sp>
        <p:sp>
          <p:nvSpPr>
            <p:cNvPr id="100" name="TextBox 97"/>
            <p:cNvSpPr txBox="1"/>
            <p:nvPr/>
          </p:nvSpPr>
          <p:spPr>
            <a:xfrm>
              <a:off x="11125553" y="4490553"/>
              <a:ext cx="253295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>
                  <a:solidFill>
                    <a:srgbClr val="000000"/>
                  </a:solidFill>
                  <a:latin typeface="Public Sans"/>
                </a:rPr>
                <a:t>27</a:t>
              </a:r>
            </a:p>
          </p:txBody>
        </p:sp>
        <p:sp>
          <p:nvSpPr>
            <p:cNvPr id="101" name="TextBox 98"/>
            <p:cNvSpPr txBox="1"/>
            <p:nvPr/>
          </p:nvSpPr>
          <p:spPr>
            <a:xfrm>
              <a:off x="11115146" y="5254517"/>
              <a:ext cx="274109" cy="294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  <a:spcBef>
                  <a:spcPct val="0"/>
                </a:spcBef>
              </a:pPr>
              <a:r>
                <a:rPr lang="en-US" sz="1667" dirty="0">
                  <a:solidFill>
                    <a:srgbClr val="000000"/>
                  </a:solidFill>
                  <a:latin typeface="Public Sans"/>
                </a:rPr>
                <a:t>88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071" y="1099901"/>
            <a:ext cx="287417" cy="3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6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38B92F9-C7B3-80B6-2B6B-85EDBC3AB6DA}"/>
              </a:ext>
            </a:extLst>
          </p:cNvPr>
          <p:cNvSpPr txBox="1"/>
          <p:nvPr/>
        </p:nvSpPr>
        <p:spPr>
          <a:xfrm>
            <a:off x="1373698" y="696862"/>
            <a:ext cx="944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2D3E74"/>
                </a:solidFill>
                <a:latin typeface="Montserrat" pitchFamily="2" charset="0"/>
              </a:rPr>
              <a:t>Transação e Custos</a:t>
            </a:r>
            <a:endParaRPr lang="pt-BR" sz="2400" b="1" i="0" dirty="0">
              <a:solidFill>
                <a:srgbClr val="2D3E74"/>
              </a:solidFill>
              <a:effectLst/>
              <a:latin typeface="Montserrat" pitchFamily="2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6"/>
            <a:ext cx="877853" cy="280625"/>
          </a:xfrm>
          <a:prstGeom prst="rect">
            <a:avLst/>
          </a:prstGeom>
        </p:spPr>
      </p:pic>
      <p:sp>
        <p:nvSpPr>
          <p:cNvPr id="22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8950727" y="1385041"/>
            <a:ext cx="1526514" cy="322783"/>
          </a:xfrm>
          <a:prstGeom prst="round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pt-BR" sz="18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5436611" y="1404694"/>
            <a:ext cx="1526514" cy="322783"/>
          </a:xfrm>
          <a:prstGeom prst="round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pt-BR" sz="18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2127862" y="1450041"/>
            <a:ext cx="1526514" cy="322783"/>
          </a:xfrm>
          <a:prstGeom prst="round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pt-BR" sz="18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979793" y="1757306"/>
            <a:ext cx="1468382" cy="146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6377"/>
          <a:stretch>
            <a:fillRect/>
          </a:stretch>
        </p:blipFill>
        <p:spPr>
          <a:xfrm>
            <a:off x="5568068" y="1800777"/>
            <a:ext cx="1460854" cy="136146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222595" y="2844188"/>
            <a:ext cx="1047501" cy="0"/>
          </a:xfrm>
          <a:prstGeom prst="line">
            <a:avLst/>
          </a:prstGeom>
          <a:ln w="47625" cap="rnd">
            <a:solidFill>
              <a:srgbClr val="43BF7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" name="TextBox 6"/>
          <p:cNvSpPr txBox="1"/>
          <p:nvPr/>
        </p:nvSpPr>
        <p:spPr>
          <a:xfrm>
            <a:off x="4063460" y="2374270"/>
            <a:ext cx="1365769" cy="21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"/>
              </a:lnSpc>
            </a:pPr>
            <a:r>
              <a:rPr lang="en-US" sz="1304" b="1" dirty="0">
                <a:solidFill>
                  <a:srgbClr val="43BF77"/>
                </a:solidFill>
                <a:latin typeface="Montserrat" pitchFamily="2" charset="0"/>
              </a:rPr>
              <a:t>EMISSÃO</a:t>
            </a:r>
          </a:p>
        </p:txBody>
      </p:sp>
      <p:sp>
        <p:nvSpPr>
          <p:cNvPr id="7" name="AutoShape 7"/>
          <p:cNvSpPr/>
          <p:nvPr/>
        </p:nvSpPr>
        <p:spPr>
          <a:xfrm>
            <a:off x="7223181" y="2882772"/>
            <a:ext cx="1047501" cy="0"/>
          </a:xfrm>
          <a:prstGeom prst="line">
            <a:avLst/>
          </a:prstGeom>
          <a:ln w="47625" cap="rnd">
            <a:solidFill>
              <a:srgbClr val="43BF77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TextBox 8"/>
          <p:cNvSpPr txBox="1"/>
          <p:nvPr/>
        </p:nvSpPr>
        <p:spPr>
          <a:xfrm>
            <a:off x="6937685" y="2374270"/>
            <a:ext cx="1618494" cy="21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"/>
              </a:lnSpc>
            </a:pPr>
            <a:r>
              <a:rPr lang="en-US" sz="1304" b="1" dirty="0">
                <a:solidFill>
                  <a:srgbClr val="43BF77"/>
                </a:solidFill>
                <a:latin typeface="Montserrat" pitchFamily="2" charset="0"/>
              </a:rPr>
              <a:t>APOSENTADORIA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8235" y="1496016"/>
            <a:ext cx="1365769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"/>
              </a:lnSpc>
            </a:pPr>
            <a:r>
              <a:rPr lang="en-US" sz="1304" b="1" dirty="0">
                <a:solidFill>
                  <a:schemeClr val="bg1"/>
                </a:solidFill>
                <a:latin typeface="Montserrat" pitchFamily="2" charset="0"/>
              </a:rPr>
              <a:t>REGISTRANTE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16984" y="1458844"/>
            <a:ext cx="1365769" cy="21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"/>
              </a:lnSpc>
            </a:pPr>
            <a:r>
              <a:rPr lang="en-US" sz="1304" b="1" dirty="0">
                <a:solidFill>
                  <a:schemeClr val="bg1"/>
                </a:solidFill>
                <a:latin typeface="Montserrat" pitchFamily="2" charset="0"/>
              </a:rPr>
              <a:t>PARTICIPANTE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31100" y="1439191"/>
            <a:ext cx="1365769" cy="214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6"/>
              </a:lnSpc>
            </a:pPr>
            <a:r>
              <a:rPr lang="en-US" sz="1304" b="1" dirty="0">
                <a:solidFill>
                  <a:schemeClr val="bg1"/>
                </a:solidFill>
                <a:latin typeface="Montserrat" pitchFamily="2" charset="0"/>
              </a:rPr>
              <a:t>CONSUMIDOR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6966" y="3428300"/>
            <a:ext cx="2748306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1050" dirty="0">
                <a:solidFill>
                  <a:srgbClr val="1E3D76"/>
                </a:solidFill>
                <a:latin typeface="Montserrat" pitchFamily="2" charset="0"/>
              </a:rPr>
              <a:t>REGISTRA SEUS EMPREENDIMENTOS CENTRALIZADOS</a:t>
            </a:r>
          </a:p>
          <a:p>
            <a:pPr algn="ctr">
              <a:lnSpc>
                <a:spcPts val="1393"/>
              </a:lnSpc>
              <a:spcBef>
                <a:spcPct val="0"/>
              </a:spcBef>
            </a:pPr>
            <a:endParaRPr lang="en-US" sz="1050" dirty="0">
              <a:solidFill>
                <a:srgbClr val="1E3D76"/>
              </a:solidFill>
              <a:latin typeface="Montserrat" pitchFamily="2" charset="0"/>
            </a:endParaRPr>
          </a:p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1050" dirty="0">
                <a:solidFill>
                  <a:srgbClr val="1E3D76"/>
                </a:solidFill>
                <a:latin typeface="Montserrat" pitchFamily="2" charset="0"/>
              </a:rPr>
              <a:t>GERAÇÃO DISTRIBUÍDA (ATÉ 5MW)</a:t>
            </a:r>
          </a:p>
          <a:p>
            <a:pPr algn="ctr">
              <a:lnSpc>
                <a:spcPts val="1393"/>
              </a:lnSpc>
              <a:spcBef>
                <a:spcPct val="0"/>
              </a:spcBef>
            </a:pPr>
            <a:endParaRPr lang="en-US" sz="1050" dirty="0">
              <a:solidFill>
                <a:srgbClr val="1E3D76"/>
              </a:solidFill>
              <a:latin typeface="Montserrat" pitchFamily="2" charset="0"/>
            </a:endParaRPr>
          </a:p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1050" dirty="0">
                <a:solidFill>
                  <a:srgbClr val="1E3D76"/>
                </a:solidFill>
                <a:latin typeface="Montserrat" pitchFamily="2" charset="0"/>
              </a:rPr>
              <a:t>SOLICITA A EMISSÃO DE CERTIFICADOS DE ENERGIA RENOVÁVEL</a:t>
            </a:r>
          </a:p>
          <a:p>
            <a:pPr algn="ctr">
              <a:lnSpc>
                <a:spcPts val="1393"/>
              </a:lnSpc>
              <a:spcBef>
                <a:spcPct val="0"/>
              </a:spcBef>
            </a:pPr>
            <a:endParaRPr lang="en-US" sz="1050" dirty="0">
              <a:solidFill>
                <a:srgbClr val="264283"/>
              </a:solidFill>
              <a:latin typeface="Montserrat" pitchFamily="2" charset="0"/>
            </a:endParaRPr>
          </a:p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1050" b="1" dirty="0">
                <a:solidFill>
                  <a:srgbClr val="00A7DB"/>
                </a:solidFill>
                <a:latin typeface="Montserrat" pitchFamily="2" charset="0"/>
              </a:rPr>
              <a:t>PAGA PELO REGISTRO DA USINA E PELA EMISSÃO DOS I-RECS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8505799" y="3428300"/>
            <a:ext cx="2416371" cy="178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995" dirty="0">
                <a:solidFill>
                  <a:srgbClr val="1E3D76"/>
                </a:solidFill>
                <a:latin typeface="Montserrat" pitchFamily="2" charset="0"/>
              </a:rPr>
              <a:t>RECEBE A DECLARAÇÃO DE APOSENTADORIA EMITIDA PELO PARTICIPANTE</a:t>
            </a:r>
          </a:p>
          <a:p>
            <a:pPr algn="ctr">
              <a:lnSpc>
                <a:spcPts val="1393"/>
              </a:lnSpc>
              <a:spcBef>
                <a:spcPct val="0"/>
              </a:spcBef>
            </a:pPr>
            <a:endParaRPr lang="en-US" sz="995" dirty="0">
              <a:solidFill>
                <a:srgbClr val="1E3D76"/>
              </a:solidFill>
              <a:latin typeface="Montserrat" pitchFamily="2" charset="0"/>
            </a:endParaRPr>
          </a:p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995" dirty="0">
                <a:solidFill>
                  <a:srgbClr val="1E3D76"/>
                </a:solidFill>
                <a:latin typeface="Montserrat" pitchFamily="2" charset="0"/>
              </a:rPr>
              <a:t>UTILIZA OS CERTIFICADOS EM SEUS RELATOS DE CONSUMO ENERGÉTICO</a:t>
            </a:r>
          </a:p>
          <a:p>
            <a:pPr algn="ctr">
              <a:lnSpc>
                <a:spcPts val="1393"/>
              </a:lnSpc>
              <a:spcBef>
                <a:spcPct val="0"/>
              </a:spcBef>
            </a:pPr>
            <a:endParaRPr lang="en-US" sz="995" dirty="0">
              <a:solidFill>
                <a:srgbClr val="264283"/>
              </a:solidFill>
              <a:latin typeface="Montserrat" pitchFamily="2" charset="0"/>
            </a:endParaRPr>
          </a:p>
          <a:p>
            <a:pPr algn="ctr">
              <a:lnSpc>
                <a:spcPts val="1393"/>
              </a:lnSpc>
              <a:spcBef>
                <a:spcPct val="0"/>
              </a:spcBef>
            </a:pPr>
            <a:r>
              <a:rPr lang="en-US" sz="995" b="1" dirty="0">
                <a:solidFill>
                  <a:srgbClr val="00A7DB"/>
                </a:solidFill>
                <a:latin typeface="Montserrat" pitchFamily="2" charset="0"/>
              </a:rPr>
              <a:t>PAGA AO PARTICIPANTE O VALOR COMBINADO POR CERTIFICADO</a:t>
            </a: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95011" y="2601484"/>
            <a:ext cx="387467" cy="608985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72979" y="2055579"/>
            <a:ext cx="610799" cy="448173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72979" y="2665342"/>
            <a:ext cx="609234" cy="553672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862" y="1927728"/>
            <a:ext cx="599339" cy="597091"/>
          </a:xfrm>
          <a:prstGeom prst="rect">
            <a:avLst/>
          </a:prstGeom>
        </p:spPr>
      </p:pic>
      <p:sp>
        <p:nvSpPr>
          <p:cNvPr id="19" name="TextBox 13"/>
          <p:cNvSpPr txBox="1"/>
          <p:nvPr/>
        </p:nvSpPr>
        <p:spPr>
          <a:xfrm>
            <a:off x="4873600" y="3428300"/>
            <a:ext cx="2652537" cy="2369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50" dirty="0">
                <a:solidFill>
                  <a:srgbClr val="1E3D76"/>
                </a:solidFill>
                <a:latin typeface="Montserrat" pitchFamily="2" charset="0"/>
              </a:rPr>
              <a:t>RECEBE CERTIFICADO EMITIDO POR UM REGISTRANTE</a:t>
            </a:r>
          </a:p>
          <a:p>
            <a:pPr algn="ctr">
              <a:spcBef>
                <a:spcPct val="0"/>
              </a:spcBef>
            </a:pPr>
            <a:endParaRPr lang="en-US" sz="1050" dirty="0">
              <a:solidFill>
                <a:srgbClr val="1E3D76"/>
              </a:solidFill>
              <a:latin typeface="Montserrat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1050" dirty="0">
                <a:solidFill>
                  <a:srgbClr val="1E3D76"/>
                </a:solidFill>
                <a:latin typeface="Montserrat" pitchFamily="2" charset="0"/>
              </a:rPr>
              <a:t>TRANSACIONA ESSE CERTIFICADO PARA OUTRO PARTICIPANTE</a:t>
            </a:r>
          </a:p>
          <a:p>
            <a:pPr algn="ctr">
              <a:spcBef>
                <a:spcPct val="0"/>
              </a:spcBef>
            </a:pPr>
            <a:endParaRPr lang="en-US" sz="1050" dirty="0">
              <a:solidFill>
                <a:srgbClr val="1E3D76"/>
              </a:solidFill>
              <a:latin typeface="Montserrat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1050" dirty="0">
                <a:solidFill>
                  <a:srgbClr val="1E3D76"/>
                </a:solidFill>
                <a:latin typeface="Montserrat" pitchFamily="2" charset="0"/>
              </a:rPr>
              <a:t>APOSENTA O CERTIFICADO PARA O CONSUMIDOR FINAL</a:t>
            </a:r>
          </a:p>
          <a:p>
            <a:pPr algn="ctr">
              <a:spcBef>
                <a:spcPct val="0"/>
              </a:spcBef>
            </a:pPr>
            <a:endParaRPr lang="en-US" sz="1050" dirty="0">
              <a:solidFill>
                <a:srgbClr val="264283"/>
              </a:solidFill>
              <a:latin typeface="Montserrat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1050" b="1" dirty="0">
                <a:solidFill>
                  <a:srgbClr val="00A7DB"/>
                </a:solidFill>
                <a:latin typeface="Montserrat" pitchFamily="2" charset="0"/>
              </a:rPr>
              <a:t>PAGA PELA CONTA DE PARTICIPANTE E PAGA PELA APOSENTADORIA DOS CERTIFICADOS</a:t>
            </a:r>
          </a:p>
          <a:p>
            <a:pPr>
              <a:lnSpc>
                <a:spcPts val="2089"/>
              </a:lnSpc>
              <a:spcBef>
                <a:spcPct val="0"/>
              </a:spcBef>
            </a:pPr>
            <a:endParaRPr lang="en-US" sz="1492" dirty="0">
              <a:solidFill>
                <a:srgbClr val="82A6DB"/>
              </a:solidFill>
              <a:latin typeface="Public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051468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38B92F9-C7B3-80B6-2B6B-85EDBC3AB6DA}"/>
              </a:ext>
            </a:extLst>
          </p:cNvPr>
          <p:cNvSpPr txBox="1"/>
          <p:nvPr/>
        </p:nvSpPr>
        <p:spPr>
          <a:xfrm>
            <a:off x="4760316" y="696862"/>
            <a:ext cx="267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2D3E74"/>
                </a:solidFill>
                <a:latin typeface="Montserrat" pitchFamily="2" charset="0"/>
              </a:rPr>
              <a:t>Investimentos</a:t>
            </a:r>
            <a:endParaRPr lang="pt-BR" sz="2000" b="1" i="0" dirty="0">
              <a:solidFill>
                <a:srgbClr val="2D3E74"/>
              </a:solidFill>
              <a:effectLst/>
              <a:latin typeface="Montserrat" pitchFamily="2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6"/>
            <a:ext cx="877853" cy="280625"/>
          </a:xfrm>
          <a:prstGeom prst="rect">
            <a:avLst/>
          </a:prstGeom>
        </p:spPr>
      </p:pic>
      <p:sp>
        <p:nvSpPr>
          <p:cNvPr id="22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8848062" y="1307315"/>
            <a:ext cx="1526514" cy="322783"/>
          </a:xfrm>
          <a:prstGeom prst="round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pt-BR" sz="18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6151032" y="1307315"/>
            <a:ext cx="1526514" cy="322783"/>
          </a:xfrm>
          <a:prstGeom prst="round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pt-BR" sz="18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="" xmlns:a16="http://schemas.microsoft.com/office/drawing/2014/main" id="{8AE3748E-8524-4526-9776-EF72AB3CA2BA}"/>
              </a:ext>
            </a:extLst>
          </p:cNvPr>
          <p:cNvSpPr txBox="1">
            <a:spLocks/>
          </p:cNvSpPr>
          <p:nvPr/>
        </p:nvSpPr>
        <p:spPr>
          <a:xfrm>
            <a:off x="2776043" y="1307315"/>
            <a:ext cx="1526514" cy="322783"/>
          </a:xfrm>
          <a:prstGeom prst="roundRect">
            <a:avLst/>
          </a:prstGeom>
          <a:solidFill>
            <a:srgbClr val="1E3D76"/>
          </a:solidFill>
        </p:spPr>
        <p:txBody>
          <a:bodyPr vert="horz" wrap="square" lIns="0" tIns="1460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endParaRPr lang="pt-BR" sz="1800" b="1" dirty="0" smtClean="0">
              <a:solidFill>
                <a:schemeClr val="bg1"/>
              </a:solidFill>
              <a:latin typeface="Montserrat" pitchFamily="2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1372496" y="1353290"/>
            <a:ext cx="9447009" cy="3676687"/>
            <a:chOff x="1442576" y="1221484"/>
            <a:chExt cx="9447009" cy="36766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8947208" y="1626742"/>
              <a:ext cx="1468382" cy="14617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6377"/>
            <a:stretch>
              <a:fillRect/>
            </a:stretch>
          </p:blipFill>
          <p:spPr>
            <a:xfrm>
              <a:off x="6253942" y="1676862"/>
              <a:ext cx="1460854" cy="1361468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2926496" y="1221484"/>
              <a:ext cx="1365769" cy="230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</a:pPr>
              <a:r>
                <a:rPr lang="en-US" sz="1304" b="1" dirty="0">
                  <a:solidFill>
                    <a:schemeClr val="bg1"/>
                  </a:solidFill>
                  <a:latin typeface="Montserrat" pitchFamily="2" charset="0"/>
                </a:rPr>
                <a:t>REGISTRANTE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301485" y="1229659"/>
              <a:ext cx="1365769" cy="2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</a:pPr>
              <a:r>
                <a:rPr lang="en-US" sz="1304" b="1" dirty="0">
                  <a:solidFill>
                    <a:schemeClr val="bg1"/>
                  </a:solidFill>
                  <a:latin typeface="Montserrat" pitchFamily="2" charset="0"/>
                </a:rPr>
                <a:t>PARTICIPANTE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998515" y="1229659"/>
              <a:ext cx="1365769" cy="21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</a:pPr>
              <a:r>
                <a:rPr lang="en-US" sz="1304" b="1" dirty="0">
                  <a:solidFill>
                    <a:schemeClr val="bg1"/>
                  </a:solidFill>
                  <a:latin typeface="Montserrat" pitchFamily="2" charset="0"/>
                </a:rPr>
                <a:t>CONSUMIDOR</a:t>
              </a:r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2931422" y="1711953"/>
              <a:ext cx="1355916" cy="1291286"/>
              <a:chOff x="2846123" y="1927728"/>
              <a:chExt cx="1355916" cy="1291286"/>
            </a:xfrm>
          </p:grpSpPr>
          <p:pic>
            <p:nvPicPr>
              <p:cNvPr id="14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913272" y="2601484"/>
                <a:ext cx="387467" cy="608985"/>
              </a:xfrm>
              <a:prstGeom prst="rect">
                <a:avLst/>
              </a:prstGeom>
            </p:spPr>
          </p:pic>
          <p:pic>
            <p:nvPicPr>
              <p:cNvPr id="15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91240" y="2055579"/>
                <a:ext cx="610799" cy="448173"/>
              </a:xfrm>
              <a:prstGeom prst="rect">
                <a:avLst/>
              </a:prstGeom>
            </p:spPr>
          </p:pic>
          <p:pic>
            <p:nvPicPr>
              <p:cNvPr id="16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91240" y="2665342"/>
                <a:ext cx="609234" cy="553672"/>
              </a:xfrm>
              <a:prstGeom prst="rect">
                <a:avLst/>
              </a:prstGeom>
            </p:spPr>
          </p:pic>
          <p:pic>
            <p:nvPicPr>
              <p:cNvPr id="17" name="Picture 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46123" y="1927728"/>
                <a:ext cx="599339" cy="597091"/>
              </a:xfrm>
              <a:prstGeom prst="rect">
                <a:avLst/>
              </a:prstGeom>
            </p:spPr>
          </p:pic>
        </p:grpSp>
        <p:sp>
          <p:nvSpPr>
            <p:cNvPr id="24" name="TextBox 15"/>
            <p:cNvSpPr txBox="1"/>
            <p:nvPr/>
          </p:nvSpPr>
          <p:spPr>
            <a:xfrm>
              <a:off x="1442576" y="3156284"/>
              <a:ext cx="4333608" cy="1741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128" dirty="0" smtClean="0">
                  <a:solidFill>
                    <a:srgbClr val="1E3D76"/>
                  </a:solidFill>
                  <a:latin typeface="Montserrat" pitchFamily="2" charset="0"/>
                </a:rPr>
                <a:t>Usinas </a:t>
              </a:r>
              <a:r>
                <a:rPr lang="pt-BR" sz="1128" dirty="0">
                  <a:solidFill>
                    <a:srgbClr val="1E3D76"/>
                  </a:solidFill>
                  <a:latin typeface="Montserrat" pitchFamily="2" charset="0"/>
                </a:rPr>
                <a:t>com potência acima de 499MW: R$ 12.500,00; </a:t>
              </a:r>
              <a:endParaRPr lang="pt-BR" sz="1128" dirty="0" smtClean="0">
                <a:solidFill>
                  <a:srgbClr val="1E3D76"/>
                </a:solidFill>
                <a:latin typeface="Montserrat" pitchFamily="2" charset="0"/>
              </a:endParaRPr>
            </a:p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128" dirty="0" smtClean="0">
                  <a:solidFill>
                    <a:srgbClr val="1E3D76"/>
                  </a:solidFill>
                  <a:latin typeface="Montserrat" pitchFamily="2" charset="0"/>
                </a:rPr>
                <a:t>Usinas </a:t>
              </a:r>
              <a:r>
                <a:rPr lang="pt-BR" sz="1128" dirty="0">
                  <a:solidFill>
                    <a:srgbClr val="1E3D76"/>
                  </a:solidFill>
                  <a:latin typeface="Montserrat" pitchFamily="2" charset="0"/>
                </a:rPr>
                <a:t>com potência entre 5 MW e 499 MW: R$ 7.020,00; </a:t>
              </a:r>
              <a:endParaRPr lang="pt-BR" sz="1128" dirty="0" smtClean="0">
                <a:solidFill>
                  <a:srgbClr val="1E3D76"/>
                </a:solidFill>
                <a:latin typeface="Montserrat" pitchFamily="2" charset="0"/>
              </a:endParaRPr>
            </a:p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128" dirty="0" smtClean="0">
                  <a:solidFill>
                    <a:srgbClr val="1E3D76"/>
                  </a:solidFill>
                  <a:latin typeface="Montserrat" pitchFamily="2" charset="0"/>
                </a:rPr>
                <a:t>Usinas </a:t>
              </a:r>
              <a:r>
                <a:rPr lang="pt-BR" sz="1128" dirty="0">
                  <a:solidFill>
                    <a:srgbClr val="1E3D76"/>
                  </a:solidFill>
                  <a:latin typeface="Montserrat" pitchFamily="2" charset="0"/>
                </a:rPr>
                <a:t>com potência igual ou menor a 5 MW: </a:t>
              </a:r>
              <a:endParaRPr lang="pt-BR" sz="1128" dirty="0" smtClean="0">
                <a:solidFill>
                  <a:srgbClr val="1E3D76"/>
                </a:solidFill>
                <a:latin typeface="Montserrat" pitchFamily="2" charset="0"/>
              </a:endParaRPr>
            </a:p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128" dirty="0" smtClean="0">
                  <a:solidFill>
                    <a:srgbClr val="1E3D76"/>
                  </a:solidFill>
                  <a:latin typeface="Montserrat" pitchFamily="2" charset="0"/>
                </a:rPr>
                <a:t>&lt; </a:t>
              </a:r>
              <a:r>
                <a:rPr lang="pt-BR" sz="1128" dirty="0">
                  <a:solidFill>
                    <a:srgbClr val="1E3D76"/>
                  </a:solidFill>
                  <a:latin typeface="Montserrat" pitchFamily="2" charset="0"/>
                </a:rPr>
                <a:t>5 MW: R$ 3.500,00; </a:t>
              </a:r>
              <a:endParaRPr lang="pt-BR" sz="1128" dirty="0" smtClean="0">
                <a:solidFill>
                  <a:srgbClr val="1E3D76"/>
                </a:solidFill>
                <a:latin typeface="Montserrat" pitchFamily="2" charset="0"/>
              </a:endParaRPr>
            </a:p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128" dirty="0" smtClean="0">
                  <a:solidFill>
                    <a:srgbClr val="1E3D76"/>
                  </a:solidFill>
                  <a:latin typeface="Montserrat" pitchFamily="2" charset="0"/>
                </a:rPr>
                <a:t>&lt; </a:t>
              </a:r>
              <a:r>
                <a:rPr lang="pt-BR" sz="1128" dirty="0">
                  <a:solidFill>
                    <a:srgbClr val="1E3D76"/>
                  </a:solidFill>
                  <a:latin typeface="Montserrat" pitchFamily="2" charset="0"/>
                </a:rPr>
                <a:t>1 MW: R$ 750,00*3; </a:t>
              </a:r>
              <a:endParaRPr lang="pt-BR" sz="1128" dirty="0" smtClean="0">
                <a:solidFill>
                  <a:srgbClr val="1E3D76"/>
                </a:solidFill>
                <a:latin typeface="Montserrat" pitchFamily="2" charset="0"/>
              </a:endParaRPr>
            </a:p>
            <a:p>
              <a:pPr marL="171450" indent="-17145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128" dirty="0" smtClean="0">
                  <a:solidFill>
                    <a:srgbClr val="1E3D76"/>
                  </a:solidFill>
                  <a:latin typeface="Montserrat" pitchFamily="2" charset="0"/>
                </a:rPr>
                <a:t>&lt; </a:t>
              </a:r>
              <a:r>
                <a:rPr lang="pt-BR" sz="1128" dirty="0">
                  <a:solidFill>
                    <a:srgbClr val="1E3D76"/>
                  </a:solidFill>
                  <a:latin typeface="Montserrat" pitchFamily="2" charset="0"/>
                </a:rPr>
                <a:t>250 kW: R$ 30,00*3. </a:t>
              </a:r>
              <a:endParaRPr lang="en-US" sz="1128" dirty="0">
                <a:solidFill>
                  <a:srgbClr val="1E3D76"/>
                </a:solidFill>
                <a:latin typeface="Montserrat" pitchFamily="2" charset="0"/>
              </a:endParaRPr>
            </a:p>
            <a:p>
              <a:pPr algn="ctr">
                <a:lnSpc>
                  <a:spcPts val="1393"/>
                </a:lnSpc>
                <a:spcBef>
                  <a:spcPct val="0"/>
                </a:spcBef>
              </a:pPr>
              <a:endParaRPr lang="en-US" sz="1128" dirty="0">
                <a:solidFill>
                  <a:srgbClr val="264283"/>
                </a:solidFill>
                <a:latin typeface="Public Sans Bold"/>
              </a:endParaRP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5776184" y="3335976"/>
              <a:ext cx="2416371" cy="79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71450" indent="-171450" algn="ctr">
                <a:lnSpc>
                  <a:spcPts val="157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128" dirty="0" err="1">
                  <a:solidFill>
                    <a:srgbClr val="1E3D76"/>
                  </a:solidFill>
                  <a:latin typeface="Montserrat" pitchFamily="2" charset="0"/>
                </a:rPr>
                <a:t>Adesão</a:t>
              </a:r>
              <a:r>
                <a:rPr lang="en-US" sz="1128" dirty="0">
                  <a:solidFill>
                    <a:srgbClr val="1E3D76"/>
                  </a:solidFill>
                  <a:latin typeface="Montserrat" pitchFamily="2" charset="0"/>
                </a:rPr>
                <a:t>: 500,00 </a:t>
              </a:r>
              <a:r>
                <a:rPr lang="en-US" sz="1128" dirty="0" smtClean="0">
                  <a:solidFill>
                    <a:srgbClr val="1E3D76"/>
                  </a:solidFill>
                  <a:latin typeface="Montserrat" pitchFamily="2" charset="0"/>
                </a:rPr>
                <a:t>Euros;</a:t>
              </a:r>
            </a:p>
            <a:p>
              <a:pPr marL="171450" indent="-171450" algn="ctr">
                <a:lnSpc>
                  <a:spcPts val="157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128" dirty="0" err="1" smtClean="0">
                  <a:solidFill>
                    <a:srgbClr val="1E3D76"/>
                  </a:solidFill>
                  <a:latin typeface="Montserrat" pitchFamily="2" charset="0"/>
                </a:rPr>
                <a:t>Anuidade</a:t>
              </a:r>
              <a:r>
                <a:rPr lang="en-US" sz="1128" dirty="0">
                  <a:solidFill>
                    <a:srgbClr val="1E3D76"/>
                  </a:solidFill>
                  <a:latin typeface="Montserrat" pitchFamily="2" charset="0"/>
                </a:rPr>
                <a:t>: 2.000,00 </a:t>
              </a:r>
              <a:r>
                <a:rPr lang="en-US" sz="1128" dirty="0" smtClean="0">
                  <a:solidFill>
                    <a:srgbClr val="1E3D76"/>
                  </a:solidFill>
                  <a:latin typeface="Montserrat" pitchFamily="2" charset="0"/>
                </a:rPr>
                <a:t>Euros;</a:t>
              </a:r>
            </a:p>
            <a:p>
              <a:pPr marL="171450" indent="-171450" algn="ctr">
                <a:lnSpc>
                  <a:spcPts val="1579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sz="1128" dirty="0" err="1" smtClean="0">
                  <a:solidFill>
                    <a:srgbClr val="1E3D76"/>
                  </a:solidFill>
                  <a:latin typeface="Montserrat" pitchFamily="2" charset="0"/>
                </a:rPr>
                <a:t>Aposentadoria</a:t>
              </a:r>
              <a:r>
                <a:rPr lang="en-US" sz="1128" dirty="0">
                  <a:solidFill>
                    <a:srgbClr val="1E3D76"/>
                  </a:solidFill>
                  <a:latin typeface="Montserrat" pitchFamily="2" charset="0"/>
                </a:rPr>
                <a:t>: 0,06 </a:t>
              </a:r>
              <a:r>
                <a:rPr lang="en-US" sz="1128" dirty="0" smtClean="0">
                  <a:solidFill>
                    <a:srgbClr val="1E3D76"/>
                  </a:solidFill>
                  <a:latin typeface="Montserrat" pitchFamily="2" charset="0"/>
                </a:rPr>
                <a:t>Euros.</a:t>
              </a:r>
              <a:endParaRPr lang="en-US" sz="1128" dirty="0">
                <a:solidFill>
                  <a:srgbClr val="1E3D76"/>
                </a:solidFill>
                <a:latin typeface="Montserrat" pitchFamily="2" charset="0"/>
              </a:endParaRPr>
            </a:p>
            <a:p>
              <a:pPr marL="171450" indent="-171450" algn="ctr">
                <a:lnSpc>
                  <a:spcPts val="1393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sz="1128" dirty="0">
                <a:solidFill>
                  <a:srgbClr val="264283"/>
                </a:solidFill>
                <a:latin typeface="Montserrat" pitchFamily="2" charset="0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8473214" y="3232418"/>
              <a:ext cx="2416371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79"/>
                </a:lnSpc>
              </a:pPr>
              <a:r>
                <a:rPr lang="en-US" sz="1128" b="1" dirty="0" err="1">
                  <a:solidFill>
                    <a:srgbClr val="1E3D76"/>
                  </a:solidFill>
                  <a:latin typeface="Montserrat" pitchFamily="2" charset="0"/>
                </a:rPr>
                <a:t>Compra</a:t>
              </a:r>
              <a:r>
                <a:rPr lang="en-US" sz="1128" b="1" dirty="0">
                  <a:solidFill>
                    <a:srgbClr val="1E3D76"/>
                  </a:solidFill>
                  <a:latin typeface="Montserrat" pitchFamily="2" charset="0"/>
                </a:rPr>
                <a:t>: </a:t>
              </a:r>
              <a:r>
                <a:rPr lang="en-US" sz="1128" dirty="0">
                  <a:solidFill>
                    <a:srgbClr val="1E3D76"/>
                  </a:solidFill>
                  <a:latin typeface="Montserrat" pitchFamily="2" charset="0"/>
                </a:rPr>
                <a:t>Valor </a:t>
              </a:r>
              <a:r>
                <a:rPr lang="en-US" sz="1128" dirty="0" err="1">
                  <a:solidFill>
                    <a:srgbClr val="1E3D76"/>
                  </a:solidFill>
                  <a:latin typeface="Montserrat" pitchFamily="2" charset="0"/>
                </a:rPr>
                <a:t>acordado</a:t>
              </a:r>
              <a:r>
                <a:rPr lang="en-US" sz="1128" dirty="0">
                  <a:solidFill>
                    <a:srgbClr val="1E3D76"/>
                  </a:solidFill>
                  <a:latin typeface="Montserrat" pitchFamily="2" charset="0"/>
                </a:rPr>
                <a:t> com o </a:t>
              </a:r>
              <a:r>
                <a:rPr lang="en-US" sz="1128" dirty="0" err="1">
                  <a:solidFill>
                    <a:srgbClr val="1E3D76"/>
                  </a:solidFill>
                  <a:latin typeface="Montserrat" pitchFamily="2" charset="0"/>
                </a:rPr>
                <a:t>Participante</a:t>
              </a:r>
              <a:r>
                <a:rPr lang="en-US" sz="1128" dirty="0">
                  <a:solidFill>
                    <a:srgbClr val="1E3D76"/>
                  </a:solidFill>
                  <a:latin typeface="Montserrat" pitchFamily="2" charset="0"/>
                </a:rPr>
                <a:t>.</a:t>
              </a:r>
            </a:p>
            <a:p>
              <a:pPr algn="ctr">
                <a:lnSpc>
                  <a:spcPts val="1579"/>
                </a:lnSpc>
                <a:spcBef>
                  <a:spcPct val="0"/>
                </a:spcBef>
              </a:pPr>
              <a:endParaRPr lang="en-US" sz="1128" dirty="0">
                <a:solidFill>
                  <a:srgbClr val="264283"/>
                </a:solidFill>
                <a:latin typeface="Public Sans Bold"/>
              </a:endParaRPr>
            </a:p>
          </p:txBody>
        </p:sp>
      </p:grpSp>
      <p:sp>
        <p:nvSpPr>
          <p:cNvPr id="29" name="Retângulo de cantos arredondados 28"/>
          <p:cNvSpPr/>
          <p:nvPr/>
        </p:nvSpPr>
        <p:spPr>
          <a:xfrm>
            <a:off x="1775417" y="5010159"/>
            <a:ext cx="3527766" cy="267228"/>
          </a:xfrm>
          <a:prstGeom prst="roundRect">
            <a:avLst/>
          </a:prstGeom>
          <a:solidFill>
            <a:srgbClr val="3B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200" b="1" dirty="0">
                <a:solidFill>
                  <a:schemeClr val="bg1"/>
                </a:solidFill>
                <a:latin typeface="Montserrat" pitchFamily="2" charset="0"/>
              </a:rPr>
              <a:t>Emissão: R$ 0,184 por Certificado Emitido</a:t>
            </a:r>
          </a:p>
        </p:txBody>
      </p:sp>
    </p:spTree>
    <p:extLst>
      <p:ext uri="{BB962C8B-B14F-4D97-AF65-F5344CB8AC3E}">
        <p14:creationId xmlns:p14="http://schemas.microsoft.com/office/powerpoint/2010/main" val="27629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Norte Energia S.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6" y="3996660"/>
            <a:ext cx="1490313" cy="5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taú BBA Logo – PNG e Vetor – Download d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96" y="1863737"/>
            <a:ext cx="964521" cy="4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erco – RECS internat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47" y="1437302"/>
            <a:ext cx="1640119" cy="2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9" y="2616884"/>
            <a:ext cx="994529" cy="2086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54" y="2627385"/>
            <a:ext cx="979616" cy="224353"/>
          </a:xfrm>
          <a:prstGeom prst="rect">
            <a:avLst/>
          </a:prstGeom>
        </p:spPr>
      </p:pic>
      <p:pic>
        <p:nvPicPr>
          <p:cNvPr id="1030" name="Picture 6" descr="Empodera - Dia de Diversidade Empodera! na Brookfield Energia Renovável!  (Rio de Janeiro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52" y="3607740"/>
            <a:ext cx="1335556" cy="50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balhando em GRUPO CORNÉLIO BRENNAND | Great Place To Work® Brazi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45710" r="7619" b="35795"/>
          <a:stretch/>
        </p:blipFill>
        <p:spPr bwMode="auto">
          <a:xfrm>
            <a:off x="1732264" y="610654"/>
            <a:ext cx="1988190" cy="4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- Electra Energ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70" y="4199260"/>
            <a:ext cx="1348153" cy="3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03" y="4670948"/>
            <a:ext cx="1234357" cy="251997"/>
          </a:xfrm>
          <a:prstGeom prst="rect">
            <a:avLst/>
          </a:prstGeom>
        </p:spPr>
      </p:pic>
      <p:pic>
        <p:nvPicPr>
          <p:cNvPr id="1036" name="Picture 12" descr="Neoenergia Logo PNG Vector (EPS) Free Downlo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00" y="5688263"/>
            <a:ext cx="1151460" cy="4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orld Kinect Energy Services | Energy Solution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60" y="5066301"/>
            <a:ext cx="1021462" cy="5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eg Biogás – ZE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0"/>
          <a:stretch/>
        </p:blipFill>
        <p:spPr bwMode="auto">
          <a:xfrm>
            <a:off x="6751309" y="3091712"/>
            <a:ext cx="823399" cy="2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mpresa Metropolitana de Águas e Energia EMAE - SP - YouTub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34523" r="3202" b="22685"/>
          <a:stretch/>
        </p:blipFill>
        <p:spPr bwMode="auto">
          <a:xfrm>
            <a:off x="8707563" y="3592736"/>
            <a:ext cx="969668" cy="4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cheiro:Enel Group logo.svg – Wikipédia, a enciclopédia livr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81" y="3030706"/>
            <a:ext cx="846173" cy="3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cheiro:Logo-engie.svg – Wikipédia, a enciclopédia livr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456" y="2534332"/>
            <a:ext cx="863077" cy="3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Quanta Geração – Tombos – Filmagem e fotografia aérea com Drone – DFA  empresa especializada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31406" r="23974" b="29694"/>
          <a:stretch/>
        </p:blipFill>
        <p:spPr bwMode="auto">
          <a:xfrm>
            <a:off x="7991539" y="5155365"/>
            <a:ext cx="1072614" cy="4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JBS Foods Logo – PNG e Vetor – Download de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22" y="3630708"/>
            <a:ext cx="889490" cy="36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aízen | Redefinindo o futuro da energi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71" y="4179077"/>
            <a:ext cx="896750" cy="3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NFRA Asset Management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0" t="35471" r="14132" b="31061"/>
          <a:stretch/>
        </p:blipFill>
        <p:spPr bwMode="auto">
          <a:xfrm>
            <a:off x="8004244" y="4667261"/>
            <a:ext cx="1115736" cy="3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VOTORANTIM ENERGIA MUDA POSICIONAMENTO DA MARCA PARA MOSTRAR EVOLUÇÃO E  CRESCIMENTO NO MERCADO | PetroNotícia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50" y="760402"/>
            <a:ext cx="1321395" cy="4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Ficheiro:Grupo André Maggi (2014).svg – Wikipédia, a enciclopédia livr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12" y="3095552"/>
            <a:ext cx="1610909" cy="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omo é trabalhar na empresa Banco ABC | 99jobs.com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3467195"/>
            <a:ext cx="641379" cy="6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omerc - Conheça a Nova Marc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140" y="1948668"/>
            <a:ext cx="1326123" cy="3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ENC Energy - Waste to Energy Technologies and Solutions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32765" r="20970" b="33062"/>
          <a:stretch/>
        </p:blipFill>
        <p:spPr bwMode="auto">
          <a:xfrm>
            <a:off x="9749995" y="3519193"/>
            <a:ext cx="1014706" cy="5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Ficheiro:Naturgy.svg – Wikipédia, a enciclopédia livre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316" y="4997615"/>
            <a:ext cx="1147274" cy="3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FS Bioenergia - YouTube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t="26571" r="22247" b="29513"/>
          <a:stretch/>
        </p:blipFill>
        <p:spPr bwMode="auto">
          <a:xfrm>
            <a:off x="9247716" y="4213359"/>
            <a:ext cx="868296" cy="67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Transmissão única trimestral Linha de Transmissão Eletrosul - PRONATUR -  Rádio Estação Fm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6" y="5410423"/>
            <a:ext cx="1170717" cy="6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PFL Energia Logo PNG Vector (AI) Free Download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007" y="1930929"/>
            <a:ext cx="708597" cy="5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Ficheiro:Klabin.svg – Wikipédia, a enciclopédia livr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087" y="2704565"/>
            <a:ext cx="928436" cy="6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EC Energia | Energia Transformando Vidas :.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88" y="1282177"/>
            <a:ext cx="981247" cy="3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Statkraft - VIEX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33894" r="6537" b="29421"/>
          <a:stretch/>
        </p:blipFill>
        <p:spPr bwMode="auto">
          <a:xfrm>
            <a:off x="2854607" y="2129703"/>
            <a:ext cx="1305321" cy="3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esbe Energia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26" y="5158416"/>
            <a:ext cx="979226" cy="9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540021" y="4708562"/>
            <a:ext cx="963973" cy="449854"/>
          </a:xfrm>
          <a:prstGeom prst="rect">
            <a:avLst/>
          </a:prstGeom>
        </p:spPr>
      </p:pic>
      <p:pic>
        <p:nvPicPr>
          <p:cNvPr id="1090" name="Picture 66" descr="Furnas Logo – PNG e Vetor – Download de Logo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443" y="1274246"/>
            <a:ext cx="647727" cy="4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Matrix | Distribuidora Digital de Energia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38" y="1243123"/>
            <a:ext cx="604134" cy="4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GreenYellow – Shift to profitable energy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48" y="4209395"/>
            <a:ext cx="1347129" cy="5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ome | Brasil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07" y="1896851"/>
            <a:ext cx="822145" cy="39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O CTE - Página Inicial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80" y="4997615"/>
            <a:ext cx="1038911" cy="3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logo - WayCarbo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95" y="1282567"/>
            <a:ext cx="1085094" cy="4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CGT Eletrosul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00" y="2330800"/>
            <a:ext cx="667422" cy="5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544586" y="2953253"/>
            <a:ext cx="1106574" cy="562665"/>
          </a:xfrm>
          <a:prstGeom prst="rect">
            <a:avLst/>
          </a:prstGeom>
        </p:spPr>
      </p:pic>
      <p:pic>
        <p:nvPicPr>
          <p:cNvPr id="1104" name="Picture 80" descr="Marcos Menezes - Echoenergia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7" b="33175"/>
          <a:stretch/>
        </p:blipFill>
        <p:spPr bwMode="auto">
          <a:xfrm>
            <a:off x="4200693" y="3592736"/>
            <a:ext cx="2038459" cy="4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5853590" y="4013962"/>
            <a:ext cx="678368" cy="65202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790352" y="1918675"/>
            <a:ext cx="377094" cy="377094"/>
          </a:xfrm>
          <a:prstGeom prst="rect">
            <a:avLst/>
          </a:prstGeom>
        </p:spPr>
      </p:pic>
      <p:pic>
        <p:nvPicPr>
          <p:cNvPr id="1108" name="Picture 84" descr="Gestão de Prontuários | Easy Doc"/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18100" r="4023" b="17756"/>
          <a:stretch/>
        </p:blipFill>
        <p:spPr bwMode="auto">
          <a:xfrm>
            <a:off x="5221975" y="2510420"/>
            <a:ext cx="1326292" cy="3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EDF Logo – PNG e Vetor – Download de Logo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87" y="2567505"/>
            <a:ext cx="809119" cy="3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Página inicial - Blog Safira Energia Tenha mais lucro diminuindo o custo de  energia elétrica na sua empresa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47" y="5009612"/>
            <a:ext cx="1061212" cy="5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Ficheiro:Btg-logo-blue.svg – Wikipédia, a enciclopédia livre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40" y="1886466"/>
            <a:ext cx="1113052" cy="4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File:ContourGlobal logo.svg - Wikipedia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07" y="4136018"/>
            <a:ext cx="1141635" cy="3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CEI Energética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07" y="4939644"/>
            <a:ext cx="552776" cy="5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Ecom Energia • ABRACEEL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1" y="1285786"/>
            <a:ext cx="1367942" cy="5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Cemi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2" y="3076257"/>
            <a:ext cx="708310" cy="4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Atua Energia - Nossa História: experiência de um grande grupo empresarial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20" y="4922945"/>
            <a:ext cx="392424" cy="58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Ecohz – RECS international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5" y="2559035"/>
            <a:ext cx="1343711" cy="3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Por que o Grupo Tereos registra a maior receita de sua história mesmo com a  queda nos preços do açúcar"/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3697" r="9290" b="23644"/>
          <a:stretch/>
        </p:blipFill>
        <p:spPr bwMode="auto">
          <a:xfrm>
            <a:off x="2987156" y="3085534"/>
            <a:ext cx="1524000" cy="4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Ficheiro:EDP logo.svg – Wikipédia, a enciclopédia livre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47" y="4186481"/>
            <a:ext cx="626093" cy="4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Suzano Logo – PNG e Vetor – Download de Logo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58" y="676006"/>
            <a:ext cx="788982" cy="4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Empresa de Gestão de Resíduos em Campinas – SP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16" y="1903474"/>
            <a:ext cx="1190280" cy="3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Clientes | Hectare Engenharia"/>
          <p:cNvPicPr>
            <a:picLocks noChangeAspect="1" noChangeArrowheads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3" b="34126"/>
          <a:stretch/>
        </p:blipFill>
        <p:spPr bwMode="auto">
          <a:xfrm>
            <a:off x="3598059" y="1305105"/>
            <a:ext cx="1277809" cy="4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Sistema Tradener de Gestão: o que é e como funciona?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01" y="3718321"/>
            <a:ext cx="1408674" cy="3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Home » Edmond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92" y="5053335"/>
            <a:ext cx="1113052" cy="2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 descr="Celeo - www.celeogroup.com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56" y="589026"/>
            <a:ext cx="631245" cy="6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Mercury Renew - BNamericas"/>
          <p:cNvPicPr>
            <a:picLocks noChangeAspect="1" noChangeArrowheads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9" b="27141"/>
          <a:stretch/>
        </p:blipFill>
        <p:spPr bwMode="auto">
          <a:xfrm>
            <a:off x="5354192" y="4732384"/>
            <a:ext cx="1129528" cy="2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File:3Degrees logo.svg - Wikimedia Commons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76" y="4533934"/>
            <a:ext cx="123941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 descr="Identidade Visual - Copel - Pura Energia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88" y="4013962"/>
            <a:ext cx="1472063" cy="5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Infinity Energias - Mercado Livre de Energia - Setor Energético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79" y="759923"/>
            <a:ext cx="739414" cy="42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 descr="Prime Energy Comercializadora de Energia • ABRACEEL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994" y="611248"/>
            <a:ext cx="1052237" cy="6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Home - Premium Solution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43" y="818688"/>
            <a:ext cx="1094385" cy="2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 descr="Albioma investe em planta de biogás em Goianésia - GO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5" y="1274246"/>
            <a:ext cx="752250" cy="7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 descr="Elétron Energy - Energia para sua Empresa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68" y="3700240"/>
            <a:ext cx="1153108" cy="29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38" descr="Guaçu Geração de Energia | LinkedIn"/>
          <p:cNvPicPr>
            <a:picLocks noChangeAspect="1" noChangeArrowheads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5" b="27339"/>
          <a:stretch/>
        </p:blipFill>
        <p:spPr bwMode="auto">
          <a:xfrm>
            <a:off x="727933" y="4510651"/>
            <a:ext cx="1027587" cy="4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0" descr="Eletrobras-Eletronorte-logo - Prolux : Prolux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64" y="2991086"/>
            <a:ext cx="682927" cy="5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File:Logo Adecoagro.jpg - Wikimedia Commons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46" y="1472074"/>
            <a:ext cx="1387181" cy="4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Ibitu Energia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59" y="873727"/>
            <a:ext cx="875694" cy="4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Trabalhando em Trinity Energia | Great Place To Work® Brazil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1" y="3335461"/>
            <a:ext cx="910785" cy="6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Omega Geração - OMGE3 -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4" y="4488265"/>
            <a:ext cx="870142" cy="31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CTG Brasil | CBVE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05" y="2589400"/>
            <a:ext cx="1029962" cy="34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South Pole Logo Vector - (.SVG + .PNG) - GetLogo.Net"/>
          <p:cNvPicPr>
            <a:picLocks noChangeAspect="1" noChangeArrowheads="1"/>
          </p:cNvPicPr>
          <p:nvPr/>
        </p:nvPicPr>
        <p:blipFill rotWithShape="1"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1" b="31038"/>
          <a:stretch/>
        </p:blipFill>
        <p:spPr bwMode="auto">
          <a:xfrm>
            <a:off x="601841" y="2545572"/>
            <a:ext cx="1158228" cy="2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414486" y="3268388"/>
            <a:ext cx="602821" cy="259442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873122" y="2011383"/>
            <a:ext cx="824053" cy="36177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3214225" y="1823617"/>
            <a:ext cx="950961" cy="26678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4014920" y="4093550"/>
            <a:ext cx="523319" cy="31617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2041782" y="1999839"/>
            <a:ext cx="624028" cy="48080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" y="2816353"/>
            <a:ext cx="1056675" cy="41929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2154219" y="1138022"/>
            <a:ext cx="566682" cy="3413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39" y="5679766"/>
            <a:ext cx="1019320" cy="5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Map&#10;&#10;Description automatically generated">
            <a:extLst>
              <a:ext uri="{FF2B5EF4-FFF2-40B4-BE49-F238E27FC236}">
                <a16:creationId xmlns:a16="http://schemas.microsoft.com/office/drawing/2014/main" xmlns="" id="{AE85CBD6-D2A7-284B-9CD1-35A6407D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59" y="870006"/>
            <a:ext cx="8323482" cy="46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6">
            <a:extLst>
              <a:ext uri="{FF2B5EF4-FFF2-40B4-BE49-F238E27FC236}">
                <a16:creationId xmlns:a16="http://schemas.microsoft.com/office/drawing/2014/main" xmlns="" id="{30EDFD7B-0DA2-6DF5-683D-98A58EF98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776259"/>
              </p:ext>
            </p:extLst>
          </p:nvPr>
        </p:nvGraphicFramePr>
        <p:xfrm>
          <a:off x="2487337" y="1230941"/>
          <a:ext cx="3962400" cy="113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0" name="Group 20">
            <a:extLst>
              <a:ext uri="{FF2B5EF4-FFF2-40B4-BE49-F238E27FC236}">
                <a16:creationId xmlns:a16="http://schemas.microsoft.com/office/drawing/2014/main" xmlns="" id="{8981CD1F-C8ED-2826-2C1B-C6C6B24B4524}"/>
              </a:ext>
            </a:extLst>
          </p:cNvPr>
          <p:cNvGrpSpPr/>
          <p:nvPr/>
        </p:nvGrpSpPr>
        <p:grpSpPr>
          <a:xfrm>
            <a:off x="4879438" y="5007684"/>
            <a:ext cx="4907778" cy="642740"/>
            <a:chOff x="304800" y="4402025"/>
            <a:chExt cx="4654731" cy="609600"/>
          </a:xfrm>
        </p:grpSpPr>
        <p:sp>
          <p:nvSpPr>
            <p:cNvPr id="48" name="Oval 13">
              <a:extLst>
                <a:ext uri="{FF2B5EF4-FFF2-40B4-BE49-F238E27FC236}">
                  <a16:creationId xmlns:a16="http://schemas.microsoft.com/office/drawing/2014/main" xmlns="" id="{0B9F8338-225D-2271-3201-DF2DCB5577D0}"/>
                </a:ext>
              </a:extLst>
            </p:cNvPr>
            <p:cNvSpPr/>
            <p:nvPr/>
          </p:nvSpPr>
          <p:spPr>
            <a:xfrm>
              <a:off x="1789200" y="4402025"/>
              <a:ext cx="609600" cy="609600"/>
            </a:xfrm>
            <a:prstGeom prst="ellipse">
              <a:avLst/>
            </a:prstGeom>
            <a:solidFill>
              <a:srgbClr val="0673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</a:rPr>
                <a:t>18</a:t>
              </a:r>
            </a:p>
          </p:txBody>
        </p:sp>
        <p:sp>
          <p:nvSpPr>
            <p:cNvPr id="49" name="Oval 14">
              <a:extLst>
                <a:ext uri="{FF2B5EF4-FFF2-40B4-BE49-F238E27FC236}">
                  <a16:creationId xmlns:a16="http://schemas.microsoft.com/office/drawing/2014/main" xmlns="" id="{4B2FCB78-DFB7-9441-7402-6C606495BCA0}"/>
                </a:ext>
              </a:extLst>
            </p:cNvPr>
            <p:cNvSpPr/>
            <p:nvPr/>
          </p:nvSpPr>
          <p:spPr>
            <a:xfrm>
              <a:off x="3313200" y="4402025"/>
              <a:ext cx="609600" cy="609600"/>
            </a:xfrm>
            <a:prstGeom prst="ellipse">
              <a:avLst/>
            </a:prstGeom>
            <a:solidFill>
              <a:srgbClr val="0673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15">
              <a:extLst>
                <a:ext uri="{FF2B5EF4-FFF2-40B4-BE49-F238E27FC236}">
                  <a16:creationId xmlns:a16="http://schemas.microsoft.com/office/drawing/2014/main" xmlns="" id="{29A386A8-090E-05E7-CF26-020C7A86FC97}"/>
                </a:ext>
              </a:extLst>
            </p:cNvPr>
            <p:cNvSpPr/>
            <p:nvPr/>
          </p:nvSpPr>
          <p:spPr>
            <a:xfrm>
              <a:off x="304800" y="4402025"/>
              <a:ext cx="609600" cy="609600"/>
            </a:xfrm>
            <a:prstGeom prst="ellipse">
              <a:avLst/>
            </a:prstGeom>
            <a:solidFill>
              <a:srgbClr val="0673B1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0"/>
                </a:rPr>
                <a:t>54</a:t>
              </a:r>
            </a:p>
          </p:txBody>
        </p:sp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xmlns="" id="{6FE7DC74-996B-FC71-3D6E-AEDEFBA5F78D}"/>
                </a:ext>
              </a:extLst>
            </p:cNvPr>
            <p:cNvSpPr txBox="1"/>
            <p:nvPr/>
          </p:nvSpPr>
          <p:spPr>
            <a:xfrm>
              <a:off x="3340350" y="4524893"/>
              <a:ext cx="544590" cy="350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ontserrat" pitchFamily="2" charset="0"/>
                </a:rPr>
                <a:t>198</a:t>
              </a:r>
            </a:p>
          </p:txBody>
        </p:sp>
        <p:sp>
          <p:nvSpPr>
            <p:cNvPr id="52" name="TextBox 17">
              <a:extLst>
                <a:ext uri="{FF2B5EF4-FFF2-40B4-BE49-F238E27FC236}">
                  <a16:creationId xmlns:a16="http://schemas.microsoft.com/office/drawing/2014/main" xmlns="" id="{08483B23-E7E9-0C1F-0673-5C0956C8AE3F}"/>
                </a:ext>
              </a:extLst>
            </p:cNvPr>
            <p:cNvSpPr txBox="1"/>
            <p:nvPr/>
          </p:nvSpPr>
          <p:spPr>
            <a:xfrm>
              <a:off x="914400" y="4429826"/>
              <a:ext cx="762000" cy="52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Montserrat" pitchFamily="2" charset="0"/>
                </a:rPr>
                <a:t>I-REC(E</a:t>
              </a:r>
              <a:r>
                <a:rPr lang="en-US" sz="1000" dirty="0">
                  <a:latin typeface="Montserrat" pitchFamily="2" charset="0"/>
                </a:rPr>
                <a:t>) </a:t>
              </a:r>
              <a:r>
                <a:rPr lang="en-US" sz="1000" dirty="0" err="1">
                  <a:latin typeface="Montserrat" pitchFamily="2" charset="0"/>
                </a:rPr>
                <a:t>Países</a:t>
              </a:r>
              <a:r>
                <a:rPr lang="en-US" sz="1000" dirty="0">
                  <a:latin typeface="Montserrat" pitchFamily="2" charset="0"/>
                </a:rPr>
                <a:t> </a:t>
              </a:r>
              <a:r>
                <a:rPr lang="en-US" sz="1000" dirty="0" err="1">
                  <a:latin typeface="Montserrat" pitchFamily="2" charset="0"/>
                </a:rPr>
                <a:t>ativos</a:t>
              </a:r>
              <a:endParaRPr lang="en-US" dirty="0">
                <a:latin typeface="Montserrat" pitchFamily="2" charset="0"/>
              </a:endParaRPr>
            </a:p>
          </p:txBody>
        </p:sp>
        <p:sp>
          <p:nvSpPr>
            <p:cNvPr id="53" name="TextBox 18">
              <a:extLst>
                <a:ext uri="{FF2B5EF4-FFF2-40B4-BE49-F238E27FC236}">
                  <a16:creationId xmlns:a16="http://schemas.microsoft.com/office/drawing/2014/main" xmlns="" id="{2DD93EEF-D51F-9B59-9AF4-200F09BB9FC9}"/>
                </a:ext>
              </a:extLst>
            </p:cNvPr>
            <p:cNvSpPr txBox="1"/>
            <p:nvPr/>
          </p:nvSpPr>
          <p:spPr>
            <a:xfrm>
              <a:off x="2402000" y="4429826"/>
              <a:ext cx="900490" cy="52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Montserrat" pitchFamily="2" charset="0"/>
                </a:rPr>
                <a:t>I-REC(E)</a:t>
              </a:r>
            </a:p>
            <a:p>
              <a:r>
                <a:rPr lang="en-US" sz="1000" dirty="0" err="1">
                  <a:latin typeface="Montserrat" pitchFamily="2" charset="0"/>
                </a:rPr>
                <a:t>Emissoras</a:t>
              </a:r>
              <a:r>
                <a:rPr lang="en-US" sz="1000" dirty="0">
                  <a:latin typeface="Montserrat" pitchFamily="2" charset="0"/>
                </a:rPr>
                <a:t> </a:t>
              </a:r>
              <a:r>
                <a:rPr lang="en-US" sz="1000" dirty="0" err="1" smtClean="0">
                  <a:latin typeface="Montserrat" pitchFamily="2" charset="0"/>
                </a:rPr>
                <a:t>acreditadas</a:t>
              </a:r>
              <a:endParaRPr lang="en-US" dirty="0">
                <a:latin typeface="Montserrat" pitchFamily="2" charset="0"/>
              </a:endParaRPr>
            </a:p>
          </p:txBody>
        </p:sp>
        <p:sp>
          <p:nvSpPr>
            <p:cNvPr id="54" name="TextBox 19">
              <a:extLst>
                <a:ext uri="{FF2B5EF4-FFF2-40B4-BE49-F238E27FC236}">
                  <a16:creationId xmlns:a16="http://schemas.microsoft.com/office/drawing/2014/main" xmlns="" id="{77CE19D4-D58C-61D9-F098-4F701A35EA97}"/>
                </a:ext>
              </a:extLst>
            </p:cNvPr>
            <p:cNvSpPr txBox="1"/>
            <p:nvPr/>
          </p:nvSpPr>
          <p:spPr>
            <a:xfrm>
              <a:off x="3956481" y="4429826"/>
              <a:ext cx="1003050" cy="525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Montserrat" pitchFamily="2" charset="0"/>
                </a:rPr>
                <a:t>I-REC(E) </a:t>
              </a:r>
              <a:r>
                <a:rPr lang="en-US" sz="1000" dirty="0" err="1">
                  <a:latin typeface="Montserrat" pitchFamily="2" charset="0"/>
                </a:rPr>
                <a:t>TWh</a:t>
              </a:r>
              <a:r>
                <a:rPr lang="en-US" sz="1000" dirty="0">
                  <a:latin typeface="Montserrat" pitchFamily="2" charset="0"/>
                </a:rPr>
                <a:t> </a:t>
              </a:r>
              <a:r>
                <a:rPr lang="en-US" sz="1000" dirty="0" err="1" smtClean="0">
                  <a:latin typeface="Montserrat" pitchFamily="2" charset="0"/>
                </a:rPr>
                <a:t>Emitidos</a:t>
              </a:r>
              <a:r>
                <a:rPr lang="en-US" sz="1000" dirty="0" smtClean="0">
                  <a:latin typeface="Montserrat" pitchFamily="2" charset="0"/>
                </a:rPr>
                <a:t> </a:t>
              </a:r>
              <a:r>
                <a:rPr lang="en-US" sz="1000" dirty="0" err="1" smtClean="0">
                  <a:latin typeface="Montserrat" pitchFamily="2" charset="0"/>
                </a:rPr>
                <a:t>em</a:t>
              </a:r>
              <a:r>
                <a:rPr lang="en-US" sz="1000" dirty="0" smtClean="0">
                  <a:latin typeface="Montserrat" pitchFamily="2" charset="0"/>
                </a:rPr>
                <a:t> 2022</a:t>
              </a:r>
              <a:endParaRPr lang="en-US" sz="1000" dirty="0">
                <a:latin typeface="Montserrat" pitchFamily="2" charset="0"/>
              </a:endParaRPr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79" y="787430"/>
            <a:ext cx="2306595" cy="44351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7"/>
            <a:ext cx="877853" cy="2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1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ipse 10"/>
          <p:cNvSpPr/>
          <p:nvPr/>
        </p:nvSpPr>
        <p:spPr>
          <a:xfrm>
            <a:off x="4558432" y="1586652"/>
            <a:ext cx="3428437" cy="3538342"/>
          </a:xfrm>
          <a:prstGeom prst="ellipse">
            <a:avLst/>
          </a:prstGeom>
          <a:noFill/>
          <a:ln w="38100">
            <a:solidFill>
              <a:srgbClr val="43B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77AE3F7B-CA4E-D244-8634-C30CF01E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95982" y="2740537"/>
            <a:ext cx="1054685" cy="1079733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A31DC304-8EB9-0D49-A397-066FCFEF8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6" t="18855" r="23884" b="26167"/>
          <a:stretch/>
        </p:blipFill>
        <p:spPr>
          <a:xfrm>
            <a:off x="3041334" y="2573176"/>
            <a:ext cx="1517098" cy="1414454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00C51CBE-28AA-D641-9ACB-AC1E6B780C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05059" y="659197"/>
            <a:ext cx="1735182" cy="98557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38B92F9-C7B3-80B6-2B6B-85EDBC3AB6DA}"/>
              </a:ext>
            </a:extLst>
          </p:cNvPr>
          <p:cNvSpPr txBox="1"/>
          <p:nvPr/>
        </p:nvSpPr>
        <p:spPr>
          <a:xfrm>
            <a:off x="797072" y="787430"/>
            <a:ext cx="3330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2D3E74"/>
                </a:solidFill>
                <a:latin typeface="Montserrat" pitchFamily="2" charset="0"/>
              </a:rPr>
              <a:t>Motivação Atual</a:t>
            </a:r>
            <a:endParaRPr lang="pt-BR" sz="2800" b="1" i="0" dirty="0">
              <a:solidFill>
                <a:srgbClr val="2D3E74"/>
              </a:solidFill>
              <a:effectLst/>
              <a:latin typeface="Montserrat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31" y="5813787"/>
            <a:ext cx="877853" cy="2806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35" y="5042616"/>
            <a:ext cx="1192522" cy="11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6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351</Words>
  <Application>Microsoft Office PowerPoint</Application>
  <PresentationFormat>Widescreen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Montserrat</vt:lpstr>
      <vt:lpstr>Montserrat Bold</vt:lpstr>
      <vt:lpstr>Public Sans</vt:lpstr>
      <vt:lpstr>Public Sans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Mateus Ducati</dc:creator>
  <cp:lastModifiedBy>Mateus Silva Pereira</cp:lastModifiedBy>
  <cp:revision>263</cp:revision>
  <dcterms:created xsi:type="dcterms:W3CDTF">2023-02-28T07:36:13Z</dcterms:created>
  <dcterms:modified xsi:type="dcterms:W3CDTF">2023-03-24T15:59:05Z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2023-02-28T07:37:31Z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c7390c2b-e230-42bc-a458-74f116684418</vt:lpwstr>
  </property>
  <property fmtid="{D5CDD505-2E9C-101B-9397-08002B2CF9AE}" pid="7" name="MSIP_Label_defa4170-0d19-0005-0004-bc88714345d2_ActionId">
    <vt:lpwstr>808ab9c4-2b6a-4c3b-bb76-cdb21232765c</vt:lpwstr>
  </property>
  <property fmtid="{D5CDD505-2E9C-101B-9397-08002B2CF9AE}" pid="8" name="MSIP_Label_defa4170-0d19-0005-0004-bc88714345d2_ContentBits">
    <vt:lpwstr>0</vt:lpwstr>
  </property>
</Properties>
</file>