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6" r:id="rId5"/>
    <p:sldId id="1139" r:id="rId6"/>
    <p:sldId id="15603" r:id="rId7"/>
    <p:sldId id="15604" r:id="rId8"/>
    <p:sldId id="993" r:id="rId9"/>
    <p:sldId id="1141" r:id="rId10"/>
    <p:sldId id="1147" r:id="rId11"/>
    <p:sldId id="1148" r:id="rId12"/>
    <p:sldId id="480" r:id="rId13"/>
    <p:sldId id="587" r:id="rId14"/>
    <p:sldId id="1007" r:id="rId15"/>
    <p:sldId id="996" r:id="rId16"/>
    <p:sldId id="1234" r:id="rId17"/>
    <p:sldId id="512" r:id="rId18"/>
    <p:sldId id="983" r:id="rId19"/>
    <p:sldId id="1003" r:id="rId20"/>
    <p:sldId id="15602" r:id="rId21"/>
    <p:sldId id="987" r:id="rId22"/>
    <p:sldId id="68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3658A"/>
    <a:srgbClr val="86BBD8"/>
    <a:srgbClr val="F6AE2D"/>
    <a:srgbClr val="E2F0D9"/>
    <a:srgbClr val="A6A6A6"/>
    <a:srgbClr val="92D050"/>
    <a:srgbClr val="000066"/>
    <a:srgbClr val="62A672"/>
    <a:srgbClr val="F26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3792" autoAdjust="0"/>
  </p:normalViewPr>
  <p:slideViewPr>
    <p:cSldViewPr snapToGrid="0">
      <p:cViewPr varScale="1">
        <p:scale>
          <a:sx n="77" d="100"/>
          <a:sy n="77" d="100"/>
        </p:scale>
        <p:origin x="56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.leocadio\Downloads\Hist&#243;rico%20-%20M&#234;s%20-%20Capacida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io.leocadio\Downloads\Comparativo%20Gera&#231;&#227;o%20de%20Energia%20Semana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e.lan\Arquivos\Projetos\SGE-Projetos\02-Estudos\05-Plano%20Decenal%20de%20Expans&#227;o\2023-2032\Relat&#243;rio\Tabelas\Cap3_Graficos_Tabelas_Fi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e.lan\Arquivos\Projetos\SGE-Projetos\02-Estudos\05-Plano%20Decenal%20de%20Expans&#227;o\2023-2032\Relat&#243;rio\Tabelas\Cap3_Graficos_Tabelas_Fi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e.lan\Arquivos\Projetos\SGE-Projetos\02-Estudos\05-Plano%20Decenal%20de%20Expans&#227;o\2022-2031\Relat&#243;rio\Figuras_gr&#225;ficos_tabelas\Cap3_Graficos_Tabelas_Fig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e.lan\Arquivos\Projetos\SGE-Projetos\02-Estudos\05-Plano%20Decenal%20de%20Expans&#227;o\2022-2031\Relat&#243;rio\Figuras_gr&#225;ficos_tabelas\Cap3_Graficos_Tabelas_Fig_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6806382211932"/>
          <c:y val="0.16910466145381886"/>
          <c:w val="0.46263894197691308"/>
          <c:h val="0.77303053804253608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90-4D01-B0BB-13A48CE126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0-4D01-B0BB-13A48CE126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90-4D01-B0BB-13A48CE126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90-4D01-B0BB-13A48CE126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90-4D01-B0BB-13A48CE126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90-4D01-B0BB-13A48CE126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490-4D01-B0BB-13A48CE126D5}"/>
              </c:ext>
            </c:extLst>
          </c:dPt>
          <c:dLbls>
            <c:dLbl>
              <c:idx val="0"/>
              <c:layout>
                <c:manualLayout>
                  <c:x val="-1.6643550624133047E-2"/>
                  <c:y val="9.269988412514484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90-4D01-B0BB-13A48CE126D5}"/>
                </c:ext>
              </c:extLst>
            </c:dLbl>
            <c:dLbl>
              <c:idx val="1"/>
              <c:layout>
                <c:manualLayout>
                  <c:x val="8.321775312066574E-3"/>
                  <c:y val="4.63499420625724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90-4D01-B0BB-13A48CE126D5}"/>
                </c:ext>
              </c:extLst>
            </c:dLbl>
            <c:dLbl>
              <c:idx val="2"/>
              <c:layout>
                <c:manualLayout>
                  <c:x val="-2.7739251040221915E-3"/>
                  <c:y val="9.269988412514484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90-4D01-B0BB-13A48CE126D5}"/>
                </c:ext>
              </c:extLst>
            </c:dLbl>
            <c:dLbl>
              <c:idx val="3"/>
              <c:layout>
                <c:manualLayout>
                  <c:x val="-1.3869625520110958E-2"/>
                  <c:y val="-2.31749710312862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90-4D01-B0BB-13A48CE126D5}"/>
                </c:ext>
              </c:extLst>
            </c:dLbl>
            <c:dLbl>
              <c:idx val="4"/>
              <c:layout>
                <c:manualLayout>
                  <c:x val="3.3287101248266296E-2"/>
                  <c:y val="-0.194181248177311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90-4D01-B0BB-13A48CE126D5}"/>
                </c:ext>
              </c:extLst>
            </c:dLbl>
            <c:dLbl>
              <c:idx val="5"/>
              <c:layout>
                <c:manualLayout>
                  <c:x val="-8.0443828016643557E-2"/>
                  <c:y val="-0.143684820393974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90-4D01-B0BB-13A48CE126D5}"/>
                </c:ext>
              </c:extLst>
            </c:dLbl>
            <c:dLbl>
              <c:idx val="6"/>
              <c:layout>
                <c:manualLayout>
                  <c:x val="9.9861303744798888E-2"/>
                  <c:y val="-0.138178301292871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90-4D01-B0BB-13A48CE12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Planilha1!$A$2:$A$8</c:f>
              <c:strCache>
                <c:ptCount val="7"/>
                <c:pt idx="0">
                  <c:v>UHE</c:v>
                </c:pt>
                <c:pt idx="1">
                  <c:v>UTE</c:v>
                </c:pt>
                <c:pt idx="2">
                  <c:v>EOL</c:v>
                </c:pt>
                <c:pt idx="3">
                  <c:v>UFV</c:v>
                </c:pt>
                <c:pt idx="4">
                  <c:v>PCH</c:v>
                </c:pt>
                <c:pt idx="5">
                  <c:v>UTN</c:v>
                </c:pt>
                <c:pt idx="6">
                  <c:v>CGH</c:v>
                </c:pt>
              </c:strCache>
            </c:strRef>
          </c:cat>
          <c:val>
            <c:numRef>
              <c:f>Planilha1!$E$2:$E$8</c:f>
              <c:numCache>
                <c:formatCode>0.00%</c:formatCode>
                <c:ptCount val="7"/>
                <c:pt idx="0">
                  <c:v>0.53959999999999997</c:v>
                </c:pt>
                <c:pt idx="1">
                  <c:v>0.24079999999999999</c:v>
                </c:pt>
                <c:pt idx="2">
                  <c:v>0.13150000000000001</c:v>
                </c:pt>
                <c:pt idx="3">
                  <c:v>4.3299999999999998E-2</c:v>
                </c:pt>
                <c:pt idx="4">
                  <c:v>2.9899999999999999E-2</c:v>
                </c:pt>
                <c:pt idx="5">
                  <c:v>1.04E-2</c:v>
                </c:pt>
                <c:pt idx="6">
                  <c:v>4.4999999999999997E-3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490-4D01-B0BB-13A48CE126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PCH</c:v>
          </c:tx>
          <c:spPr>
            <a:gradFill rotWithShape="1">
              <a:gsLst>
                <a:gs pos="0">
                  <a:schemeClr val="accent5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1'!$CK$27:$CK$36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'Sheet 1'!$CL$27:$CL$36</c:f>
              <c:numCache>
                <c:formatCode>0</c:formatCode>
                <c:ptCount val="10"/>
                <c:pt idx="0">
                  <c:v>131.53</c:v>
                </c:pt>
                <c:pt idx="1">
                  <c:v>102.72</c:v>
                </c:pt>
                <c:pt idx="2">
                  <c:v>188.71</c:v>
                </c:pt>
                <c:pt idx="3">
                  <c:v>186.38</c:v>
                </c:pt>
                <c:pt idx="4">
                  <c:v>182.1</c:v>
                </c:pt>
                <c:pt idx="5">
                  <c:v>184.14</c:v>
                </c:pt>
                <c:pt idx="6">
                  <c:v>176.77</c:v>
                </c:pt>
                <c:pt idx="7">
                  <c:v>114.14</c:v>
                </c:pt>
                <c:pt idx="8">
                  <c:v>217.09</c:v>
                </c:pt>
                <c:pt idx="9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C-41D3-9554-2C4FEE9724DA}"/>
            </c:ext>
          </c:extLst>
        </c:ser>
        <c:ser>
          <c:idx val="1"/>
          <c:order val="1"/>
          <c:tx>
            <c:v>CGH</c:v>
          </c:tx>
          <c:spPr>
            <a:gradFill rotWithShape="1">
              <a:gsLst>
                <a:gs pos="0">
                  <a:schemeClr val="accent5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1'!$CK$27:$CK$36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'Sheet 1'!$CM$27:$CM$36</c:f>
              <c:numCache>
                <c:formatCode>0</c:formatCode>
                <c:ptCount val="10"/>
                <c:pt idx="0">
                  <c:v>16.11</c:v>
                </c:pt>
                <c:pt idx="1">
                  <c:v>14.81</c:v>
                </c:pt>
                <c:pt idx="2">
                  <c:v>9.11</c:v>
                </c:pt>
                <c:pt idx="3">
                  <c:v>7.09</c:v>
                </c:pt>
                <c:pt idx="4">
                  <c:v>9.1</c:v>
                </c:pt>
                <c:pt idx="5">
                  <c:v>12</c:v>
                </c:pt>
                <c:pt idx="6">
                  <c:v>1</c:v>
                </c:pt>
                <c:pt idx="7">
                  <c:v>4.51</c:v>
                </c:pt>
                <c:pt idx="8">
                  <c:v>3.1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C-41D3-9554-2C4FEE972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30353872"/>
        <c:axId val="1589050832"/>
      </c:barChart>
      <c:catAx>
        <c:axId val="183035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9050832"/>
        <c:crosses val="autoZero"/>
        <c:auto val="1"/>
        <c:lblAlgn val="ctr"/>
        <c:lblOffset val="100"/>
        <c:noMultiLvlLbl val="0"/>
      </c:catAx>
      <c:valAx>
        <c:axId val="15890508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83035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381367553527162"/>
          <c:y val="0.13806174767753948"/>
          <c:w val="0.27124081970239761"/>
          <c:h val="8.2081398433501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 b="0" dirty="0">
                <a:solidFill>
                  <a:schemeClr val="bg2">
                    <a:lumMod val="50000"/>
                  </a:schemeClr>
                </a:solidFill>
              </a:rPr>
              <a:t>Participação das fontes na geração de energia elétrica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Planilha1!$Q$4</c:f>
              <c:strCache>
                <c:ptCount val="1"/>
                <c:pt idx="0">
                  <c:v>UHE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Planilha1!$P$5:$P$76</c:f>
              <c:numCache>
                <c:formatCode>[$-416]mmm/yy;@</c:formatCode>
                <c:ptCount val="7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</c:numCache>
            </c:numRef>
          </c:cat>
          <c:val>
            <c:numRef>
              <c:f>Planilha1!$Q$5:$Q$76</c:f>
              <c:numCache>
                <c:formatCode>0.00%</c:formatCode>
                <c:ptCount val="72"/>
                <c:pt idx="0">
                  <c:v>0.80023299828361039</c:v>
                </c:pt>
                <c:pt idx="1">
                  <c:v>0.8201338613853304</c:v>
                </c:pt>
                <c:pt idx="2">
                  <c:v>0.79916537075848781</c:v>
                </c:pt>
                <c:pt idx="3">
                  <c:v>0.74738751048059193</c:v>
                </c:pt>
                <c:pt idx="4">
                  <c:v>0.73903843001574476</c:v>
                </c:pt>
                <c:pt idx="5">
                  <c:v>0.74683473267620681</c:v>
                </c:pt>
                <c:pt idx="6">
                  <c:v>0.6763677347550312</c:v>
                </c:pt>
                <c:pt idx="7">
                  <c:v>0.6330027068416304</c:v>
                </c:pt>
                <c:pt idx="8">
                  <c:v>0.63038990651507587</c:v>
                </c:pt>
                <c:pt idx="9">
                  <c:v>0.62819095773362621</c:v>
                </c:pt>
                <c:pt idx="10">
                  <c:v>0.66004235331998895</c:v>
                </c:pt>
                <c:pt idx="11">
                  <c:v>0.71954938060091678</c:v>
                </c:pt>
                <c:pt idx="12">
                  <c:v>0.77401035724233735</c:v>
                </c:pt>
                <c:pt idx="13">
                  <c:v>0.80965267401697294</c:v>
                </c:pt>
                <c:pt idx="14">
                  <c:v>0.81147049489960232</c:v>
                </c:pt>
                <c:pt idx="15">
                  <c:v>0.79303031651905964</c:v>
                </c:pt>
                <c:pt idx="16">
                  <c:v>0.75030063514726608</c:v>
                </c:pt>
                <c:pt idx="17">
                  <c:v>0.68132878204049507</c:v>
                </c:pt>
                <c:pt idx="18">
                  <c:v>0.64967274121680996</c:v>
                </c:pt>
                <c:pt idx="19">
                  <c:v>0.64544826241228748</c:v>
                </c:pt>
                <c:pt idx="20">
                  <c:v>0.62838306465618865</c:v>
                </c:pt>
                <c:pt idx="21">
                  <c:v>0.71110926456815604</c:v>
                </c:pt>
                <c:pt idx="22">
                  <c:v>0.77291011239587504</c:v>
                </c:pt>
                <c:pt idx="23">
                  <c:v>0.80947947464402747</c:v>
                </c:pt>
                <c:pt idx="24">
                  <c:v>0.80604213401324987</c:v>
                </c:pt>
                <c:pt idx="25">
                  <c:v>0.78675599145202768</c:v>
                </c:pt>
                <c:pt idx="26">
                  <c:v>0.80125477944473156</c:v>
                </c:pt>
                <c:pt idx="27">
                  <c:v>0.80615632659133851</c:v>
                </c:pt>
                <c:pt idx="28">
                  <c:v>0.78640172356762095</c:v>
                </c:pt>
                <c:pt idx="29">
                  <c:v>0.73319713256284536</c:v>
                </c:pt>
                <c:pt idx="30">
                  <c:v>0.67945074391217986</c:v>
                </c:pt>
                <c:pt idx="31">
                  <c:v>0.62361569108030213</c:v>
                </c:pt>
                <c:pt idx="32">
                  <c:v>0.64373468059220629</c:v>
                </c:pt>
                <c:pt idx="33">
                  <c:v>0.65122436813360174</c:v>
                </c:pt>
                <c:pt idx="34">
                  <c:v>0.66144401835906963</c:v>
                </c:pt>
                <c:pt idx="35">
                  <c:v>0.69955639022090799</c:v>
                </c:pt>
                <c:pt idx="36">
                  <c:v>0.74547166543555887</c:v>
                </c:pt>
                <c:pt idx="37">
                  <c:v>0.79889491163470894</c:v>
                </c:pt>
                <c:pt idx="38">
                  <c:v>0.82381773004201742</c:v>
                </c:pt>
                <c:pt idx="39">
                  <c:v>0.78325622663111649</c:v>
                </c:pt>
                <c:pt idx="40">
                  <c:v>0.75576156146602447</c:v>
                </c:pt>
                <c:pt idx="41">
                  <c:v>0.72670569033598065</c:v>
                </c:pt>
                <c:pt idx="42">
                  <c:v>0.73984729973245988</c:v>
                </c:pt>
                <c:pt idx="43">
                  <c:v>0.71184143041870518</c:v>
                </c:pt>
                <c:pt idx="44">
                  <c:v>0.72476110423184348</c:v>
                </c:pt>
                <c:pt idx="45">
                  <c:v>0.66700802744692167</c:v>
                </c:pt>
                <c:pt idx="46">
                  <c:v>0.6333464617895429</c:v>
                </c:pt>
                <c:pt idx="47">
                  <c:v>0.65541372772341544</c:v>
                </c:pt>
                <c:pt idx="48">
                  <c:v>0.66917601580952757</c:v>
                </c:pt>
                <c:pt idx="49">
                  <c:v>0.74928316219753832</c:v>
                </c:pt>
                <c:pt idx="50">
                  <c:v>0.76205290062629216</c:v>
                </c:pt>
                <c:pt idx="51">
                  <c:v>0.72269974858702735</c:v>
                </c:pt>
                <c:pt idx="52">
                  <c:v>0.67907236915738678</c:v>
                </c:pt>
                <c:pt idx="53">
                  <c:v>0.59054874281659686</c:v>
                </c:pt>
                <c:pt idx="54">
                  <c:v>0.53514061298631366</c:v>
                </c:pt>
                <c:pt idx="55">
                  <c:v>0.49769531182664978</c:v>
                </c:pt>
                <c:pt idx="56">
                  <c:v>0.5164490264324938</c:v>
                </c:pt>
                <c:pt idx="57">
                  <c:v>0.52905214705075876</c:v>
                </c:pt>
                <c:pt idx="58">
                  <c:v>0.59454526960558851</c:v>
                </c:pt>
                <c:pt idx="59">
                  <c:v>0.66551395691028736</c:v>
                </c:pt>
                <c:pt idx="60">
                  <c:v>0.7335271116475639</c:v>
                </c:pt>
                <c:pt idx="61">
                  <c:v>0.76975603328876574</c:v>
                </c:pt>
                <c:pt idx="62">
                  <c:v>0.78045246329648144</c:v>
                </c:pt>
                <c:pt idx="63">
                  <c:v>0.78859821139342479</c:v>
                </c:pt>
                <c:pt idx="64">
                  <c:v>0.74191087135022327</c:v>
                </c:pt>
                <c:pt idx="65">
                  <c:v>0.72132072082096177</c:v>
                </c:pt>
                <c:pt idx="66">
                  <c:v>0.68191153683396433</c:v>
                </c:pt>
                <c:pt idx="67">
                  <c:v>0.6505923716898675</c:v>
                </c:pt>
                <c:pt idx="68">
                  <c:v>0.64753344883403929</c:v>
                </c:pt>
                <c:pt idx="69">
                  <c:v>0.64823303246857655</c:v>
                </c:pt>
                <c:pt idx="70">
                  <c:v>0.73402790229449444</c:v>
                </c:pt>
                <c:pt idx="71">
                  <c:v>0.74471411733697401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B-4433-A320-2AA15E860C01}"/>
            </c:ext>
          </c:extLst>
        </c:ser>
        <c:ser>
          <c:idx val="1"/>
          <c:order val="1"/>
          <c:tx>
            <c:strRef>
              <c:f>Planilha1!$R$4</c:f>
              <c:strCache>
                <c:ptCount val="1"/>
                <c:pt idx="0">
                  <c:v>UTE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Planilha1!$P$5:$P$76</c:f>
              <c:numCache>
                <c:formatCode>[$-416]mmm/yy;@</c:formatCode>
                <c:ptCount val="7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</c:numCache>
            </c:numRef>
          </c:cat>
          <c:val>
            <c:numRef>
              <c:f>Planilha1!$R$5:$R$76</c:f>
              <c:numCache>
                <c:formatCode>0.00%</c:formatCode>
                <c:ptCount val="72"/>
                <c:pt idx="0">
                  <c:v>0.12177876815967437</c:v>
                </c:pt>
                <c:pt idx="1">
                  <c:v>0.11324205879493507</c:v>
                </c:pt>
                <c:pt idx="2">
                  <c:v>0.13788023070984487</c:v>
                </c:pt>
                <c:pt idx="3">
                  <c:v>0.16283147298677811</c:v>
                </c:pt>
                <c:pt idx="4">
                  <c:v>0.16419212503695543</c:v>
                </c:pt>
                <c:pt idx="5">
                  <c:v>0.13602089248147117</c:v>
                </c:pt>
                <c:pt idx="6">
                  <c:v>0.18460647003668559</c:v>
                </c:pt>
                <c:pt idx="7">
                  <c:v>0.22920976103793225</c:v>
                </c:pt>
                <c:pt idx="8">
                  <c:v>0.21353571034191507</c:v>
                </c:pt>
                <c:pt idx="9">
                  <c:v>0.22748785599485624</c:v>
                </c:pt>
                <c:pt idx="10">
                  <c:v>0.21441314769276298</c:v>
                </c:pt>
                <c:pt idx="11">
                  <c:v>0.17225951605335588</c:v>
                </c:pt>
                <c:pt idx="12">
                  <c:v>0.13193580430335569</c:v>
                </c:pt>
                <c:pt idx="13">
                  <c:v>0.11630162041780956</c:v>
                </c:pt>
                <c:pt idx="14">
                  <c:v>0.11759351242978826</c:v>
                </c:pt>
                <c:pt idx="15">
                  <c:v>0.11240614575596762</c:v>
                </c:pt>
                <c:pt idx="16">
                  <c:v>0.12693372010831322</c:v>
                </c:pt>
                <c:pt idx="17">
                  <c:v>0.17241438623707145</c:v>
                </c:pt>
                <c:pt idx="18">
                  <c:v>0.1900395642591009</c:v>
                </c:pt>
                <c:pt idx="19">
                  <c:v>0.19589942220060108</c:v>
                </c:pt>
                <c:pt idx="20">
                  <c:v>0.20424257220744868</c:v>
                </c:pt>
                <c:pt idx="21">
                  <c:v>0.15207104552793094</c:v>
                </c:pt>
                <c:pt idx="22">
                  <c:v>8.1286661938380592E-2</c:v>
                </c:pt>
                <c:pt idx="23">
                  <c:v>8.2792308697600736E-2</c:v>
                </c:pt>
                <c:pt idx="24">
                  <c:v>8.8318760143772629E-2</c:v>
                </c:pt>
                <c:pt idx="25">
                  <c:v>0.14083051917920952</c:v>
                </c:pt>
                <c:pt idx="26">
                  <c:v>0.11274972738151</c:v>
                </c:pt>
                <c:pt idx="27">
                  <c:v>9.8496316363138409E-2</c:v>
                </c:pt>
                <c:pt idx="28">
                  <c:v>8.5902911357737283E-2</c:v>
                </c:pt>
                <c:pt idx="29">
                  <c:v>0.10103373660040822</c:v>
                </c:pt>
                <c:pt idx="30">
                  <c:v>0.16048275842222592</c:v>
                </c:pt>
                <c:pt idx="31">
                  <c:v>0.1850806158556712</c:v>
                </c:pt>
                <c:pt idx="32">
                  <c:v>0.17883473225313917</c:v>
                </c:pt>
                <c:pt idx="33">
                  <c:v>0.1811422780311143</c:v>
                </c:pt>
                <c:pt idx="34">
                  <c:v>0.18661938305733383</c:v>
                </c:pt>
                <c:pt idx="35">
                  <c:v>0.16064862218906864</c:v>
                </c:pt>
                <c:pt idx="36">
                  <c:v>0.1696421573180647</c:v>
                </c:pt>
                <c:pt idx="37">
                  <c:v>0.1116893640607747</c:v>
                </c:pt>
                <c:pt idx="38">
                  <c:v>9.4088293450417651E-2</c:v>
                </c:pt>
                <c:pt idx="39">
                  <c:v>9.1204764288484022E-2</c:v>
                </c:pt>
                <c:pt idx="40">
                  <c:v>9.6228498106717728E-2</c:v>
                </c:pt>
                <c:pt idx="41">
                  <c:v>9.8672609098417005E-2</c:v>
                </c:pt>
                <c:pt idx="42">
                  <c:v>7.3587958192343081E-2</c:v>
                </c:pt>
                <c:pt idx="43">
                  <c:v>8.338964343793169E-2</c:v>
                </c:pt>
                <c:pt idx="44">
                  <c:v>8.4117230547900532E-2</c:v>
                </c:pt>
                <c:pt idx="45">
                  <c:v>0.17192528176518335</c:v>
                </c:pt>
                <c:pt idx="46">
                  <c:v>0.20926389673923462</c:v>
                </c:pt>
                <c:pt idx="47">
                  <c:v>0.19866957489564074</c:v>
                </c:pt>
                <c:pt idx="48">
                  <c:v>0.19210261845252088</c:v>
                </c:pt>
                <c:pt idx="49">
                  <c:v>0.14323459038755992</c:v>
                </c:pt>
                <c:pt idx="50">
                  <c:v>0.1311409151367221</c:v>
                </c:pt>
                <c:pt idx="51">
                  <c:v>0.14242711907432459</c:v>
                </c:pt>
                <c:pt idx="52">
                  <c:v>0.16564894998283103</c:v>
                </c:pt>
                <c:pt idx="53">
                  <c:v>0.2317630969354092</c:v>
                </c:pt>
                <c:pt idx="54">
                  <c:v>0.25656014518760928</c:v>
                </c:pt>
                <c:pt idx="55">
                  <c:v>0.27903490363270073</c:v>
                </c:pt>
                <c:pt idx="56">
                  <c:v>0.26665985253191216</c:v>
                </c:pt>
                <c:pt idx="57">
                  <c:v>0.28769194164107287</c:v>
                </c:pt>
                <c:pt idx="58">
                  <c:v>0.2432381082366889</c:v>
                </c:pt>
                <c:pt idx="59">
                  <c:v>0.18391767839024764</c:v>
                </c:pt>
                <c:pt idx="60">
                  <c:v>0.14588414367144761</c:v>
                </c:pt>
                <c:pt idx="61">
                  <c:v>0.10631966495796336</c:v>
                </c:pt>
                <c:pt idx="62">
                  <c:v>9.007921262613082E-2</c:v>
                </c:pt>
                <c:pt idx="63">
                  <c:v>6.8156287172893487E-2</c:v>
                </c:pt>
                <c:pt idx="64">
                  <c:v>8.9992867610749691E-2</c:v>
                </c:pt>
                <c:pt idx="65">
                  <c:v>0.10270681053827108</c:v>
                </c:pt>
                <c:pt idx="66">
                  <c:v>9.504418054619139E-2</c:v>
                </c:pt>
                <c:pt idx="67">
                  <c:v>0.10730708836428096</c:v>
                </c:pt>
                <c:pt idx="68">
                  <c:v>0.1069992902034004</c:v>
                </c:pt>
                <c:pt idx="69">
                  <c:v>0.10739403246510797</c:v>
                </c:pt>
                <c:pt idx="70">
                  <c:v>9.2105306143204363E-2</c:v>
                </c:pt>
                <c:pt idx="71">
                  <c:v>8.6207014151351E-2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B-4433-A320-2AA15E860C01}"/>
            </c:ext>
          </c:extLst>
        </c:ser>
        <c:ser>
          <c:idx val="2"/>
          <c:order val="2"/>
          <c:tx>
            <c:strRef>
              <c:f>Planilha1!$S$4</c:f>
              <c:strCache>
                <c:ptCount val="1"/>
                <c:pt idx="0">
                  <c:v>DREN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Planilha1!$P$5:$P$76</c:f>
              <c:numCache>
                <c:formatCode>[$-416]mmm/yy;@</c:formatCode>
                <c:ptCount val="7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</c:numCache>
            </c:numRef>
          </c:cat>
          <c:val>
            <c:numRef>
              <c:f>Planilha1!$S$5:$S$76</c:f>
              <c:numCache>
                <c:formatCode>0.00%</c:formatCode>
                <c:ptCount val="72"/>
                <c:pt idx="0">
                  <c:v>7.7988233556715261E-2</c:v>
                </c:pt>
                <c:pt idx="1">
                  <c:v>6.6624079819734422E-2</c:v>
                </c:pt>
                <c:pt idx="2">
                  <c:v>6.2954398531667274E-2</c:v>
                </c:pt>
                <c:pt idx="3">
                  <c:v>8.9781016532629904E-2</c:v>
                </c:pt>
                <c:pt idx="4">
                  <c:v>9.676944494729979E-2</c:v>
                </c:pt>
                <c:pt idx="5">
                  <c:v>0.11714437484232203</c:v>
                </c:pt>
                <c:pt idx="6">
                  <c:v>0.13902579520828315</c:v>
                </c:pt>
                <c:pt idx="7">
                  <c:v>0.13778753212043737</c:v>
                </c:pt>
                <c:pt idx="8">
                  <c:v>0.15607438314300903</c:v>
                </c:pt>
                <c:pt idx="9">
                  <c:v>0.1443211862715178</c:v>
                </c:pt>
                <c:pt idx="10">
                  <c:v>0.12554449898724812</c:v>
                </c:pt>
                <c:pt idx="11">
                  <c:v>0.10819110334572735</c:v>
                </c:pt>
                <c:pt idx="12">
                  <c:v>9.4053838454307079E-2</c:v>
                </c:pt>
                <c:pt idx="13">
                  <c:v>7.4045705565217612E-2</c:v>
                </c:pt>
                <c:pt idx="14">
                  <c:v>7.0935992670609377E-2</c:v>
                </c:pt>
                <c:pt idx="15">
                  <c:v>9.4563537724972641E-2</c:v>
                </c:pt>
                <c:pt idx="16">
                  <c:v>0.12276564474442073</c:v>
                </c:pt>
                <c:pt idx="17">
                  <c:v>0.14625683172243356</c:v>
                </c:pt>
                <c:pt idx="18">
                  <c:v>0.16028769452408911</c:v>
                </c:pt>
                <c:pt idx="19">
                  <c:v>0.15865231538711161</c:v>
                </c:pt>
                <c:pt idx="20">
                  <c:v>0.16737436313636259</c:v>
                </c:pt>
                <c:pt idx="21">
                  <c:v>0.1368196899039128</c:v>
                </c:pt>
                <c:pt idx="22">
                  <c:v>0.14580322566574433</c:v>
                </c:pt>
                <c:pt idx="23">
                  <c:v>0.10772821665837197</c:v>
                </c:pt>
                <c:pt idx="24">
                  <c:v>0.10563910584297741</c:v>
                </c:pt>
                <c:pt idx="25">
                  <c:v>7.2413489368762726E-2</c:v>
                </c:pt>
                <c:pt idx="26">
                  <c:v>8.5995493173758597E-2</c:v>
                </c:pt>
                <c:pt idx="27">
                  <c:v>9.5347357045523051E-2</c:v>
                </c:pt>
                <c:pt idx="28">
                  <c:v>0.12769536507464185</c:v>
                </c:pt>
                <c:pt idx="29">
                  <c:v>0.16576913083674644</c:v>
                </c:pt>
                <c:pt idx="30">
                  <c:v>0.16006649766559419</c:v>
                </c:pt>
                <c:pt idx="31">
                  <c:v>0.19130369306402673</c:v>
                </c:pt>
                <c:pt idx="32">
                  <c:v>0.17743058715465479</c:v>
                </c:pt>
                <c:pt idx="33">
                  <c:v>0.16763335383528385</c:v>
                </c:pt>
                <c:pt idx="34">
                  <c:v>0.15193659858359648</c:v>
                </c:pt>
                <c:pt idx="35">
                  <c:v>0.13979498759002335</c:v>
                </c:pt>
                <c:pt idx="36">
                  <c:v>8.4886177246376343E-2</c:v>
                </c:pt>
                <c:pt idx="37">
                  <c:v>8.9415724304516248E-2</c:v>
                </c:pt>
                <c:pt idx="38">
                  <c:v>8.209397650756492E-2</c:v>
                </c:pt>
                <c:pt idx="39">
                  <c:v>0.12553900908039942</c:v>
                </c:pt>
                <c:pt idx="40">
                  <c:v>0.1480099404272581</c:v>
                </c:pt>
                <c:pt idx="41">
                  <c:v>0.17462170056560244</c:v>
                </c:pt>
                <c:pt idx="42">
                  <c:v>0.18656474207519697</c:v>
                </c:pt>
                <c:pt idx="43">
                  <c:v>0.20476892614336309</c:v>
                </c:pt>
                <c:pt idx="44">
                  <c:v>0.19112166522025603</c:v>
                </c:pt>
                <c:pt idx="45">
                  <c:v>0.1610666907878949</c:v>
                </c:pt>
                <c:pt idx="46">
                  <c:v>0.15738964147122259</c:v>
                </c:pt>
                <c:pt idx="47">
                  <c:v>0.14591669738094371</c:v>
                </c:pt>
                <c:pt idx="48">
                  <c:v>0.13872136573795155</c:v>
                </c:pt>
                <c:pt idx="49">
                  <c:v>0.10748224741490189</c:v>
                </c:pt>
                <c:pt idx="50">
                  <c:v>0.10680618423698547</c:v>
                </c:pt>
                <c:pt idx="51">
                  <c:v>0.13487313233864798</c:v>
                </c:pt>
                <c:pt idx="52">
                  <c:v>0.15527868085978222</c:v>
                </c:pt>
                <c:pt idx="53">
                  <c:v>0.17768816024799403</c:v>
                </c:pt>
                <c:pt idx="54">
                  <c:v>0.20829924182607698</c:v>
                </c:pt>
                <c:pt idx="55">
                  <c:v>0.2232697845406495</c:v>
                </c:pt>
                <c:pt idx="56">
                  <c:v>0.21689112103559391</c:v>
                </c:pt>
                <c:pt idx="57">
                  <c:v>0.18325591130816848</c:v>
                </c:pt>
                <c:pt idx="58">
                  <c:v>0.16221662215772276</c:v>
                </c:pt>
                <c:pt idx="59">
                  <c:v>0.150568364699465</c:v>
                </c:pt>
                <c:pt idx="60">
                  <c:v>0.12058874468098847</c:v>
                </c:pt>
                <c:pt idx="61">
                  <c:v>0.12392430175327093</c:v>
                </c:pt>
                <c:pt idx="62">
                  <c:v>0.12946832407738798</c:v>
                </c:pt>
                <c:pt idx="63">
                  <c:v>0.14324550143368167</c:v>
                </c:pt>
                <c:pt idx="64">
                  <c:v>0.16809626103902703</c:v>
                </c:pt>
                <c:pt idx="65">
                  <c:v>0.17597246864076715</c:v>
                </c:pt>
                <c:pt idx="66">
                  <c:v>0.22304428261984427</c:v>
                </c:pt>
                <c:pt idx="67">
                  <c:v>0.24210053994585157</c:v>
                </c:pt>
                <c:pt idx="68">
                  <c:v>0.2454672609625603</c:v>
                </c:pt>
                <c:pt idx="69">
                  <c:v>0.24437293506631552</c:v>
                </c:pt>
                <c:pt idx="70">
                  <c:v>0.17386679156230114</c:v>
                </c:pt>
                <c:pt idx="71">
                  <c:v>0.16907886851167503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CB-4433-A320-2AA15E860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894336"/>
        <c:axId val="562029104"/>
      </c:areaChart>
      <c:dateAx>
        <c:axId val="839894336"/>
        <c:scaling>
          <c:orientation val="minMax"/>
        </c:scaling>
        <c:delete val="0"/>
        <c:axPos val="b"/>
        <c:numFmt formatCode="[$-416]mmm/yy;@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2029104"/>
        <c:crosses val="autoZero"/>
        <c:auto val="1"/>
        <c:lblOffset val="100"/>
        <c:baseTimeUnit val="months"/>
      </c:dateAx>
      <c:valAx>
        <c:axId val="562029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9894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35829501451146"/>
          <c:y val="4.8434019103681045E-2"/>
          <c:w val="0.82368256839347564"/>
          <c:h val="0.6951851733805778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'Gráfico 3-19'!$C$4</c:f>
              <c:strCache>
                <c:ptCount val="1"/>
                <c:pt idx="0">
                  <c:v>Requisito para CVaR(PNS) ≤ 5 [% Dem]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'Gráfico 3-19'!$G$5:$G$180</c:f>
              <c:numCache>
                <c:formatCode>mmm\-yy</c:formatCode>
                <c:ptCount val="176"/>
                <c:pt idx="0">
                  <c:v>44682</c:v>
                </c:pt>
                <c:pt idx="1">
                  <c:v>44713</c:v>
                </c:pt>
                <c:pt idx="2">
                  <c:v>44743</c:v>
                </c:pt>
                <c:pt idx="3">
                  <c:v>44774</c:v>
                </c:pt>
                <c:pt idx="4">
                  <c:v>44805</c:v>
                </c:pt>
                <c:pt idx="5">
                  <c:v>44835</c:v>
                </c:pt>
                <c:pt idx="6">
                  <c:v>44866</c:v>
                </c:pt>
                <c:pt idx="7">
                  <c:v>44896</c:v>
                </c:pt>
                <c:pt idx="8">
                  <c:v>44927</c:v>
                </c:pt>
                <c:pt idx="9">
                  <c:v>44958</c:v>
                </c:pt>
                <c:pt idx="10">
                  <c:v>44986</c:v>
                </c:pt>
                <c:pt idx="11">
                  <c:v>45017</c:v>
                </c:pt>
                <c:pt idx="12">
                  <c:v>45047</c:v>
                </c:pt>
                <c:pt idx="13">
                  <c:v>45078</c:v>
                </c:pt>
                <c:pt idx="14">
                  <c:v>45108</c:v>
                </c:pt>
                <c:pt idx="15">
                  <c:v>45139</c:v>
                </c:pt>
                <c:pt idx="16">
                  <c:v>45170</c:v>
                </c:pt>
                <c:pt idx="17">
                  <c:v>45200</c:v>
                </c:pt>
                <c:pt idx="18">
                  <c:v>45231</c:v>
                </c:pt>
                <c:pt idx="19">
                  <c:v>45261</c:v>
                </c:pt>
                <c:pt idx="20">
                  <c:v>45292</c:v>
                </c:pt>
                <c:pt idx="21">
                  <c:v>45323</c:v>
                </c:pt>
                <c:pt idx="22">
                  <c:v>45352</c:v>
                </c:pt>
                <c:pt idx="23">
                  <c:v>45383</c:v>
                </c:pt>
                <c:pt idx="24">
                  <c:v>45413</c:v>
                </c:pt>
                <c:pt idx="25">
                  <c:v>45444</c:v>
                </c:pt>
                <c:pt idx="26">
                  <c:v>45474</c:v>
                </c:pt>
                <c:pt idx="27">
                  <c:v>45505</c:v>
                </c:pt>
                <c:pt idx="28">
                  <c:v>45536</c:v>
                </c:pt>
                <c:pt idx="29">
                  <c:v>45566</c:v>
                </c:pt>
                <c:pt idx="30">
                  <c:v>45597</c:v>
                </c:pt>
                <c:pt idx="31">
                  <c:v>45627</c:v>
                </c:pt>
                <c:pt idx="32">
                  <c:v>45658</c:v>
                </c:pt>
                <c:pt idx="33">
                  <c:v>45689</c:v>
                </c:pt>
                <c:pt idx="34">
                  <c:v>45717</c:v>
                </c:pt>
                <c:pt idx="35">
                  <c:v>45748</c:v>
                </c:pt>
                <c:pt idx="36">
                  <c:v>45778</c:v>
                </c:pt>
                <c:pt idx="37">
                  <c:v>45809</c:v>
                </c:pt>
                <c:pt idx="38">
                  <c:v>45839</c:v>
                </c:pt>
                <c:pt idx="39">
                  <c:v>45870</c:v>
                </c:pt>
                <c:pt idx="40">
                  <c:v>45901</c:v>
                </c:pt>
                <c:pt idx="41">
                  <c:v>45931</c:v>
                </c:pt>
                <c:pt idx="42">
                  <c:v>45962</c:v>
                </c:pt>
                <c:pt idx="43">
                  <c:v>45992</c:v>
                </c:pt>
                <c:pt idx="44">
                  <c:v>46023</c:v>
                </c:pt>
                <c:pt idx="45">
                  <c:v>46054</c:v>
                </c:pt>
                <c:pt idx="46">
                  <c:v>46082</c:v>
                </c:pt>
                <c:pt idx="47">
                  <c:v>46113</c:v>
                </c:pt>
                <c:pt idx="48">
                  <c:v>46143</c:v>
                </c:pt>
                <c:pt idx="49">
                  <c:v>46174</c:v>
                </c:pt>
                <c:pt idx="50">
                  <c:v>46204</c:v>
                </c:pt>
                <c:pt idx="51">
                  <c:v>46235</c:v>
                </c:pt>
                <c:pt idx="52">
                  <c:v>46266</c:v>
                </c:pt>
                <c:pt idx="53">
                  <c:v>46296</c:v>
                </c:pt>
                <c:pt idx="54">
                  <c:v>46327</c:v>
                </c:pt>
                <c:pt idx="55">
                  <c:v>46357</c:v>
                </c:pt>
                <c:pt idx="56">
                  <c:v>46388</c:v>
                </c:pt>
                <c:pt idx="57">
                  <c:v>46419</c:v>
                </c:pt>
                <c:pt idx="58">
                  <c:v>46447</c:v>
                </c:pt>
                <c:pt idx="59">
                  <c:v>46478</c:v>
                </c:pt>
                <c:pt idx="60">
                  <c:v>46508</c:v>
                </c:pt>
                <c:pt idx="61">
                  <c:v>46539</c:v>
                </c:pt>
                <c:pt idx="62">
                  <c:v>46569</c:v>
                </c:pt>
                <c:pt idx="63">
                  <c:v>46600</c:v>
                </c:pt>
                <c:pt idx="64">
                  <c:v>46631</c:v>
                </c:pt>
                <c:pt idx="65">
                  <c:v>46661</c:v>
                </c:pt>
                <c:pt idx="66">
                  <c:v>46692</c:v>
                </c:pt>
                <c:pt idx="67">
                  <c:v>46722</c:v>
                </c:pt>
                <c:pt idx="68">
                  <c:v>46753</c:v>
                </c:pt>
                <c:pt idx="69">
                  <c:v>46784</c:v>
                </c:pt>
                <c:pt idx="70">
                  <c:v>46813</c:v>
                </c:pt>
                <c:pt idx="71">
                  <c:v>46844</c:v>
                </c:pt>
                <c:pt idx="72">
                  <c:v>46874</c:v>
                </c:pt>
                <c:pt idx="73">
                  <c:v>46905</c:v>
                </c:pt>
                <c:pt idx="74">
                  <c:v>46935</c:v>
                </c:pt>
                <c:pt idx="75">
                  <c:v>46966</c:v>
                </c:pt>
                <c:pt idx="76">
                  <c:v>46997</c:v>
                </c:pt>
                <c:pt idx="77">
                  <c:v>47027</c:v>
                </c:pt>
                <c:pt idx="78">
                  <c:v>47058</c:v>
                </c:pt>
                <c:pt idx="79">
                  <c:v>47088</c:v>
                </c:pt>
                <c:pt idx="80">
                  <c:v>47119</c:v>
                </c:pt>
                <c:pt idx="81">
                  <c:v>47150</c:v>
                </c:pt>
                <c:pt idx="82">
                  <c:v>47178</c:v>
                </c:pt>
                <c:pt idx="83">
                  <c:v>47209</c:v>
                </c:pt>
                <c:pt idx="84">
                  <c:v>47239</c:v>
                </c:pt>
                <c:pt idx="85">
                  <c:v>47270</c:v>
                </c:pt>
                <c:pt idx="86">
                  <c:v>47300</c:v>
                </c:pt>
                <c:pt idx="87">
                  <c:v>47331</c:v>
                </c:pt>
                <c:pt idx="88">
                  <c:v>47362</c:v>
                </c:pt>
                <c:pt idx="89">
                  <c:v>47392</c:v>
                </c:pt>
                <c:pt idx="90">
                  <c:v>47423</c:v>
                </c:pt>
                <c:pt idx="91">
                  <c:v>47453</c:v>
                </c:pt>
                <c:pt idx="92">
                  <c:v>47484</c:v>
                </c:pt>
                <c:pt idx="93">
                  <c:v>47515</c:v>
                </c:pt>
                <c:pt idx="94">
                  <c:v>47543</c:v>
                </c:pt>
                <c:pt idx="95">
                  <c:v>47574</c:v>
                </c:pt>
                <c:pt idx="96">
                  <c:v>47604</c:v>
                </c:pt>
                <c:pt idx="97">
                  <c:v>47635</c:v>
                </c:pt>
                <c:pt idx="98">
                  <c:v>47665</c:v>
                </c:pt>
                <c:pt idx="99">
                  <c:v>47696</c:v>
                </c:pt>
                <c:pt idx="100">
                  <c:v>47727</c:v>
                </c:pt>
                <c:pt idx="101">
                  <c:v>47757</c:v>
                </c:pt>
                <c:pt idx="102">
                  <c:v>47788</c:v>
                </c:pt>
                <c:pt idx="103">
                  <c:v>47818</c:v>
                </c:pt>
                <c:pt idx="104">
                  <c:v>47849</c:v>
                </c:pt>
                <c:pt idx="105">
                  <c:v>47880</c:v>
                </c:pt>
                <c:pt idx="106">
                  <c:v>47908</c:v>
                </c:pt>
                <c:pt idx="107">
                  <c:v>47939</c:v>
                </c:pt>
                <c:pt idx="108">
                  <c:v>47969</c:v>
                </c:pt>
                <c:pt idx="109">
                  <c:v>48000</c:v>
                </c:pt>
                <c:pt idx="110">
                  <c:v>48030</c:v>
                </c:pt>
                <c:pt idx="111">
                  <c:v>48061</c:v>
                </c:pt>
                <c:pt idx="112">
                  <c:v>48092</c:v>
                </c:pt>
                <c:pt idx="113">
                  <c:v>48122</c:v>
                </c:pt>
                <c:pt idx="114">
                  <c:v>48153</c:v>
                </c:pt>
                <c:pt idx="115">
                  <c:v>48183</c:v>
                </c:pt>
                <c:pt idx="116">
                  <c:v>48214</c:v>
                </c:pt>
                <c:pt idx="117">
                  <c:v>48245</c:v>
                </c:pt>
                <c:pt idx="118">
                  <c:v>48274</c:v>
                </c:pt>
                <c:pt idx="119">
                  <c:v>48305</c:v>
                </c:pt>
                <c:pt idx="120">
                  <c:v>48335</c:v>
                </c:pt>
                <c:pt idx="121">
                  <c:v>48366</c:v>
                </c:pt>
                <c:pt idx="122">
                  <c:v>48396</c:v>
                </c:pt>
                <c:pt idx="123">
                  <c:v>48427</c:v>
                </c:pt>
                <c:pt idx="124">
                  <c:v>48458</c:v>
                </c:pt>
                <c:pt idx="125">
                  <c:v>48488</c:v>
                </c:pt>
                <c:pt idx="126">
                  <c:v>48519</c:v>
                </c:pt>
                <c:pt idx="127">
                  <c:v>48549</c:v>
                </c:pt>
                <c:pt idx="128">
                  <c:v>48580</c:v>
                </c:pt>
                <c:pt idx="129">
                  <c:v>48611</c:v>
                </c:pt>
                <c:pt idx="130">
                  <c:v>48639</c:v>
                </c:pt>
                <c:pt idx="131">
                  <c:v>48670</c:v>
                </c:pt>
                <c:pt idx="132">
                  <c:v>48700</c:v>
                </c:pt>
                <c:pt idx="133">
                  <c:v>48731</c:v>
                </c:pt>
                <c:pt idx="134">
                  <c:v>48761</c:v>
                </c:pt>
                <c:pt idx="135">
                  <c:v>48792</c:v>
                </c:pt>
                <c:pt idx="136">
                  <c:v>48823</c:v>
                </c:pt>
                <c:pt idx="137">
                  <c:v>48853</c:v>
                </c:pt>
                <c:pt idx="138">
                  <c:v>48884</c:v>
                </c:pt>
                <c:pt idx="139">
                  <c:v>48914</c:v>
                </c:pt>
                <c:pt idx="140">
                  <c:v>48945</c:v>
                </c:pt>
                <c:pt idx="141">
                  <c:v>48976</c:v>
                </c:pt>
                <c:pt idx="142">
                  <c:v>49004</c:v>
                </c:pt>
                <c:pt idx="143">
                  <c:v>49035</c:v>
                </c:pt>
                <c:pt idx="144">
                  <c:v>49065</c:v>
                </c:pt>
                <c:pt idx="145">
                  <c:v>49096</c:v>
                </c:pt>
                <c:pt idx="146">
                  <c:v>49126</c:v>
                </c:pt>
                <c:pt idx="147">
                  <c:v>49157</c:v>
                </c:pt>
                <c:pt idx="148">
                  <c:v>49188</c:v>
                </c:pt>
                <c:pt idx="149">
                  <c:v>49218</c:v>
                </c:pt>
                <c:pt idx="150">
                  <c:v>49249</c:v>
                </c:pt>
                <c:pt idx="151">
                  <c:v>49279</c:v>
                </c:pt>
                <c:pt idx="152">
                  <c:v>49310</c:v>
                </c:pt>
                <c:pt idx="153">
                  <c:v>49341</c:v>
                </c:pt>
                <c:pt idx="154">
                  <c:v>49369</c:v>
                </c:pt>
                <c:pt idx="155">
                  <c:v>49400</c:v>
                </c:pt>
                <c:pt idx="156">
                  <c:v>49430</c:v>
                </c:pt>
                <c:pt idx="157">
                  <c:v>49461</c:v>
                </c:pt>
                <c:pt idx="158">
                  <c:v>49491</c:v>
                </c:pt>
                <c:pt idx="159">
                  <c:v>49522</c:v>
                </c:pt>
                <c:pt idx="160">
                  <c:v>49553</c:v>
                </c:pt>
                <c:pt idx="161">
                  <c:v>49583</c:v>
                </c:pt>
                <c:pt idx="162">
                  <c:v>49614</c:v>
                </c:pt>
                <c:pt idx="163">
                  <c:v>49644</c:v>
                </c:pt>
                <c:pt idx="164">
                  <c:v>49675</c:v>
                </c:pt>
                <c:pt idx="165">
                  <c:v>49706</c:v>
                </c:pt>
                <c:pt idx="166">
                  <c:v>49735</c:v>
                </c:pt>
                <c:pt idx="167">
                  <c:v>49766</c:v>
                </c:pt>
                <c:pt idx="168">
                  <c:v>49796</c:v>
                </c:pt>
                <c:pt idx="169">
                  <c:v>49827</c:v>
                </c:pt>
                <c:pt idx="170">
                  <c:v>49857</c:v>
                </c:pt>
                <c:pt idx="171">
                  <c:v>49888</c:v>
                </c:pt>
                <c:pt idx="172">
                  <c:v>49919</c:v>
                </c:pt>
                <c:pt idx="173">
                  <c:v>49949</c:v>
                </c:pt>
                <c:pt idx="174">
                  <c:v>49980</c:v>
                </c:pt>
                <c:pt idx="175">
                  <c:v>50010</c:v>
                </c:pt>
              </c:numCache>
            </c:numRef>
          </c:cat>
          <c:val>
            <c:numRef>
              <c:f>'Gráfico 3-19'!$E$5:$E$180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512.92985499999941</c:v>
                </c:pt>
                <c:pt idx="53">
                  <c:v>512.92985499999941</c:v>
                </c:pt>
                <c:pt idx="54">
                  <c:v>512.92985499999941</c:v>
                </c:pt>
                <c:pt idx="55">
                  <c:v>512.92985499999941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4279.4022300000006</c:v>
                </c:pt>
                <c:pt idx="65">
                  <c:v>4279.4022300000006</c:v>
                </c:pt>
                <c:pt idx="66">
                  <c:v>4279.4022300000006</c:v>
                </c:pt>
                <c:pt idx="67">
                  <c:v>4279.4022300000006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519.22928500000035</c:v>
                </c:pt>
                <c:pt idx="73">
                  <c:v>519.22928500000035</c:v>
                </c:pt>
                <c:pt idx="74">
                  <c:v>519.22928500000035</c:v>
                </c:pt>
                <c:pt idx="75">
                  <c:v>519.22928500000035</c:v>
                </c:pt>
                <c:pt idx="76">
                  <c:v>7953.463244999999</c:v>
                </c:pt>
                <c:pt idx="77">
                  <c:v>7953.463244999999</c:v>
                </c:pt>
                <c:pt idx="78">
                  <c:v>7953.463244999999</c:v>
                </c:pt>
                <c:pt idx="79">
                  <c:v>7953.463244999999</c:v>
                </c:pt>
                <c:pt idx="80">
                  <c:v>4670.6510400000006</c:v>
                </c:pt>
                <c:pt idx="81">
                  <c:v>4670.6510400000006</c:v>
                </c:pt>
                <c:pt idx="82">
                  <c:v>4670.6510400000006</c:v>
                </c:pt>
                <c:pt idx="83">
                  <c:v>4670.6510400000006</c:v>
                </c:pt>
                <c:pt idx="84">
                  <c:v>6460.9654999999993</c:v>
                </c:pt>
                <c:pt idx="85">
                  <c:v>6460.9654999999993</c:v>
                </c:pt>
                <c:pt idx="86">
                  <c:v>6460.9654999999993</c:v>
                </c:pt>
                <c:pt idx="87">
                  <c:v>6460.9654999999993</c:v>
                </c:pt>
                <c:pt idx="88">
                  <c:v>9727.7850950000011</c:v>
                </c:pt>
                <c:pt idx="89">
                  <c:v>9727.7850950000011</c:v>
                </c:pt>
                <c:pt idx="90">
                  <c:v>9727.7850950000011</c:v>
                </c:pt>
                <c:pt idx="91">
                  <c:v>9727.7850950000011</c:v>
                </c:pt>
                <c:pt idx="92">
                  <c:v>7260.7560250000006</c:v>
                </c:pt>
                <c:pt idx="93">
                  <c:v>7260.7560250000006</c:v>
                </c:pt>
                <c:pt idx="94">
                  <c:v>7260.7560250000006</c:v>
                </c:pt>
                <c:pt idx="95">
                  <c:v>7260.7560250000006</c:v>
                </c:pt>
                <c:pt idx="96">
                  <c:v>8263.7379999999994</c:v>
                </c:pt>
                <c:pt idx="97">
                  <c:v>8263.7379999999994</c:v>
                </c:pt>
                <c:pt idx="98">
                  <c:v>8263.7379999999994</c:v>
                </c:pt>
                <c:pt idx="99">
                  <c:v>8263.7379999999994</c:v>
                </c:pt>
                <c:pt idx="100">
                  <c:v>12983.419169999999</c:v>
                </c:pt>
                <c:pt idx="101">
                  <c:v>12983.419169999999</c:v>
                </c:pt>
                <c:pt idx="102">
                  <c:v>12983.419169999999</c:v>
                </c:pt>
                <c:pt idx="103">
                  <c:v>12983.419169999999</c:v>
                </c:pt>
                <c:pt idx="104">
                  <c:v>11275.66034</c:v>
                </c:pt>
                <c:pt idx="105">
                  <c:v>11275.66034</c:v>
                </c:pt>
                <c:pt idx="106">
                  <c:v>11275.66034</c:v>
                </c:pt>
                <c:pt idx="107">
                  <c:v>11275.66034</c:v>
                </c:pt>
                <c:pt idx="108">
                  <c:v>10536.735145000001</c:v>
                </c:pt>
                <c:pt idx="109">
                  <c:v>10536.735145000001</c:v>
                </c:pt>
                <c:pt idx="110">
                  <c:v>10536.735145000001</c:v>
                </c:pt>
                <c:pt idx="111">
                  <c:v>10536.735145000001</c:v>
                </c:pt>
                <c:pt idx="112">
                  <c:v>19116.384125</c:v>
                </c:pt>
                <c:pt idx="113">
                  <c:v>19116.384125</c:v>
                </c:pt>
                <c:pt idx="114">
                  <c:v>19116.384125</c:v>
                </c:pt>
                <c:pt idx="115">
                  <c:v>19116.384125</c:v>
                </c:pt>
                <c:pt idx="116">
                  <c:v>12827.829814999999</c:v>
                </c:pt>
                <c:pt idx="117">
                  <c:v>12827.829814999999</c:v>
                </c:pt>
                <c:pt idx="118">
                  <c:v>12827.829814999999</c:v>
                </c:pt>
                <c:pt idx="119">
                  <c:v>12827.829814999999</c:v>
                </c:pt>
                <c:pt idx="120">
                  <c:v>14215.057870000001</c:v>
                </c:pt>
                <c:pt idx="121">
                  <c:v>14215.057870000001</c:v>
                </c:pt>
                <c:pt idx="122">
                  <c:v>14215.057870000001</c:v>
                </c:pt>
                <c:pt idx="123">
                  <c:v>14215.057870000001</c:v>
                </c:pt>
                <c:pt idx="124">
                  <c:v>24602.654999999999</c:v>
                </c:pt>
                <c:pt idx="125">
                  <c:v>24602.654999999999</c:v>
                </c:pt>
                <c:pt idx="126">
                  <c:v>24602.654999999999</c:v>
                </c:pt>
                <c:pt idx="127">
                  <c:v>24602.654999999999</c:v>
                </c:pt>
                <c:pt idx="128">
                  <c:v>19404.878665</c:v>
                </c:pt>
                <c:pt idx="129">
                  <c:v>19404.878665</c:v>
                </c:pt>
                <c:pt idx="130">
                  <c:v>19404.878665</c:v>
                </c:pt>
                <c:pt idx="131">
                  <c:v>19404.878665</c:v>
                </c:pt>
                <c:pt idx="132">
                  <c:v>20590.267049999999</c:v>
                </c:pt>
                <c:pt idx="133">
                  <c:v>20590.267049999999</c:v>
                </c:pt>
                <c:pt idx="134">
                  <c:v>20590.267049999999</c:v>
                </c:pt>
                <c:pt idx="135">
                  <c:v>20590.267049999999</c:v>
                </c:pt>
                <c:pt idx="136">
                  <c:v>36532.795639999997</c:v>
                </c:pt>
                <c:pt idx="137">
                  <c:v>36532.795639999997</c:v>
                </c:pt>
                <c:pt idx="138">
                  <c:v>36532.795639999997</c:v>
                </c:pt>
                <c:pt idx="139">
                  <c:v>36532.795639999997</c:v>
                </c:pt>
                <c:pt idx="140">
                  <c:v>25571.642889999999</c:v>
                </c:pt>
                <c:pt idx="141">
                  <c:v>25571.642889999999</c:v>
                </c:pt>
                <c:pt idx="142">
                  <c:v>25571.642889999999</c:v>
                </c:pt>
                <c:pt idx="143">
                  <c:v>25571.642889999999</c:v>
                </c:pt>
                <c:pt idx="144">
                  <c:v>33544.098750000012</c:v>
                </c:pt>
                <c:pt idx="145">
                  <c:v>33544.098750000012</c:v>
                </c:pt>
                <c:pt idx="146">
                  <c:v>33544.098750000012</c:v>
                </c:pt>
                <c:pt idx="147">
                  <c:v>33544.098750000012</c:v>
                </c:pt>
                <c:pt idx="148">
                  <c:v>51291.300210000001</c:v>
                </c:pt>
                <c:pt idx="149">
                  <c:v>51291.300210000001</c:v>
                </c:pt>
                <c:pt idx="150">
                  <c:v>51291.300210000001</c:v>
                </c:pt>
                <c:pt idx="151">
                  <c:v>51291.300210000001</c:v>
                </c:pt>
                <c:pt idx="152">
                  <c:v>30570.23892</c:v>
                </c:pt>
                <c:pt idx="153">
                  <c:v>30570.23892</c:v>
                </c:pt>
                <c:pt idx="154">
                  <c:v>30570.23892</c:v>
                </c:pt>
                <c:pt idx="155">
                  <c:v>30570.23892</c:v>
                </c:pt>
                <c:pt idx="156">
                  <c:v>50675.06495</c:v>
                </c:pt>
                <c:pt idx="157">
                  <c:v>50675.06495</c:v>
                </c:pt>
                <c:pt idx="158">
                  <c:v>50675.06495</c:v>
                </c:pt>
                <c:pt idx="159">
                  <c:v>50675.06495</c:v>
                </c:pt>
                <c:pt idx="160">
                  <c:v>69843.356610000003</c:v>
                </c:pt>
                <c:pt idx="161">
                  <c:v>69843.356610000003</c:v>
                </c:pt>
                <c:pt idx="162">
                  <c:v>69843.356610000003</c:v>
                </c:pt>
                <c:pt idx="163">
                  <c:v>69843.356610000003</c:v>
                </c:pt>
                <c:pt idx="164">
                  <c:v>35902.601385000002</c:v>
                </c:pt>
                <c:pt idx="165">
                  <c:v>35902.601385000002</c:v>
                </c:pt>
                <c:pt idx="166">
                  <c:v>35902.601385000002</c:v>
                </c:pt>
                <c:pt idx="167">
                  <c:v>35902.601385000002</c:v>
                </c:pt>
                <c:pt idx="168">
                  <c:v>62488.72322</c:v>
                </c:pt>
                <c:pt idx="169">
                  <c:v>62488.72322</c:v>
                </c:pt>
                <c:pt idx="170">
                  <c:v>62488.72322</c:v>
                </c:pt>
                <c:pt idx="171">
                  <c:v>62488.72322</c:v>
                </c:pt>
                <c:pt idx="172">
                  <c:v>76528.71815500001</c:v>
                </c:pt>
                <c:pt idx="173">
                  <c:v>76528.71815500001</c:v>
                </c:pt>
                <c:pt idx="174">
                  <c:v>76528.71815500001</c:v>
                </c:pt>
                <c:pt idx="175">
                  <c:v>76528.71815500001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4-46DD-A004-591104321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5497040"/>
        <c:axId val="695491216"/>
        <c:extLst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497040"/>
        <c:axId val="695491216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'Gráfico 3-19'!$D$4</c15:sqref>
                        </c15:formulaRef>
                      </c:ext>
                    </c:extLst>
                    <c:strCache>
                      <c:ptCount val="1"/>
                      <c:pt idx="0">
                        <c:v>Requisito para LOLP ≤ 5%</c:v>
                      </c:pt>
                    </c:strCache>
                  </c:strRef>
                </c:tx>
                <c:spPr>
                  <a:ln>
                    <a:solidFill>
                      <a:srgbClr val="F5801F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'Gráfico 3-19'!$B$6:$B$133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6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</c:v>
                      </c:pt>
                      <c:pt idx="8">
                        <c:v>2</c:v>
                      </c:pt>
                      <c:pt idx="9">
                        <c:v>3</c:v>
                      </c:pt>
                      <c:pt idx="10">
                        <c:v>4</c:v>
                      </c:pt>
                      <c:pt idx="11">
                        <c:v>5</c:v>
                      </c:pt>
                      <c:pt idx="12">
                        <c:v>6</c:v>
                      </c:pt>
                      <c:pt idx="13">
                        <c:v>7</c:v>
                      </c:pt>
                      <c:pt idx="14">
                        <c:v>8</c:v>
                      </c:pt>
                      <c:pt idx="15">
                        <c:v>9</c:v>
                      </c:pt>
                      <c:pt idx="16">
                        <c:v>10</c:v>
                      </c:pt>
                      <c:pt idx="17">
                        <c:v>11</c:v>
                      </c:pt>
                      <c:pt idx="18">
                        <c:v>12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6</c:v>
                      </c:pt>
                      <c:pt idx="25">
                        <c:v>7</c:v>
                      </c:pt>
                      <c:pt idx="26">
                        <c:v>8</c:v>
                      </c:pt>
                      <c:pt idx="27">
                        <c:v>9</c:v>
                      </c:pt>
                      <c:pt idx="28">
                        <c:v>10</c:v>
                      </c:pt>
                      <c:pt idx="29">
                        <c:v>11</c:v>
                      </c:pt>
                      <c:pt idx="30">
                        <c:v>12</c:v>
                      </c:pt>
                      <c:pt idx="31">
                        <c:v>1</c:v>
                      </c:pt>
                      <c:pt idx="32">
                        <c:v>2</c:v>
                      </c:pt>
                      <c:pt idx="33">
                        <c:v>3</c:v>
                      </c:pt>
                      <c:pt idx="34">
                        <c:v>4</c:v>
                      </c:pt>
                      <c:pt idx="35">
                        <c:v>5</c:v>
                      </c:pt>
                      <c:pt idx="36">
                        <c:v>6</c:v>
                      </c:pt>
                      <c:pt idx="37">
                        <c:v>7</c:v>
                      </c:pt>
                      <c:pt idx="38">
                        <c:v>8</c:v>
                      </c:pt>
                      <c:pt idx="39">
                        <c:v>9</c:v>
                      </c:pt>
                      <c:pt idx="40">
                        <c:v>10</c:v>
                      </c:pt>
                      <c:pt idx="41">
                        <c:v>11</c:v>
                      </c:pt>
                      <c:pt idx="42">
                        <c:v>12</c:v>
                      </c:pt>
                      <c:pt idx="43">
                        <c:v>1</c:v>
                      </c:pt>
                      <c:pt idx="44">
                        <c:v>2</c:v>
                      </c:pt>
                      <c:pt idx="45">
                        <c:v>3</c:v>
                      </c:pt>
                      <c:pt idx="46">
                        <c:v>4</c:v>
                      </c:pt>
                      <c:pt idx="47">
                        <c:v>5</c:v>
                      </c:pt>
                      <c:pt idx="48">
                        <c:v>6</c:v>
                      </c:pt>
                      <c:pt idx="49">
                        <c:v>7</c:v>
                      </c:pt>
                      <c:pt idx="50">
                        <c:v>8</c:v>
                      </c:pt>
                      <c:pt idx="51">
                        <c:v>9</c:v>
                      </c:pt>
                      <c:pt idx="52">
                        <c:v>10</c:v>
                      </c:pt>
                      <c:pt idx="53">
                        <c:v>11</c:v>
                      </c:pt>
                      <c:pt idx="54">
                        <c:v>12</c:v>
                      </c:pt>
                      <c:pt idx="55">
                        <c:v>1</c:v>
                      </c:pt>
                      <c:pt idx="56">
                        <c:v>2</c:v>
                      </c:pt>
                      <c:pt idx="57">
                        <c:v>3</c:v>
                      </c:pt>
                      <c:pt idx="58">
                        <c:v>4</c:v>
                      </c:pt>
                      <c:pt idx="59">
                        <c:v>5</c:v>
                      </c:pt>
                      <c:pt idx="60">
                        <c:v>6</c:v>
                      </c:pt>
                      <c:pt idx="61">
                        <c:v>7</c:v>
                      </c:pt>
                      <c:pt idx="62">
                        <c:v>8</c:v>
                      </c:pt>
                      <c:pt idx="63">
                        <c:v>9</c:v>
                      </c:pt>
                      <c:pt idx="64">
                        <c:v>10</c:v>
                      </c:pt>
                      <c:pt idx="65">
                        <c:v>11</c:v>
                      </c:pt>
                      <c:pt idx="66">
                        <c:v>12</c:v>
                      </c:pt>
                      <c:pt idx="67">
                        <c:v>1</c:v>
                      </c:pt>
                      <c:pt idx="68">
                        <c:v>2</c:v>
                      </c:pt>
                      <c:pt idx="69">
                        <c:v>3</c:v>
                      </c:pt>
                      <c:pt idx="70">
                        <c:v>4</c:v>
                      </c:pt>
                      <c:pt idx="71">
                        <c:v>5</c:v>
                      </c:pt>
                      <c:pt idx="72">
                        <c:v>6</c:v>
                      </c:pt>
                      <c:pt idx="73">
                        <c:v>7</c:v>
                      </c:pt>
                      <c:pt idx="74">
                        <c:v>8</c:v>
                      </c:pt>
                      <c:pt idx="75">
                        <c:v>9</c:v>
                      </c:pt>
                      <c:pt idx="76">
                        <c:v>10</c:v>
                      </c:pt>
                      <c:pt idx="77">
                        <c:v>11</c:v>
                      </c:pt>
                      <c:pt idx="78">
                        <c:v>12</c:v>
                      </c:pt>
                      <c:pt idx="79">
                        <c:v>1</c:v>
                      </c:pt>
                      <c:pt idx="80">
                        <c:v>2</c:v>
                      </c:pt>
                      <c:pt idx="81">
                        <c:v>3</c:v>
                      </c:pt>
                      <c:pt idx="82">
                        <c:v>4</c:v>
                      </c:pt>
                      <c:pt idx="83">
                        <c:v>5</c:v>
                      </c:pt>
                      <c:pt idx="84">
                        <c:v>6</c:v>
                      </c:pt>
                      <c:pt idx="85">
                        <c:v>7</c:v>
                      </c:pt>
                      <c:pt idx="86">
                        <c:v>8</c:v>
                      </c:pt>
                      <c:pt idx="87">
                        <c:v>9</c:v>
                      </c:pt>
                      <c:pt idx="88">
                        <c:v>10</c:v>
                      </c:pt>
                      <c:pt idx="89">
                        <c:v>11</c:v>
                      </c:pt>
                      <c:pt idx="90">
                        <c:v>12</c:v>
                      </c:pt>
                      <c:pt idx="91">
                        <c:v>1</c:v>
                      </c:pt>
                      <c:pt idx="92">
                        <c:v>2</c:v>
                      </c:pt>
                      <c:pt idx="93">
                        <c:v>3</c:v>
                      </c:pt>
                      <c:pt idx="94">
                        <c:v>4</c:v>
                      </c:pt>
                      <c:pt idx="95">
                        <c:v>5</c:v>
                      </c:pt>
                      <c:pt idx="96">
                        <c:v>6</c:v>
                      </c:pt>
                      <c:pt idx="97">
                        <c:v>7</c:v>
                      </c:pt>
                      <c:pt idx="98">
                        <c:v>8</c:v>
                      </c:pt>
                      <c:pt idx="99">
                        <c:v>9</c:v>
                      </c:pt>
                      <c:pt idx="100">
                        <c:v>10</c:v>
                      </c:pt>
                      <c:pt idx="101">
                        <c:v>11</c:v>
                      </c:pt>
                      <c:pt idx="102">
                        <c:v>12</c:v>
                      </c:pt>
                      <c:pt idx="103">
                        <c:v>1</c:v>
                      </c:pt>
                      <c:pt idx="104">
                        <c:v>2</c:v>
                      </c:pt>
                      <c:pt idx="105">
                        <c:v>3</c:v>
                      </c:pt>
                      <c:pt idx="106">
                        <c:v>4</c:v>
                      </c:pt>
                      <c:pt idx="107">
                        <c:v>5</c:v>
                      </c:pt>
                      <c:pt idx="108">
                        <c:v>6</c:v>
                      </c:pt>
                      <c:pt idx="109">
                        <c:v>7</c:v>
                      </c:pt>
                      <c:pt idx="110">
                        <c:v>8</c:v>
                      </c:pt>
                      <c:pt idx="111">
                        <c:v>9</c:v>
                      </c:pt>
                      <c:pt idx="112">
                        <c:v>10</c:v>
                      </c:pt>
                      <c:pt idx="113">
                        <c:v>11</c:v>
                      </c:pt>
                      <c:pt idx="114">
                        <c:v>12</c:v>
                      </c:pt>
                      <c:pt idx="115">
                        <c:v>1</c:v>
                      </c:pt>
                      <c:pt idx="116">
                        <c:v>2</c:v>
                      </c:pt>
                      <c:pt idx="117">
                        <c:v>3</c:v>
                      </c:pt>
                      <c:pt idx="118">
                        <c:v>4</c:v>
                      </c:pt>
                      <c:pt idx="119">
                        <c:v>5</c:v>
                      </c:pt>
                      <c:pt idx="120">
                        <c:v>6</c:v>
                      </c:pt>
                      <c:pt idx="121">
                        <c:v>7</c:v>
                      </c:pt>
                      <c:pt idx="122">
                        <c:v>8</c:v>
                      </c:pt>
                      <c:pt idx="123">
                        <c:v>9</c:v>
                      </c:pt>
                      <c:pt idx="124">
                        <c:v>10</c:v>
                      </c:pt>
                      <c:pt idx="125">
                        <c:v>11</c:v>
                      </c:pt>
                      <c:pt idx="126">
                        <c:v>12</c:v>
                      </c:pt>
                      <c:pt idx="127">
                        <c:v>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'Gráfico 3-19'!$F$5:$F$180</c15:sqref>
                        </c15:formulaRef>
                      </c:ext>
                    </c:extLst>
                    <c:numCache>
                      <c:formatCode>General</c:formatCode>
                      <c:ptCount val="17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10.32</c:v>
                      </c:pt>
                      <c:pt idx="33">
                        <c:v>10.32</c:v>
                      </c:pt>
                      <c:pt idx="34">
                        <c:v>10.32</c:v>
                      </c:pt>
                      <c:pt idx="35">
                        <c:v>10.32</c:v>
                      </c:pt>
                      <c:pt idx="36">
                        <c:v>10.32</c:v>
                      </c:pt>
                      <c:pt idx="37">
                        <c:v>10.32</c:v>
                      </c:pt>
                      <c:pt idx="38">
                        <c:v>10.32</c:v>
                      </c:pt>
                      <c:pt idx="39">
                        <c:v>10.32</c:v>
                      </c:pt>
                      <c:pt idx="40">
                        <c:v>10.32</c:v>
                      </c:pt>
                      <c:pt idx="41">
                        <c:v>10.32</c:v>
                      </c:pt>
                      <c:pt idx="42">
                        <c:v>10.32</c:v>
                      </c:pt>
                      <c:pt idx="43">
                        <c:v>10.32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1295.49</c:v>
                      </c:pt>
                      <c:pt idx="57">
                        <c:v>1295.49</c:v>
                      </c:pt>
                      <c:pt idx="58">
                        <c:v>1295.49</c:v>
                      </c:pt>
                      <c:pt idx="59">
                        <c:v>1295.49</c:v>
                      </c:pt>
                      <c:pt idx="60">
                        <c:v>1295.49</c:v>
                      </c:pt>
                      <c:pt idx="61">
                        <c:v>1295.49</c:v>
                      </c:pt>
                      <c:pt idx="62">
                        <c:v>1295.49</c:v>
                      </c:pt>
                      <c:pt idx="63">
                        <c:v>1295.49</c:v>
                      </c:pt>
                      <c:pt idx="64">
                        <c:v>1295.49</c:v>
                      </c:pt>
                      <c:pt idx="65">
                        <c:v>1295.49</c:v>
                      </c:pt>
                      <c:pt idx="66">
                        <c:v>1295.49</c:v>
                      </c:pt>
                      <c:pt idx="67">
                        <c:v>1295.49</c:v>
                      </c:pt>
                      <c:pt idx="68">
                        <c:v>5291.17</c:v>
                      </c:pt>
                      <c:pt idx="69">
                        <c:v>5291.17</c:v>
                      </c:pt>
                      <c:pt idx="70">
                        <c:v>5291.17</c:v>
                      </c:pt>
                      <c:pt idx="71">
                        <c:v>5291.17</c:v>
                      </c:pt>
                      <c:pt idx="72">
                        <c:v>5291.17</c:v>
                      </c:pt>
                      <c:pt idx="73">
                        <c:v>5291.17</c:v>
                      </c:pt>
                      <c:pt idx="74">
                        <c:v>5291.17</c:v>
                      </c:pt>
                      <c:pt idx="75">
                        <c:v>5291.17</c:v>
                      </c:pt>
                      <c:pt idx="76">
                        <c:v>5291.17</c:v>
                      </c:pt>
                      <c:pt idx="77">
                        <c:v>5291.17</c:v>
                      </c:pt>
                      <c:pt idx="78">
                        <c:v>5291.17</c:v>
                      </c:pt>
                      <c:pt idx="79">
                        <c:v>5291.17</c:v>
                      </c:pt>
                      <c:pt idx="80">
                        <c:v>8319.98</c:v>
                      </c:pt>
                      <c:pt idx="81">
                        <c:v>8319.98</c:v>
                      </c:pt>
                      <c:pt idx="82">
                        <c:v>8319.98</c:v>
                      </c:pt>
                      <c:pt idx="83">
                        <c:v>8319.98</c:v>
                      </c:pt>
                      <c:pt idx="84">
                        <c:v>8319.98</c:v>
                      </c:pt>
                      <c:pt idx="85">
                        <c:v>8319.98</c:v>
                      </c:pt>
                      <c:pt idx="86">
                        <c:v>8319.98</c:v>
                      </c:pt>
                      <c:pt idx="87">
                        <c:v>8319.98</c:v>
                      </c:pt>
                      <c:pt idx="88">
                        <c:v>8319.98</c:v>
                      </c:pt>
                      <c:pt idx="89">
                        <c:v>8319.98</c:v>
                      </c:pt>
                      <c:pt idx="90">
                        <c:v>8319.98</c:v>
                      </c:pt>
                      <c:pt idx="91">
                        <c:v>8319.98</c:v>
                      </c:pt>
                      <c:pt idx="92">
                        <c:v>11740.61</c:v>
                      </c:pt>
                      <c:pt idx="93">
                        <c:v>11740.61</c:v>
                      </c:pt>
                      <c:pt idx="94">
                        <c:v>11740.61</c:v>
                      </c:pt>
                      <c:pt idx="95">
                        <c:v>11740.61</c:v>
                      </c:pt>
                      <c:pt idx="96">
                        <c:v>11740.61</c:v>
                      </c:pt>
                      <c:pt idx="97">
                        <c:v>11740.61</c:v>
                      </c:pt>
                      <c:pt idx="98">
                        <c:v>11740.61</c:v>
                      </c:pt>
                      <c:pt idx="99">
                        <c:v>11740.61</c:v>
                      </c:pt>
                      <c:pt idx="100">
                        <c:v>11740.61</c:v>
                      </c:pt>
                      <c:pt idx="101">
                        <c:v>11740.61</c:v>
                      </c:pt>
                      <c:pt idx="102">
                        <c:v>11740.61</c:v>
                      </c:pt>
                      <c:pt idx="103">
                        <c:v>11740.61</c:v>
                      </c:pt>
                      <c:pt idx="104">
                        <c:v>16683.21</c:v>
                      </c:pt>
                      <c:pt idx="105">
                        <c:v>16683.21</c:v>
                      </c:pt>
                      <c:pt idx="106">
                        <c:v>16683.21</c:v>
                      </c:pt>
                      <c:pt idx="107">
                        <c:v>16683.21</c:v>
                      </c:pt>
                      <c:pt idx="108">
                        <c:v>16683.21</c:v>
                      </c:pt>
                      <c:pt idx="109">
                        <c:v>16683.21</c:v>
                      </c:pt>
                      <c:pt idx="110">
                        <c:v>16683.21</c:v>
                      </c:pt>
                      <c:pt idx="111">
                        <c:v>16683.21</c:v>
                      </c:pt>
                      <c:pt idx="112">
                        <c:v>16683.21</c:v>
                      </c:pt>
                      <c:pt idx="113">
                        <c:v>16683.21</c:v>
                      </c:pt>
                      <c:pt idx="114">
                        <c:v>16683.21</c:v>
                      </c:pt>
                      <c:pt idx="115">
                        <c:v>16683.21</c:v>
                      </c:pt>
                      <c:pt idx="116">
                        <c:v>21100.11</c:v>
                      </c:pt>
                      <c:pt idx="117">
                        <c:v>21100.11</c:v>
                      </c:pt>
                      <c:pt idx="118">
                        <c:v>21100.11</c:v>
                      </c:pt>
                      <c:pt idx="119">
                        <c:v>21100.11</c:v>
                      </c:pt>
                      <c:pt idx="120">
                        <c:v>21100.11</c:v>
                      </c:pt>
                      <c:pt idx="121">
                        <c:v>21100.11</c:v>
                      </c:pt>
                      <c:pt idx="122">
                        <c:v>21100.11</c:v>
                      </c:pt>
                      <c:pt idx="123">
                        <c:v>21100.11</c:v>
                      </c:pt>
                      <c:pt idx="124">
                        <c:v>21100.11</c:v>
                      </c:pt>
                      <c:pt idx="125">
                        <c:v>21100.11</c:v>
                      </c:pt>
                      <c:pt idx="126">
                        <c:v>21100.11</c:v>
                      </c:pt>
                      <c:pt idx="127">
                        <c:v>21100.11</c:v>
                      </c:pt>
                      <c:pt idx="128">
                        <c:v>26335.47</c:v>
                      </c:pt>
                      <c:pt idx="129">
                        <c:v>26335.47</c:v>
                      </c:pt>
                      <c:pt idx="130">
                        <c:v>26335.47</c:v>
                      </c:pt>
                      <c:pt idx="131">
                        <c:v>26335.47</c:v>
                      </c:pt>
                      <c:pt idx="132">
                        <c:v>26335.47</c:v>
                      </c:pt>
                      <c:pt idx="133">
                        <c:v>26335.47</c:v>
                      </c:pt>
                      <c:pt idx="134">
                        <c:v>26335.47</c:v>
                      </c:pt>
                      <c:pt idx="135">
                        <c:v>26335.47</c:v>
                      </c:pt>
                      <c:pt idx="136">
                        <c:v>26335.47</c:v>
                      </c:pt>
                      <c:pt idx="137">
                        <c:v>26335.47</c:v>
                      </c:pt>
                      <c:pt idx="138">
                        <c:v>26335.47</c:v>
                      </c:pt>
                      <c:pt idx="139">
                        <c:v>26335.47</c:v>
                      </c:pt>
                      <c:pt idx="140">
                        <c:v>33403.319999999992</c:v>
                      </c:pt>
                      <c:pt idx="141">
                        <c:v>33403.319999999992</c:v>
                      </c:pt>
                      <c:pt idx="142">
                        <c:v>33403.319999999992</c:v>
                      </c:pt>
                      <c:pt idx="143">
                        <c:v>33403.319999999992</c:v>
                      </c:pt>
                      <c:pt idx="144">
                        <c:v>33403.319999999992</c:v>
                      </c:pt>
                      <c:pt idx="145">
                        <c:v>33403.319999999992</c:v>
                      </c:pt>
                      <c:pt idx="146">
                        <c:v>33403.319999999992</c:v>
                      </c:pt>
                      <c:pt idx="147">
                        <c:v>33403.319999999992</c:v>
                      </c:pt>
                      <c:pt idx="148">
                        <c:v>33403.319999999992</c:v>
                      </c:pt>
                      <c:pt idx="149">
                        <c:v>33403.319999999992</c:v>
                      </c:pt>
                      <c:pt idx="150">
                        <c:v>33403.319999999992</c:v>
                      </c:pt>
                      <c:pt idx="151">
                        <c:v>33403.319999999992</c:v>
                      </c:pt>
                      <c:pt idx="152">
                        <c:v>42864.179999999993</c:v>
                      </c:pt>
                      <c:pt idx="153">
                        <c:v>42864.179999999993</c:v>
                      </c:pt>
                      <c:pt idx="154">
                        <c:v>42864.179999999993</c:v>
                      </c:pt>
                      <c:pt idx="155">
                        <c:v>42864.179999999993</c:v>
                      </c:pt>
                      <c:pt idx="156">
                        <c:v>42864.179999999993</c:v>
                      </c:pt>
                      <c:pt idx="157">
                        <c:v>42864.179999999993</c:v>
                      </c:pt>
                      <c:pt idx="158">
                        <c:v>42864.179999999993</c:v>
                      </c:pt>
                      <c:pt idx="159">
                        <c:v>42864.179999999993</c:v>
                      </c:pt>
                      <c:pt idx="160">
                        <c:v>42864.179999999993</c:v>
                      </c:pt>
                      <c:pt idx="161">
                        <c:v>42864.179999999993</c:v>
                      </c:pt>
                      <c:pt idx="162">
                        <c:v>42864.179999999993</c:v>
                      </c:pt>
                      <c:pt idx="163">
                        <c:v>42864.179999999993</c:v>
                      </c:pt>
                      <c:pt idx="164">
                        <c:v>52389.16</c:v>
                      </c:pt>
                      <c:pt idx="165">
                        <c:v>52389.16</c:v>
                      </c:pt>
                      <c:pt idx="166">
                        <c:v>52389.16</c:v>
                      </c:pt>
                      <c:pt idx="167">
                        <c:v>52389.16</c:v>
                      </c:pt>
                      <c:pt idx="168">
                        <c:v>52389.16</c:v>
                      </c:pt>
                      <c:pt idx="169">
                        <c:v>52389.16</c:v>
                      </c:pt>
                      <c:pt idx="170">
                        <c:v>52389.16</c:v>
                      </c:pt>
                      <c:pt idx="171">
                        <c:v>52389.16</c:v>
                      </c:pt>
                      <c:pt idx="172">
                        <c:v>52389.16</c:v>
                      </c:pt>
                      <c:pt idx="173">
                        <c:v>52389.16</c:v>
                      </c:pt>
                      <c:pt idx="174">
                        <c:v>52389.16</c:v>
                      </c:pt>
                      <c:pt idx="175">
                        <c:v>52389.16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604-46DD-A004-5911043213A4}"/>
                  </c:ext>
                </c:extLst>
              </c15:ser>
            </c15:filteredLineSeries>
          </c:ext>
        </c:extLst>
      </c:lineChart>
      <c:dateAx>
        <c:axId val="695497040"/>
        <c:scaling>
          <c:orientation val="minMax"/>
          <c:max val="48549"/>
          <c:min val="45292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5491216"/>
        <c:crosses val="autoZero"/>
        <c:auto val="1"/>
        <c:lblOffset val="100"/>
        <c:baseTimeUnit val="months"/>
      </c:dateAx>
      <c:valAx>
        <c:axId val="695491216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/>
                  <a:t>Requisito de Potência (MW)</a:t>
                </a:r>
              </a:p>
            </c:rich>
          </c:tx>
          <c:layout>
            <c:manualLayout>
              <c:xMode val="edge"/>
              <c:yMode val="edge"/>
              <c:x val="1.3788404418158874E-2"/>
              <c:y val="1.785164167677638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54970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  <c:extLst/>
  </c:chart>
  <c:spPr>
    <a:noFill/>
  </c:spPr>
  <c:txPr>
    <a:bodyPr/>
    <a:lstStyle/>
    <a:p>
      <a:pPr>
        <a:defRPr sz="1050" b="1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'Gráfico 3-17'!$C$5:$C$180</c:f>
              <c:numCache>
                <c:formatCode>mmm\-yy</c:formatCode>
                <c:ptCount val="176"/>
                <c:pt idx="0">
                  <c:v>44682</c:v>
                </c:pt>
                <c:pt idx="1">
                  <c:v>44713</c:v>
                </c:pt>
                <c:pt idx="2">
                  <c:v>44743</c:v>
                </c:pt>
                <c:pt idx="3">
                  <c:v>44774</c:v>
                </c:pt>
                <c:pt idx="4">
                  <c:v>44805</c:v>
                </c:pt>
                <c:pt idx="5">
                  <c:v>44835</c:v>
                </c:pt>
                <c:pt idx="6">
                  <c:v>44866</c:v>
                </c:pt>
                <c:pt idx="7">
                  <c:v>44896</c:v>
                </c:pt>
                <c:pt idx="8">
                  <c:v>44927</c:v>
                </c:pt>
                <c:pt idx="9">
                  <c:v>44958</c:v>
                </c:pt>
                <c:pt idx="10">
                  <c:v>44986</c:v>
                </c:pt>
                <c:pt idx="11">
                  <c:v>45017</c:v>
                </c:pt>
                <c:pt idx="12">
                  <c:v>45047</c:v>
                </c:pt>
                <c:pt idx="13">
                  <c:v>45078</c:v>
                </c:pt>
                <c:pt idx="14">
                  <c:v>45108</c:v>
                </c:pt>
                <c:pt idx="15">
                  <c:v>45139</c:v>
                </c:pt>
                <c:pt idx="16">
                  <c:v>45170</c:v>
                </c:pt>
                <c:pt idx="17">
                  <c:v>45200</c:v>
                </c:pt>
                <c:pt idx="18">
                  <c:v>45231</c:v>
                </c:pt>
                <c:pt idx="19">
                  <c:v>45261</c:v>
                </c:pt>
                <c:pt idx="20">
                  <c:v>45292</c:v>
                </c:pt>
                <c:pt idx="21">
                  <c:v>45323</c:v>
                </c:pt>
                <c:pt idx="22">
                  <c:v>45352</c:v>
                </c:pt>
                <c:pt idx="23">
                  <c:v>45383</c:v>
                </c:pt>
                <c:pt idx="24">
                  <c:v>45413</c:v>
                </c:pt>
                <c:pt idx="25">
                  <c:v>45444</c:v>
                </c:pt>
                <c:pt idx="26">
                  <c:v>45474</c:v>
                </c:pt>
                <c:pt idx="27">
                  <c:v>45505</c:v>
                </c:pt>
                <c:pt idx="28">
                  <c:v>45536</c:v>
                </c:pt>
                <c:pt idx="29">
                  <c:v>45566</c:v>
                </c:pt>
                <c:pt idx="30">
                  <c:v>45597</c:v>
                </c:pt>
                <c:pt idx="31">
                  <c:v>45627</c:v>
                </c:pt>
                <c:pt idx="32">
                  <c:v>45658</c:v>
                </c:pt>
                <c:pt idx="33">
                  <c:v>45689</c:v>
                </c:pt>
                <c:pt idx="34">
                  <c:v>45717</c:v>
                </c:pt>
                <c:pt idx="35">
                  <c:v>45748</c:v>
                </c:pt>
                <c:pt idx="36">
                  <c:v>45778</c:v>
                </c:pt>
                <c:pt idx="37">
                  <c:v>45809</c:v>
                </c:pt>
                <c:pt idx="38">
                  <c:v>45839</c:v>
                </c:pt>
                <c:pt idx="39">
                  <c:v>45870</c:v>
                </c:pt>
                <c:pt idx="40">
                  <c:v>45901</c:v>
                </c:pt>
                <c:pt idx="41">
                  <c:v>45931</c:v>
                </c:pt>
                <c:pt idx="42">
                  <c:v>45962</c:v>
                </c:pt>
                <c:pt idx="43">
                  <c:v>45992</c:v>
                </c:pt>
                <c:pt idx="44">
                  <c:v>46023</c:v>
                </c:pt>
                <c:pt idx="45">
                  <c:v>46054</c:v>
                </c:pt>
                <c:pt idx="46">
                  <c:v>46082</c:v>
                </c:pt>
                <c:pt idx="47">
                  <c:v>46113</c:v>
                </c:pt>
                <c:pt idx="48">
                  <c:v>46143</c:v>
                </c:pt>
                <c:pt idx="49">
                  <c:v>46174</c:v>
                </c:pt>
                <c:pt idx="50">
                  <c:v>46204</c:v>
                </c:pt>
                <c:pt idx="51">
                  <c:v>46235</c:v>
                </c:pt>
                <c:pt idx="52">
                  <c:v>46266</c:v>
                </c:pt>
                <c:pt idx="53">
                  <c:v>46296</c:v>
                </c:pt>
                <c:pt idx="54">
                  <c:v>46327</c:v>
                </c:pt>
                <c:pt idx="55">
                  <c:v>46357</c:v>
                </c:pt>
                <c:pt idx="56">
                  <c:v>46388</c:v>
                </c:pt>
                <c:pt idx="57">
                  <c:v>46419</c:v>
                </c:pt>
                <c:pt idx="58">
                  <c:v>46447</c:v>
                </c:pt>
                <c:pt idx="59">
                  <c:v>46478</c:v>
                </c:pt>
                <c:pt idx="60">
                  <c:v>46508</c:v>
                </c:pt>
                <c:pt idx="61">
                  <c:v>46539</c:v>
                </c:pt>
                <c:pt idx="62">
                  <c:v>46569</c:v>
                </c:pt>
                <c:pt idx="63">
                  <c:v>46600</c:v>
                </c:pt>
                <c:pt idx="64">
                  <c:v>46631</c:v>
                </c:pt>
                <c:pt idx="65">
                  <c:v>46661</c:v>
                </c:pt>
                <c:pt idx="66">
                  <c:v>46692</c:v>
                </c:pt>
                <c:pt idx="67">
                  <c:v>46722</c:v>
                </c:pt>
                <c:pt idx="68">
                  <c:v>46753</c:v>
                </c:pt>
                <c:pt idx="69">
                  <c:v>46784</c:v>
                </c:pt>
                <c:pt idx="70">
                  <c:v>46813</c:v>
                </c:pt>
                <c:pt idx="71">
                  <c:v>46844</c:v>
                </c:pt>
                <c:pt idx="72">
                  <c:v>46874</c:v>
                </c:pt>
                <c:pt idx="73">
                  <c:v>46905</c:v>
                </c:pt>
                <c:pt idx="74">
                  <c:v>46935</c:v>
                </c:pt>
                <c:pt idx="75">
                  <c:v>46966</c:v>
                </c:pt>
                <c:pt idx="76">
                  <c:v>46997</c:v>
                </c:pt>
                <c:pt idx="77">
                  <c:v>47027</c:v>
                </c:pt>
                <c:pt idx="78">
                  <c:v>47058</c:v>
                </c:pt>
                <c:pt idx="79">
                  <c:v>47088</c:v>
                </c:pt>
                <c:pt idx="80">
                  <c:v>47119</c:v>
                </c:pt>
                <c:pt idx="81">
                  <c:v>47150</c:v>
                </c:pt>
                <c:pt idx="82">
                  <c:v>47178</c:v>
                </c:pt>
                <c:pt idx="83">
                  <c:v>47209</c:v>
                </c:pt>
                <c:pt idx="84">
                  <c:v>47239</c:v>
                </c:pt>
                <c:pt idx="85">
                  <c:v>47270</c:v>
                </c:pt>
                <c:pt idx="86">
                  <c:v>47300</c:v>
                </c:pt>
                <c:pt idx="87">
                  <c:v>47331</c:v>
                </c:pt>
                <c:pt idx="88">
                  <c:v>47362</c:v>
                </c:pt>
                <c:pt idx="89">
                  <c:v>47392</c:v>
                </c:pt>
                <c:pt idx="90">
                  <c:v>47423</c:v>
                </c:pt>
                <c:pt idx="91">
                  <c:v>47453</c:v>
                </c:pt>
                <c:pt idx="92">
                  <c:v>47484</c:v>
                </c:pt>
                <c:pt idx="93">
                  <c:v>47515</c:v>
                </c:pt>
                <c:pt idx="94">
                  <c:v>47543</c:v>
                </c:pt>
                <c:pt idx="95">
                  <c:v>47574</c:v>
                </c:pt>
                <c:pt idx="96">
                  <c:v>47604</c:v>
                </c:pt>
                <c:pt idx="97">
                  <c:v>47635</c:v>
                </c:pt>
                <c:pt idx="98">
                  <c:v>47665</c:v>
                </c:pt>
                <c:pt idx="99">
                  <c:v>47696</c:v>
                </c:pt>
                <c:pt idx="100">
                  <c:v>47727</c:v>
                </c:pt>
                <c:pt idx="101">
                  <c:v>47757</c:v>
                </c:pt>
                <c:pt idx="102">
                  <c:v>47788</c:v>
                </c:pt>
                <c:pt idx="103">
                  <c:v>47818</c:v>
                </c:pt>
                <c:pt idx="104">
                  <c:v>47849</c:v>
                </c:pt>
                <c:pt idx="105">
                  <c:v>47880</c:v>
                </c:pt>
                <c:pt idx="106">
                  <c:v>47908</c:v>
                </c:pt>
                <c:pt idx="107">
                  <c:v>47939</c:v>
                </c:pt>
                <c:pt idx="108">
                  <c:v>47969</c:v>
                </c:pt>
                <c:pt idx="109">
                  <c:v>48000</c:v>
                </c:pt>
                <c:pt idx="110">
                  <c:v>48030</c:v>
                </c:pt>
                <c:pt idx="111">
                  <c:v>48061</c:v>
                </c:pt>
                <c:pt idx="112">
                  <c:v>48092</c:v>
                </c:pt>
                <c:pt idx="113">
                  <c:v>48122</c:v>
                </c:pt>
                <c:pt idx="114">
                  <c:v>48153</c:v>
                </c:pt>
                <c:pt idx="115">
                  <c:v>48183</c:v>
                </c:pt>
                <c:pt idx="116">
                  <c:v>48214</c:v>
                </c:pt>
                <c:pt idx="117">
                  <c:v>48245</c:v>
                </c:pt>
                <c:pt idx="118">
                  <c:v>48274</c:v>
                </c:pt>
                <c:pt idx="119">
                  <c:v>48305</c:v>
                </c:pt>
                <c:pt idx="120">
                  <c:v>48335</c:v>
                </c:pt>
                <c:pt idx="121">
                  <c:v>48366</c:v>
                </c:pt>
                <c:pt idx="122">
                  <c:v>48396</c:v>
                </c:pt>
                <c:pt idx="123">
                  <c:v>48427</c:v>
                </c:pt>
                <c:pt idx="124">
                  <c:v>48458</c:v>
                </c:pt>
                <c:pt idx="125">
                  <c:v>48488</c:v>
                </c:pt>
                <c:pt idx="126">
                  <c:v>48519</c:v>
                </c:pt>
                <c:pt idx="127">
                  <c:v>48549</c:v>
                </c:pt>
                <c:pt idx="128">
                  <c:v>48580</c:v>
                </c:pt>
                <c:pt idx="129">
                  <c:v>48611</c:v>
                </c:pt>
                <c:pt idx="130">
                  <c:v>48639</c:v>
                </c:pt>
                <c:pt idx="131">
                  <c:v>48670</c:v>
                </c:pt>
                <c:pt idx="132">
                  <c:v>48700</c:v>
                </c:pt>
                <c:pt idx="133">
                  <c:v>48731</c:v>
                </c:pt>
                <c:pt idx="134">
                  <c:v>48761</c:v>
                </c:pt>
                <c:pt idx="135">
                  <c:v>48792</c:v>
                </c:pt>
                <c:pt idx="136">
                  <c:v>48823</c:v>
                </c:pt>
                <c:pt idx="137">
                  <c:v>48853</c:v>
                </c:pt>
                <c:pt idx="138">
                  <c:v>48884</c:v>
                </c:pt>
                <c:pt idx="139">
                  <c:v>48914</c:v>
                </c:pt>
                <c:pt idx="140">
                  <c:v>48945</c:v>
                </c:pt>
                <c:pt idx="141">
                  <c:v>48976</c:v>
                </c:pt>
                <c:pt idx="142">
                  <c:v>49004</c:v>
                </c:pt>
                <c:pt idx="143">
                  <c:v>49035</c:v>
                </c:pt>
                <c:pt idx="144">
                  <c:v>49065</c:v>
                </c:pt>
                <c:pt idx="145">
                  <c:v>49096</c:v>
                </c:pt>
                <c:pt idx="146">
                  <c:v>49126</c:v>
                </c:pt>
                <c:pt idx="147">
                  <c:v>49157</c:v>
                </c:pt>
                <c:pt idx="148">
                  <c:v>49188</c:v>
                </c:pt>
                <c:pt idx="149">
                  <c:v>49218</c:v>
                </c:pt>
                <c:pt idx="150">
                  <c:v>49249</c:v>
                </c:pt>
                <c:pt idx="151">
                  <c:v>49279</c:v>
                </c:pt>
                <c:pt idx="152">
                  <c:v>49310</c:v>
                </c:pt>
                <c:pt idx="153">
                  <c:v>49341</c:v>
                </c:pt>
                <c:pt idx="154">
                  <c:v>49369</c:v>
                </c:pt>
                <c:pt idx="155">
                  <c:v>49400</c:v>
                </c:pt>
                <c:pt idx="156">
                  <c:v>49430</c:v>
                </c:pt>
                <c:pt idx="157">
                  <c:v>49461</c:v>
                </c:pt>
                <c:pt idx="158">
                  <c:v>49491</c:v>
                </c:pt>
                <c:pt idx="159">
                  <c:v>49522</c:v>
                </c:pt>
                <c:pt idx="160">
                  <c:v>49553</c:v>
                </c:pt>
                <c:pt idx="161">
                  <c:v>49583</c:v>
                </c:pt>
                <c:pt idx="162">
                  <c:v>49614</c:v>
                </c:pt>
                <c:pt idx="163">
                  <c:v>49644</c:v>
                </c:pt>
                <c:pt idx="164">
                  <c:v>49675</c:v>
                </c:pt>
                <c:pt idx="165">
                  <c:v>49706</c:v>
                </c:pt>
                <c:pt idx="166">
                  <c:v>49735</c:v>
                </c:pt>
                <c:pt idx="167">
                  <c:v>49766</c:v>
                </c:pt>
                <c:pt idx="168">
                  <c:v>49796</c:v>
                </c:pt>
                <c:pt idx="169">
                  <c:v>49827</c:v>
                </c:pt>
                <c:pt idx="170">
                  <c:v>49857</c:v>
                </c:pt>
                <c:pt idx="171">
                  <c:v>49888</c:v>
                </c:pt>
                <c:pt idx="172">
                  <c:v>49919</c:v>
                </c:pt>
                <c:pt idx="173">
                  <c:v>49949</c:v>
                </c:pt>
                <c:pt idx="174">
                  <c:v>49980</c:v>
                </c:pt>
                <c:pt idx="175">
                  <c:v>50010</c:v>
                </c:pt>
              </c:numCache>
            </c:numRef>
          </c:cat>
          <c:val>
            <c:numRef>
              <c:f>'Gráfico 3-17'!$E$5:$E$180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2820.1059999999998</c:v>
                </c:pt>
                <c:pt idx="61">
                  <c:v>2820.1059999999998</c:v>
                </c:pt>
                <c:pt idx="62">
                  <c:v>2820.1059999999998</c:v>
                </c:pt>
                <c:pt idx="63">
                  <c:v>2820.1059999999998</c:v>
                </c:pt>
                <c:pt idx="64">
                  <c:v>7735.5191250000007</c:v>
                </c:pt>
                <c:pt idx="65">
                  <c:v>7735.5191250000007</c:v>
                </c:pt>
                <c:pt idx="66">
                  <c:v>7735.5191250000007</c:v>
                </c:pt>
                <c:pt idx="67">
                  <c:v>7735.5191250000007</c:v>
                </c:pt>
                <c:pt idx="68">
                  <c:v>4325.7691249999998</c:v>
                </c:pt>
                <c:pt idx="69">
                  <c:v>4325.7691249999998</c:v>
                </c:pt>
                <c:pt idx="70">
                  <c:v>4325.7691249999998</c:v>
                </c:pt>
                <c:pt idx="71">
                  <c:v>4325.7691249999998</c:v>
                </c:pt>
                <c:pt idx="72">
                  <c:v>4656.0711250000004</c:v>
                </c:pt>
                <c:pt idx="73">
                  <c:v>4656.0711250000004</c:v>
                </c:pt>
                <c:pt idx="74">
                  <c:v>4656.0711250000004</c:v>
                </c:pt>
                <c:pt idx="75">
                  <c:v>4656.0711250000004</c:v>
                </c:pt>
                <c:pt idx="76">
                  <c:v>7419.3406250000007</c:v>
                </c:pt>
                <c:pt idx="77">
                  <c:v>7419.3406250000007</c:v>
                </c:pt>
                <c:pt idx="78">
                  <c:v>7419.3406250000007</c:v>
                </c:pt>
                <c:pt idx="79">
                  <c:v>7419.3406250000007</c:v>
                </c:pt>
                <c:pt idx="80">
                  <c:v>4582.1494999999995</c:v>
                </c:pt>
                <c:pt idx="81">
                  <c:v>4582.1494999999995</c:v>
                </c:pt>
                <c:pt idx="82">
                  <c:v>4582.1494999999995</c:v>
                </c:pt>
                <c:pt idx="83">
                  <c:v>4582.1494999999995</c:v>
                </c:pt>
                <c:pt idx="84">
                  <c:v>5744.8665000000001</c:v>
                </c:pt>
                <c:pt idx="85">
                  <c:v>5744.8665000000001</c:v>
                </c:pt>
                <c:pt idx="86">
                  <c:v>5744.8665000000001</c:v>
                </c:pt>
                <c:pt idx="87">
                  <c:v>5744.8665000000001</c:v>
                </c:pt>
                <c:pt idx="88">
                  <c:v>7058.1246250000004</c:v>
                </c:pt>
                <c:pt idx="89">
                  <c:v>7058.1246250000004</c:v>
                </c:pt>
                <c:pt idx="90">
                  <c:v>7058.1246250000004</c:v>
                </c:pt>
                <c:pt idx="91">
                  <c:v>7058.1246250000004</c:v>
                </c:pt>
                <c:pt idx="92">
                  <c:v>5094.1827499999999</c:v>
                </c:pt>
                <c:pt idx="93">
                  <c:v>5094.1827499999999</c:v>
                </c:pt>
                <c:pt idx="94">
                  <c:v>5094.1827499999999</c:v>
                </c:pt>
                <c:pt idx="95">
                  <c:v>5094.1827499999999</c:v>
                </c:pt>
                <c:pt idx="96">
                  <c:v>5802.2488749999993</c:v>
                </c:pt>
                <c:pt idx="97">
                  <c:v>5802.2488749999993</c:v>
                </c:pt>
                <c:pt idx="98">
                  <c:v>5802.2488749999993</c:v>
                </c:pt>
                <c:pt idx="99">
                  <c:v>5802.2488749999993</c:v>
                </c:pt>
                <c:pt idx="100">
                  <c:v>7015.2963749999999</c:v>
                </c:pt>
                <c:pt idx="101">
                  <c:v>7015.2963749999999</c:v>
                </c:pt>
                <c:pt idx="102">
                  <c:v>7015.2963749999999</c:v>
                </c:pt>
                <c:pt idx="103">
                  <c:v>7015.2963749999999</c:v>
                </c:pt>
                <c:pt idx="104">
                  <c:v>5740.8511250000001</c:v>
                </c:pt>
                <c:pt idx="105">
                  <c:v>5740.8511250000001</c:v>
                </c:pt>
                <c:pt idx="106">
                  <c:v>5740.8511250000001</c:v>
                </c:pt>
                <c:pt idx="107">
                  <c:v>5740.8511250000001</c:v>
                </c:pt>
                <c:pt idx="108">
                  <c:v>6067.2627499999999</c:v>
                </c:pt>
                <c:pt idx="109">
                  <c:v>6067.2627499999999</c:v>
                </c:pt>
                <c:pt idx="110">
                  <c:v>6067.2627499999999</c:v>
                </c:pt>
                <c:pt idx="111">
                  <c:v>6067.2627499999999</c:v>
                </c:pt>
                <c:pt idx="112">
                  <c:v>9122.4435000000012</c:v>
                </c:pt>
                <c:pt idx="113">
                  <c:v>9122.4435000000012</c:v>
                </c:pt>
                <c:pt idx="114">
                  <c:v>9122.4435000000012</c:v>
                </c:pt>
                <c:pt idx="115">
                  <c:v>9122.4435000000012</c:v>
                </c:pt>
                <c:pt idx="116">
                  <c:v>7164.4309999999996</c:v>
                </c:pt>
                <c:pt idx="117">
                  <c:v>7164.4309999999996</c:v>
                </c:pt>
                <c:pt idx="118">
                  <c:v>7164.4309999999996</c:v>
                </c:pt>
                <c:pt idx="119">
                  <c:v>7164.4309999999996</c:v>
                </c:pt>
                <c:pt idx="120">
                  <c:v>8296.9719999999998</c:v>
                </c:pt>
                <c:pt idx="121">
                  <c:v>8296.9719999999998</c:v>
                </c:pt>
                <c:pt idx="122">
                  <c:v>8296.9719999999998</c:v>
                </c:pt>
                <c:pt idx="123">
                  <c:v>8296.9719999999998</c:v>
                </c:pt>
                <c:pt idx="124">
                  <c:v>17740.06925</c:v>
                </c:pt>
                <c:pt idx="125">
                  <c:v>17740.06925</c:v>
                </c:pt>
                <c:pt idx="126">
                  <c:v>17740.06925</c:v>
                </c:pt>
                <c:pt idx="127">
                  <c:v>17740.06925</c:v>
                </c:pt>
                <c:pt idx="128">
                  <c:v>13987.08325</c:v>
                </c:pt>
                <c:pt idx="129">
                  <c:v>13987.08325</c:v>
                </c:pt>
                <c:pt idx="130">
                  <c:v>13987.08325</c:v>
                </c:pt>
                <c:pt idx="131">
                  <c:v>13987.08325</c:v>
                </c:pt>
                <c:pt idx="132">
                  <c:v>14566.014875000001</c:v>
                </c:pt>
                <c:pt idx="133">
                  <c:v>14566.014875000001</c:v>
                </c:pt>
                <c:pt idx="134">
                  <c:v>14566.014875000001</c:v>
                </c:pt>
                <c:pt idx="135">
                  <c:v>14566.014875000001</c:v>
                </c:pt>
                <c:pt idx="136">
                  <c:v>18059.46125</c:v>
                </c:pt>
                <c:pt idx="137">
                  <c:v>18059.46125</c:v>
                </c:pt>
                <c:pt idx="138">
                  <c:v>18059.46125</c:v>
                </c:pt>
                <c:pt idx="139">
                  <c:v>18059.46125</c:v>
                </c:pt>
                <c:pt idx="140">
                  <c:v>17864.743125000001</c:v>
                </c:pt>
                <c:pt idx="141">
                  <c:v>17864.743125000001</c:v>
                </c:pt>
                <c:pt idx="142">
                  <c:v>17864.743125000001</c:v>
                </c:pt>
                <c:pt idx="143">
                  <c:v>17864.743125000001</c:v>
                </c:pt>
                <c:pt idx="144">
                  <c:v>17606.123875000001</c:v>
                </c:pt>
                <c:pt idx="145">
                  <c:v>17606.123875000001</c:v>
                </c:pt>
                <c:pt idx="146">
                  <c:v>17606.123875000001</c:v>
                </c:pt>
                <c:pt idx="147">
                  <c:v>17606.123875000001</c:v>
                </c:pt>
                <c:pt idx="148">
                  <c:v>24182.437125000004</c:v>
                </c:pt>
                <c:pt idx="149">
                  <c:v>24182.437125000004</c:v>
                </c:pt>
                <c:pt idx="150">
                  <c:v>24182.437125000004</c:v>
                </c:pt>
                <c:pt idx="151">
                  <c:v>24182.437125000004</c:v>
                </c:pt>
                <c:pt idx="152">
                  <c:v>20569.932500000003</c:v>
                </c:pt>
                <c:pt idx="153">
                  <c:v>20569.932500000003</c:v>
                </c:pt>
                <c:pt idx="154">
                  <c:v>20569.932500000003</c:v>
                </c:pt>
                <c:pt idx="155">
                  <c:v>20569.932500000003</c:v>
                </c:pt>
                <c:pt idx="156">
                  <c:v>26375.399250000002</c:v>
                </c:pt>
                <c:pt idx="157">
                  <c:v>26375.399250000002</c:v>
                </c:pt>
                <c:pt idx="158">
                  <c:v>26375.399250000002</c:v>
                </c:pt>
                <c:pt idx="159">
                  <c:v>26375.399250000002</c:v>
                </c:pt>
                <c:pt idx="160">
                  <c:v>31322.018375</c:v>
                </c:pt>
                <c:pt idx="161">
                  <c:v>31322.018375</c:v>
                </c:pt>
                <c:pt idx="162">
                  <c:v>31322.018375</c:v>
                </c:pt>
                <c:pt idx="163">
                  <c:v>31322.018375</c:v>
                </c:pt>
                <c:pt idx="164">
                  <c:v>26028.727500000001</c:v>
                </c:pt>
                <c:pt idx="165">
                  <c:v>26028.727500000001</c:v>
                </c:pt>
                <c:pt idx="166">
                  <c:v>26028.727500000001</c:v>
                </c:pt>
                <c:pt idx="167">
                  <c:v>26028.727500000001</c:v>
                </c:pt>
                <c:pt idx="168">
                  <c:v>31855.625874999998</c:v>
                </c:pt>
                <c:pt idx="169">
                  <c:v>31855.625874999998</c:v>
                </c:pt>
                <c:pt idx="170">
                  <c:v>31855.625874999998</c:v>
                </c:pt>
                <c:pt idx="171">
                  <c:v>31855.625874999998</c:v>
                </c:pt>
                <c:pt idx="172">
                  <c:v>34017.620125000001</c:v>
                </c:pt>
                <c:pt idx="173">
                  <c:v>34017.620125000001</c:v>
                </c:pt>
                <c:pt idx="174">
                  <c:v>34017.620125000001</c:v>
                </c:pt>
                <c:pt idx="175">
                  <c:v>34017.620125000001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D-400D-9790-FDFD28D09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7"/>
        <c:axId val="48370032"/>
        <c:axId val="48362960"/>
      </c:barChart>
      <c:dateAx>
        <c:axId val="48370032"/>
        <c:scaling>
          <c:orientation val="minMax"/>
          <c:max val="48549"/>
          <c:min val="45292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62960"/>
        <c:crosses val="autoZero"/>
        <c:auto val="1"/>
        <c:lblOffset val="100"/>
        <c:baseTimeUnit val="months"/>
      </c:dateAx>
      <c:valAx>
        <c:axId val="4836296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err="1"/>
                  <a:t>Requisito</a:t>
                </a:r>
                <a:r>
                  <a:rPr lang="en-US" sz="1100" dirty="0"/>
                  <a:t> de </a:t>
                </a:r>
                <a:r>
                  <a:rPr lang="en-US" sz="1100" dirty="0" err="1"/>
                  <a:t>Energia</a:t>
                </a:r>
                <a:r>
                  <a:rPr lang="en-US" sz="1100" dirty="0"/>
                  <a:t> (MWmédios)</a:t>
                </a:r>
              </a:p>
            </c:rich>
          </c:tx>
          <c:layout>
            <c:manualLayout>
              <c:xMode val="edge"/>
              <c:yMode val="edge"/>
              <c:x val="1.3138223246689453E-2"/>
              <c:y val="0.106553756471286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70032"/>
        <c:crosses val="autoZero"/>
        <c:crossBetween val="between"/>
        <c:majorUnit val="4000"/>
      </c:valAx>
      <c:spPr>
        <a:noFill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5588369224449"/>
          <c:y val="4.4579842301945991E-2"/>
          <c:w val="0.59750374016155339"/>
          <c:h val="0.88503941918334517"/>
        </c:manualLayout>
      </c:layout>
      <c:doughnutChart>
        <c:varyColors val="1"/>
        <c:ser>
          <c:idx val="0"/>
          <c:order val="0"/>
          <c:tx>
            <c:strRef>
              <c:f>'Gráfico 3-32 rev'!$E$7</c:f>
              <c:strCache>
                <c:ptCount val="1"/>
                <c:pt idx="0">
                  <c:v>DEZ/2031</c:v>
                </c:pt>
              </c:strCache>
            </c:strRef>
          </c:tx>
          <c:dPt>
            <c:idx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06-49E3-8C80-F24C9E3544FD}"/>
              </c:ext>
            </c:extLst>
          </c:dPt>
          <c:dPt>
            <c:idx val="1"/>
            <c:bubble3D val="0"/>
            <c:explosion val="14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06-49E3-8C80-F24C9E3544F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06-49E3-8C80-F24C9E3544FD}"/>
              </c:ext>
            </c:extLst>
          </c:dPt>
          <c:dPt>
            <c:idx val="3"/>
            <c:bubble3D val="0"/>
            <c:spPr>
              <a:solidFill>
                <a:srgbClr val="B9CD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06-49E3-8C80-F24C9E3544F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06-49E3-8C80-F24C9E3544FD}"/>
              </c:ext>
            </c:extLst>
          </c:dPt>
          <c:dPt>
            <c:idx val="5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A7-47F4-8C9F-A998402AF06C}"/>
              </c:ext>
            </c:extLst>
          </c:dPt>
          <c:dPt>
            <c:idx val="6"/>
            <c:bubble3D val="0"/>
            <c:spPr>
              <a:solidFill>
                <a:srgbClr val="FFD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A7-47F4-8C9F-A998402AF0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A7-47F4-8C9F-A998402AF06C}"/>
              </c:ext>
            </c:extLst>
          </c:dPt>
          <c:dLbls>
            <c:dLbl>
              <c:idx val="0"/>
              <c:layout>
                <c:manualLayout>
                  <c:x val="2.2850295479509854E-3"/>
                  <c:y val="9.8154859211872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06-49E3-8C80-F24C9E3544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06-49E3-8C80-F24C9E3544F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06-49E3-8C80-F24C9E3544F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A7-47F4-8C9F-A998402AF06C}"/>
                </c:ext>
              </c:extLst>
            </c:dLbl>
            <c:dLbl>
              <c:idx val="7"/>
              <c:layout>
                <c:manualLayout>
                  <c:x val="-2.7758935863743783E-2"/>
                  <c:y val="-0.121258162470677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A7-47F4-8C9F-A998402AF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'Gráfico 3-32 rev'!$B$20:$B$27</c:f>
              <c:strCache>
                <c:ptCount val="8"/>
                <c:pt idx="0">
                  <c:v>UHE</c:v>
                </c:pt>
                <c:pt idx="1">
                  <c:v>PCH</c:v>
                </c:pt>
                <c:pt idx="2">
                  <c:v>Biomassa</c:v>
                </c:pt>
                <c:pt idx="3">
                  <c:v>Eólica</c:v>
                </c:pt>
                <c:pt idx="4">
                  <c:v>UFV Centralizada</c:v>
                </c:pt>
                <c:pt idx="5">
                  <c:v>UTE</c:v>
                </c:pt>
                <c:pt idx="6">
                  <c:v>MINI MICRO GD</c:v>
                </c:pt>
                <c:pt idx="7">
                  <c:v>RESPOSTA DA DEMANDA</c:v>
                </c:pt>
              </c:strCache>
            </c:strRef>
          </c:cat>
          <c:val>
            <c:numRef>
              <c:f>'Gráfico 3-32 rev'!$E$20:$E$27</c:f>
              <c:numCache>
                <c:formatCode>#,##0</c:formatCode>
                <c:ptCount val="8"/>
                <c:pt idx="0">
                  <c:v>114104.20000000001</c:v>
                </c:pt>
                <c:pt idx="1">
                  <c:v>10165.000000000004</c:v>
                </c:pt>
                <c:pt idx="2">
                  <c:v>16424.689999999999</c:v>
                </c:pt>
                <c:pt idx="3">
                  <c:v>30336.432308332089</c:v>
                </c:pt>
                <c:pt idx="4">
                  <c:v>10383.1</c:v>
                </c:pt>
                <c:pt idx="5">
                  <c:v>38636.319999999992</c:v>
                </c:pt>
                <c:pt idx="6">
                  <c:v>37218.442413874865</c:v>
                </c:pt>
                <c:pt idx="7">
                  <c:v>2311.35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06-49E3-8C80-F24C9E3544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3369592057381"/>
          <c:y val="0.33580075487543604"/>
          <c:w val="0.53535638172453037"/>
          <c:h val="0.61916414961993782"/>
        </c:manualLayout>
      </c:layout>
      <c:doughnutChart>
        <c:varyColors val="1"/>
        <c:ser>
          <c:idx val="0"/>
          <c:order val="0"/>
          <c:tx>
            <c:strRef>
              <c:f>'Gráfico 3-32 rev'!$C$7</c:f>
              <c:strCache>
                <c:ptCount val="1"/>
                <c:pt idx="0">
                  <c:v>DEZ/2021</c:v>
                </c:pt>
              </c:strCache>
            </c:strRef>
          </c:tx>
          <c:dPt>
            <c:idx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6D-42FB-AF5A-34DD7C920571}"/>
              </c:ext>
            </c:extLst>
          </c:dPt>
          <c:dPt>
            <c:idx val="1"/>
            <c:bubble3D val="0"/>
            <c:explosion val="19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6D-42FB-AF5A-34DD7C92057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6D-42FB-AF5A-34DD7C920571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6D-42FB-AF5A-34DD7C92057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6D-42FB-AF5A-34DD7C920571}"/>
              </c:ext>
            </c:extLst>
          </c:dPt>
          <c:dPt>
            <c:idx val="5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48-4B1B-BCBE-D8845E2B2737}"/>
              </c:ext>
            </c:extLst>
          </c:dPt>
          <c:dPt>
            <c:idx val="6"/>
            <c:bubble3D val="0"/>
            <c:spPr>
              <a:solidFill>
                <a:srgbClr val="FFD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48-4B1B-BCBE-D8845E2B27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648-4B1B-BCBE-D8845E2B273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6D-42FB-AF5A-34DD7C9205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6D-42FB-AF5A-34DD7C92057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6D-42FB-AF5A-34DD7C92057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48-4B1B-BCBE-D8845E2B2737}"/>
                </c:ext>
              </c:extLst>
            </c:dLbl>
            <c:dLbl>
              <c:idx val="7"/>
              <c:layout>
                <c:manualLayout>
                  <c:x val="3.4058308401592637E-2"/>
                  <c:y val="-3.33299931765368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48-4B1B-BCBE-D8845E2B2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'Gráfico 3-32 rev'!$B$20:$B$27</c:f>
              <c:strCache>
                <c:ptCount val="8"/>
                <c:pt idx="0">
                  <c:v>Hidrelétrica</c:v>
                </c:pt>
                <c:pt idx="1">
                  <c:v>PCH</c:v>
                </c:pt>
                <c:pt idx="2">
                  <c:v>Biomassa</c:v>
                </c:pt>
                <c:pt idx="3">
                  <c:v>Eólica</c:v>
                </c:pt>
                <c:pt idx="4">
                  <c:v>UFV Centralizada</c:v>
                </c:pt>
                <c:pt idx="5">
                  <c:v>Termelétrica</c:v>
                </c:pt>
                <c:pt idx="6">
                  <c:v>Geração Distribuída</c:v>
                </c:pt>
                <c:pt idx="7">
                  <c:v>Resposta da Demanda</c:v>
                </c:pt>
              </c:strCache>
            </c:strRef>
          </c:cat>
          <c:val>
            <c:numRef>
              <c:f>'Gráfico 3-32 rev'!$C$20:$C$27</c:f>
              <c:numCache>
                <c:formatCode>#,##0</c:formatCode>
                <c:ptCount val="8"/>
                <c:pt idx="0">
                  <c:v>108903.2</c:v>
                </c:pt>
                <c:pt idx="1">
                  <c:v>6829.7999999999993</c:v>
                </c:pt>
                <c:pt idx="2">
                  <c:v>14329.390000000001</c:v>
                </c:pt>
                <c:pt idx="3">
                  <c:v>19599.900000000001</c:v>
                </c:pt>
                <c:pt idx="4">
                  <c:v>4427</c:v>
                </c:pt>
                <c:pt idx="5">
                  <c:v>25027.059999999998</c:v>
                </c:pt>
                <c:pt idx="6">
                  <c:v>8012.5981370369718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6D-42FB-AF5A-34DD7C920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3666707993222996E-2"/>
          <c:y val="6.0599987593703327E-3"/>
          <c:w val="0.91860806932299466"/>
          <c:h val="0.24395789493775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72397143355854"/>
          <c:y val="3.9742009779322324E-2"/>
          <c:w val="0.69730755024677482"/>
          <c:h val="0.625777466698323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Acima de 30MW</c:v>
                </c:pt>
              </c:strCache>
            </c:strRef>
          </c:tx>
          <c:spPr>
            <a:solidFill>
              <a:srgbClr val="5B9BD5"/>
            </a:solidFill>
            <a:ln w="18313">
              <a:noFill/>
            </a:ln>
          </c:spPr>
          <c:invertIfNegative val="0"/>
          <c:dLbls>
            <c:spPr>
              <a:noFill/>
              <a:ln w="18313">
                <a:noFill/>
              </a:ln>
            </c:spPr>
            <c:txPr>
              <a:bodyPr rot="0" vert="horz"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Hidrelétricas existentes</c:v>
                </c:pt>
                <c:pt idx="1">
                  <c:v>Potencial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102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F-463C-AD7D-F2B3461C381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Até 30 MW</c:v>
                </c:pt>
              </c:strCache>
            </c:strRef>
          </c:tx>
          <c:spPr>
            <a:solidFill>
              <a:srgbClr val="FFC000"/>
            </a:solidFill>
            <a:ln w="18313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6.36504419291755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4F-463C-AD7D-F2B3461C3818}"/>
                </c:ext>
              </c:extLst>
            </c:dLbl>
            <c:spPr>
              <a:noFill/>
              <a:ln w="18313">
                <a:noFill/>
              </a:ln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Hidrelétricas existentes</c:v>
                </c:pt>
                <c:pt idx="1">
                  <c:v>Potencial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4F-463C-AD7D-F2B3461C3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100"/>
        <c:axId val="-1028121536"/>
        <c:axId val="-1028113376"/>
      </c:barChart>
      <c:catAx>
        <c:axId val="-102812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86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-1028113376"/>
        <c:crosses val="autoZero"/>
        <c:auto val="1"/>
        <c:lblAlgn val="ctr"/>
        <c:lblOffset val="100"/>
        <c:noMultiLvlLbl val="0"/>
      </c:catAx>
      <c:valAx>
        <c:axId val="-1028113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028121536"/>
        <c:crosses val="autoZero"/>
        <c:crossBetween val="between"/>
      </c:valAx>
      <c:spPr>
        <a:noFill/>
        <a:ln w="18313">
          <a:noFill/>
        </a:ln>
      </c:spPr>
    </c:plotArea>
    <c:legend>
      <c:legendPos val="b"/>
      <c:layout>
        <c:manualLayout>
          <c:xMode val="edge"/>
          <c:yMode val="edge"/>
          <c:x val="0.26178712219429107"/>
          <c:y val="0.9189931674657037"/>
          <c:w val="0.68900328478186335"/>
          <c:h val="6.256472586486099E-2"/>
        </c:manualLayout>
      </c:layout>
      <c:overlay val="0"/>
      <c:spPr>
        <a:noFill/>
        <a:ln w="18313">
          <a:noFill/>
        </a:ln>
      </c:spPr>
      <c:txPr>
        <a:bodyPr rot="0" vert="horz"/>
        <a:lstStyle/>
        <a:p>
          <a:pPr>
            <a:defRPr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8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B30AC-EA18-4CD2-B640-7CE949CF50B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2A0E95-E5F4-4B83-BFA6-2AEA27C0E6C5}">
      <dgm:prSet phldrT="[Texto]" custT="1"/>
      <dgm:spPr/>
      <dgm:t>
        <a:bodyPr/>
        <a:lstStyle/>
        <a:p>
          <a:r>
            <a:rPr lang="pt-BR" sz="2000" dirty="0"/>
            <a:t>2020 - 2030</a:t>
          </a:r>
        </a:p>
      </dgm:t>
    </dgm:pt>
    <dgm:pt modelId="{EA1CECBC-A438-492A-9998-0658D77C91CB}" type="parTrans" cxnId="{15FAC10B-938A-4B82-8F03-A26CE5265B3C}">
      <dgm:prSet/>
      <dgm:spPr/>
      <dgm:t>
        <a:bodyPr/>
        <a:lstStyle/>
        <a:p>
          <a:endParaRPr lang="pt-BR" sz="1100"/>
        </a:p>
      </dgm:t>
    </dgm:pt>
    <dgm:pt modelId="{A4BD54E8-E3CA-4E77-93C9-59796279D207}" type="sibTrans" cxnId="{15FAC10B-938A-4B82-8F03-A26CE5265B3C}">
      <dgm:prSet/>
      <dgm:spPr/>
      <dgm:t>
        <a:bodyPr/>
        <a:lstStyle/>
        <a:p>
          <a:endParaRPr lang="pt-BR" sz="1100"/>
        </a:p>
      </dgm:t>
    </dgm:pt>
    <dgm:pt modelId="{13934316-67CC-473D-80B4-78F86ADA9607}">
      <dgm:prSet phldrT="[Texto]" custT="1"/>
      <dgm:spPr/>
      <dgm:t>
        <a:bodyPr/>
        <a:lstStyle/>
        <a:p>
          <a:r>
            <a:rPr lang="pt-BR" sz="2000" dirty="0"/>
            <a:t>2030 - 2040</a:t>
          </a:r>
        </a:p>
      </dgm:t>
    </dgm:pt>
    <dgm:pt modelId="{B3A7E11B-3337-4C33-B57B-201860FCC950}" type="parTrans" cxnId="{10D843E9-B707-4673-9026-2597417E93D0}">
      <dgm:prSet/>
      <dgm:spPr/>
      <dgm:t>
        <a:bodyPr/>
        <a:lstStyle/>
        <a:p>
          <a:endParaRPr lang="pt-BR" sz="1100"/>
        </a:p>
      </dgm:t>
    </dgm:pt>
    <dgm:pt modelId="{890AA401-27C4-45D4-87B3-E20F0404C89F}" type="sibTrans" cxnId="{10D843E9-B707-4673-9026-2597417E93D0}">
      <dgm:prSet/>
      <dgm:spPr/>
      <dgm:t>
        <a:bodyPr/>
        <a:lstStyle/>
        <a:p>
          <a:endParaRPr lang="pt-BR" sz="1100"/>
        </a:p>
      </dgm:t>
    </dgm:pt>
    <dgm:pt modelId="{2895EED5-3744-4932-A7F8-CFC021834106}">
      <dgm:prSet phldrT="[Texto]" custT="1"/>
      <dgm:spPr/>
      <dgm:t>
        <a:bodyPr/>
        <a:lstStyle/>
        <a:p>
          <a:r>
            <a:rPr lang="pt-BR" sz="2000" dirty="0"/>
            <a:t>2040 - 2050</a:t>
          </a:r>
        </a:p>
      </dgm:t>
    </dgm:pt>
    <dgm:pt modelId="{82219A0F-245D-4C3C-8ACA-43EE22041A71}" type="parTrans" cxnId="{72F91660-2740-42F7-A001-9F04C2CFEC0E}">
      <dgm:prSet/>
      <dgm:spPr/>
      <dgm:t>
        <a:bodyPr/>
        <a:lstStyle/>
        <a:p>
          <a:endParaRPr lang="pt-BR" sz="1100"/>
        </a:p>
      </dgm:t>
    </dgm:pt>
    <dgm:pt modelId="{373343D4-E8F8-4DED-94ED-BEFE55C0525F}" type="sibTrans" cxnId="{72F91660-2740-42F7-A001-9F04C2CFEC0E}">
      <dgm:prSet/>
      <dgm:spPr/>
      <dgm:t>
        <a:bodyPr/>
        <a:lstStyle/>
        <a:p>
          <a:endParaRPr lang="pt-BR" sz="1100"/>
        </a:p>
      </dgm:t>
    </dgm:pt>
    <dgm:pt modelId="{50CF040B-F4CF-4B6C-831B-21DCC2642A7C}" type="pres">
      <dgm:prSet presAssocID="{48FB30AC-EA18-4CD2-B640-7CE949CF50B4}" presName="Name0" presStyleCnt="0">
        <dgm:presLayoutVars>
          <dgm:dir/>
          <dgm:animLvl val="lvl"/>
          <dgm:resizeHandles val="exact"/>
        </dgm:presLayoutVars>
      </dgm:prSet>
      <dgm:spPr/>
    </dgm:pt>
    <dgm:pt modelId="{BDEFF42C-A254-4469-B342-E515A5EADA86}" type="pres">
      <dgm:prSet presAssocID="{812A0E95-E5F4-4B83-BFA6-2AEA27C0E6C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B792EE-159B-4E0C-BF19-72232A60541C}" type="pres">
      <dgm:prSet presAssocID="{A4BD54E8-E3CA-4E77-93C9-59796279D207}" presName="parTxOnlySpace" presStyleCnt="0"/>
      <dgm:spPr/>
    </dgm:pt>
    <dgm:pt modelId="{7B28C346-C2BD-4552-A69B-C30142B44990}" type="pres">
      <dgm:prSet presAssocID="{13934316-67CC-473D-80B4-78F86ADA960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50230F9-E58E-4B5E-92AC-BC0A4D863A84}" type="pres">
      <dgm:prSet presAssocID="{890AA401-27C4-45D4-87B3-E20F0404C89F}" presName="parTxOnlySpace" presStyleCnt="0"/>
      <dgm:spPr/>
    </dgm:pt>
    <dgm:pt modelId="{B387C444-FD66-48C9-8A37-7791A11C6BF3}" type="pres">
      <dgm:prSet presAssocID="{2895EED5-3744-4932-A7F8-CFC0218341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5FAC10B-938A-4B82-8F03-A26CE5265B3C}" srcId="{48FB30AC-EA18-4CD2-B640-7CE949CF50B4}" destId="{812A0E95-E5F4-4B83-BFA6-2AEA27C0E6C5}" srcOrd="0" destOrd="0" parTransId="{EA1CECBC-A438-492A-9998-0658D77C91CB}" sibTransId="{A4BD54E8-E3CA-4E77-93C9-59796279D207}"/>
    <dgm:cxn modelId="{72F91660-2740-42F7-A001-9F04C2CFEC0E}" srcId="{48FB30AC-EA18-4CD2-B640-7CE949CF50B4}" destId="{2895EED5-3744-4932-A7F8-CFC021834106}" srcOrd="2" destOrd="0" parTransId="{82219A0F-245D-4C3C-8ACA-43EE22041A71}" sibTransId="{373343D4-E8F8-4DED-94ED-BEFE55C0525F}"/>
    <dgm:cxn modelId="{CE14E572-1B4B-40E4-AB9F-A4B3D78EDC64}" type="presOf" srcId="{48FB30AC-EA18-4CD2-B640-7CE949CF50B4}" destId="{50CF040B-F4CF-4B6C-831B-21DCC2642A7C}" srcOrd="0" destOrd="0" presId="urn:microsoft.com/office/officeart/2005/8/layout/chevron1"/>
    <dgm:cxn modelId="{234ABA53-744B-4E99-A2BB-ECD6EA9A023D}" type="presOf" srcId="{13934316-67CC-473D-80B4-78F86ADA9607}" destId="{7B28C346-C2BD-4552-A69B-C30142B44990}" srcOrd="0" destOrd="0" presId="urn:microsoft.com/office/officeart/2005/8/layout/chevron1"/>
    <dgm:cxn modelId="{C16A3E95-1D92-4729-A738-43941C134FAE}" type="presOf" srcId="{2895EED5-3744-4932-A7F8-CFC021834106}" destId="{B387C444-FD66-48C9-8A37-7791A11C6BF3}" srcOrd="0" destOrd="0" presId="urn:microsoft.com/office/officeart/2005/8/layout/chevron1"/>
    <dgm:cxn modelId="{F77455A9-FC08-4A32-9C8A-125A993B40A8}" type="presOf" srcId="{812A0E95-E5F4-4B83-BFA6-2AEA27C0E6C5}" destId="{BDEFF42C-A254-4469-B342-E515A5EADA86}" srcOrd="0" destOrd="0" presId="urn:microsoft.com/office/officeart/2005/8/layout/chevron1"/>
    <dgm:cxn modelId="{10D843E9-B707-4673-9026-2597417E93D0}" srcId="{48FB30AC-EA18-4CD2-B640-7CE949CF50B4}" destId="{13934316-67CC-473D-80B4-78F86ADA9607}" srcOrd="1" destOrd="0" parTransId="{B3A7E11B-3337-4C33-B57B-201860FCC950}" sibTransId="{890AA401-27C4-45D4-87B3-E20F0404C89F}"/>
    <dgm:cxn modelId="{F02B9BE2-2C55-4C30-A020-E68399CA65B1}" type="presParOf" srcId="{50CF040B-F4CF-4B6C-831B-21DCC2642A7C}" destId="{BDEFF42C-A254-4469-B342-E515A5EADA86}" srcOrd="0" destOrd="0" presId="urn:microsoft.com/office/officeart/2005/8/layout/chevron1"/>
    <dgm:cxn modelId="{65A6158B-79FA-445F-89ED-DBA43CEEF3BF}" type="presParOf" srcId="{50CF040B-F4CF-4B6C-831B-21DCC2642A7C}" destId="{E9B792EE-159B-4E0C-BF19-72232A60541C}" srcOrd="1" destOrd="0" presId="urn:microsoft.com/office/officeart/2005/8/layout/chevron1"/>
    <dgm:cxn modelId="{84F31469-FF52-43D3-BC79-C18D26928946}" type="presParOf" srcId="{50CF040B-F4CF-4B6C-831B-21DCC2642A7C}" destId="{7B28C346-C2BD-4552-A69B-C30142B44990}" srcOrd="2" destOrd="0" presId="urn:microsoft.com/office/officeart/2005/8/layout/chevron1"/>
    <dgm:cxn modelId="{68F05047-6FF6-4F09-9D9D-5366E4D664A6}" type="presParOf" srcId="{50CF040B-F4CF-4B6C-831B-21DCC2642A7C}" destId="{550230F9-E58E-4B5E-92AC-BC0A4D863A84}" srcOrd="3" destOrd="0" presId="urn:microsoft.com/office/officeart/2005/8/layout/chevron1"/>
    <dgm:cxn modelId="{3538BA32-B8EE-40C1-B454-8C73E500DEED}" type="presParOf" srcId="{50CF040B-F4CF-4B6C-831B-21DCC2642A7C}" destId="{B387C444-FD66-48C9-8A37-7791A11C6BF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FF42C-A254-4469-B342-E515A5EADA86}">
      <dsp:nvSpPr>
        <dsp:cNvPr id="0" name=""/>
        <dsp:cNvSpPr/>
      </dsp:nvSpPr>
      <dsp:spPr>
        <a:xfrm>
          <a:off x="2236" y="0"/>
          <a:ext cx="2724419" cy="333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2020 - 2030</a:t>
          </a:r>
        </a:p>
      </dsp:txBody>
      <dsp:txXfrm>
        <a:off x="168771" y="0"/>
        <a:ext cx="2391350" cy="333069"/>
      </dsp:txXfrm>
    </dsp:sp>
    <dsp:sp modelId="{7B28C346-C2BD-4552-A69B-C30142B44990}">
      <dsp:nvSpPr>
        <dsp:cNvPr id="0" name=""/>
        <dsp:cNvSpPr/>
      </dsp:nvSpPr>
      <dsp:spPr>
        <a:xfrm>
          <a:off x="2454214" y="0"/>
          <a:ext cx="2724419" cy="333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2030 - 2040</a:t>
          </a:r>
        </a:p>
      </dsp:txBody>
      <dsp:txXfrm>
        <a:off x="2620749" y="0"/>
        <a:ext cx="2391350" cy="333069"/>
      </dsp:txXfrm>
    </dsp:sp>
    <dsp:sp modelId="{B387C444-FD66-48C9-8A37-7791A11C6BF3}">
      <dsp:nvSpPr>
        <dsp:cNvPr id="0" name=""/>
        <dsp:cNvSpPr/>
      </dsp:nvSpPr>
      <dsp:spPr>
        <a:xfrm>
          <a:off x="4906191" y="0"/>
          <a:ext cx="2724419" cy="3330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2040 - 2050</a:t>
          </a:r>
        </a:p>
      </dsp:txBody>
      <dsp:txXfrm>
        <a:off x="5072726" y="0"/>
        <a:ext cx="2391350" cy="333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9B4B7-0628-412E-8443-6E139CA0FD8C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4170-0BB2-4E94-81ED-39A35E23D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21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4170-0BB2-4E94-81ED-39A35E23DB7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63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2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4170-0BB2-4E94-81ED-39A35E23DB7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21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690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33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4170-0BB2-4E94-81ED-39A35E23DB7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05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75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4170-0BB2-4E94-81ED-39A35E23DB7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74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67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56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54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14170-0BB2-4E94-81ED-39A35E23DB7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58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65F5-6C45-4315-8244-C5CC2780169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56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2AA40-84CA-4CEB-9549-566AE500B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2858B1-F15B-444B-AD15-FFBCB89C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9EB04C-4C59-4E60-87F7-F629597C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4B9E9C-B59D-4EE7-8501-57B9CBF7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C9290-159E-46FF-910B-684C31AE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3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6C2AA-2F86-4CB2-87BC-4C38A4D4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2DAAFB-094F-48DB-A771-DD972DCE8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B54C1-1C4D-4281-B1EF-25A5B94C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44F8DC-876F-4CA1-B822-3A16A00F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011096-1876-42C5-A853-7BAA7633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37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F552D-D0F6-4B57-915E-A0BBCD323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2FA463-9F9B-4B89-B5F0-8ACE89E9A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4E9E39-612C-47C1-86B6-ADB0ED3E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CC232-6B0C-4378-87C1-EFC4A6B0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30E29E-9C41-410E-8A3E-B258BAAC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7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88586-B4C2-4274-8AAB-9CBF3BB5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44C69-B9FB-4BD5-A08A-3B33BA14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7F37F0-D4E8-44A3-9820-A4092E63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47270-EF47-4800-A62E-B77BE6A4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57ECE7-956B-42B1-A23C-65FABA9F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01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B17EC-5E4D-488B-889C-43BFF349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14B6FD-6EBA-4720-B873-EFBE17120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C9AF1F-97B4-403B-90AC-8A7B9590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0EC621-9DC2-4ED2-8B82-32E8745E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87D2A7-CA91-47B0-9F23-49C871A4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64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6D039-7648-4EAA-A882-A06C4B0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BD3D1C-EF82-4BA1-B4AB-7B31879BF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D0A41B-B320-422A-8468-DF996AEB9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A3CC9A-1273-4380-9113-E008AE6A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1E9891-50EB-4ED7-8AFE-C99E12F8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30C81-B704-43A4-A4A3-73886BD5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31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FF2EA-2549-4CAD-85D5-8E21D4BB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D3E0CD-05C6-476A-924A-A60F0E37D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B479AA-849F-4543-8D26-3085916E6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BCFDD4-B6B2-4CEC-BAAF-532082C22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298AFE-EE8D-4F7C-9C22-450EBB2A1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EE2280-A7D2-4BCE-9EE4-BC3706C2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83E332-3258-437B-99C2-A01655F7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0AC8417-3170-4E78-BDA5-589BC472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3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5D083-D668-4E48-B214-113CFCEB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51E79A-93CB-4147-9EFE-22419C4D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6B3269-91E7-44E7-89B8-17AF51D7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2B144D-8F5F-4887-AA85-21BDDC31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8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C69B331-5648-4279-A3D5-AAE9124C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9D6889-CB74-44D1-8576-FDCC3442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58FD95-33CA-4DA0-9B2B-F01E6A7A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6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3EF6E-5922-4570-9A7E-9922BF26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E259A7-BB13-4ED7-A2D7-FCC3560E8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9579CF-3B8D-4E76-ACBE-95FD5AF9C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5ED14B-AF19-443F-82F8-D99F0285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220180-58A2-4D2D-8AC1-ABD34F23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7D53A9-84E8-4F05-AA23-793EECDB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2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3A44C-D861-4401-B9FA-9F22C2E0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49EA44-813E-4821-A0B3-3B4EC4996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B33F45-6047-4DF2-B420-8F1F2384F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B1AFEC-3F5F-4A05-972B-D86FE7E7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D5AF2F-FFC2-475E-B620-4393BD51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D5F31-E66A-48F3-8EC9-4FCFFEB1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58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08A23D-1484-4505-B32F-CE441075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CD31EC-BE27-4D22-A8C5-5EAA2B734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48E86-D425-4E9A-BD35-F506B599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DEA4-497A-4FC6-9759-4B7BBCEA1F48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008ECF-E3C3-4652-B606-8DA7A136D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FCFA1B-77E2-44E6-9568-22F08621E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F486-CF4E-4FAB-ADFA-3DA4294FA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e.gov.br/pt/publicacoes-dados-abertos/publicacoes/plano-decenal-de-expansao-de-energia-2030" TargetMode="External"/><Relationship Id="rId3" Type="http://schemas.openxmlformats.org/officeDocument/2006/relationships/chart" Target="../charts/chart6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www.epe.gov.br/pt/publicacoes-dados-abertos/publicacoes/plano-decenal-de-expansao-de-energia-203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e.gov.br/sites-pt/publicacoes-dados-abertos/publicacoes/PublicacoesArquivos/publicacao-607/topico-591/Caderno%20de%20Par%C3%A2metros%20de%20Custos%20-%20PDE2031.pdf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hyperlink" Target="https://www.epe.gov.br/pt/publicacoes-dados-abertos/publicacoes/plano-decenal-de-expansao-de-energia-203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pe.gov.br/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2FAB6501-1CC3-4D9F-A020-23927B000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93040"/>
          <a:stretch/>
        </p:blipFill>
        <p:spPr>
          <a:xfrm flipV="1">
            <a:off x="526117" y="4445522"/>
            <a:ext cx="11252145" cy="7567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2028892-E9D7-44B6-BEED-6923EFBD3538}"/>
              </a:ext>
            </a:extLst>
          </p:cNvPr>
          <p:cNvSpPr txBox="1"/>
          <p:nvPr/>
        </p:nvSpPr>
        <p:spPr>
          <a:xfrm>
            <a:off x="526117" y="5098369"/>
            <a:ext cx="1097048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Caio Leocádio</a:t>
            </a:r>
          </a:p>
          <a:p>
            <a:pPr>
              <a:spcAft>
                <a:spcPts val="1800"/>
              </a:spcAft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Consultor Técnico | EPE</a:t>
            </a: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de Março de 2023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7606493-31B9-4509-9DF8-1F4E1D577584}"/>
              </a:ext>
            </a:extLst>
          </p:cNvPr>
          <p:cNvSpPr txBox="1"/>
          <p:nvPr/>
        </p:nvSpPr>
        <p:spPr>
          <a:xfrm>
            <a:off x="4616489" y="504148"/>
            <a:ext cx="716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 Conferência Nacional de PCHs e </a:t>
            </a:r>
            <a:r>
              <a:rPr lang="pt-BR" sz="1600" b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CGHs</a:t>
            </a:r>
            <a:endParaRPr lang="pt-BR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E77C397B-01C5-2BBA-2169-6BEDB8175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6" b="39853"/>
          <a:stretch/>
        </p:blipFill>
        <p:spPr>
          <a:xfrm>
            <a:off x="8216612" y="5458630"/>
            <a:ext cx="3975388" cy="7939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DFC9F7A-3B58-FC17-1F4A-44EB226D7077}"/>
              </a:ext>
            </a:extLst>
          </p:cNvPr>
          <p:cNvSpPr txBox="1"/>
          <p:nvPr/>
        </p:nvSpPr>
        <p:spPr>
          <a:xfrm>
            <a:off x="481521" y="3020307"/>
            <a:ext cx="1122797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4200" b="1" dirty="0">
                <a:solidFill>
                  <a:srgbClr val="3365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Oportunidades e Desafios da Geração Hidrelétrica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1B073F-43AA-CC44-158F-6A93F0C7C7EF}"/>
              </a:ext>
            </a:extLst>
          </p:cNvPr>
          <p:cNvSpPr txBox="1"/>
          <p:nvPr/>
        </p:nvSpPr>
        <p:spPr>
          <a:xfrm>
            <a:off x="482509" y="3758971"/>
            <a:ext cx="11009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33658A"/>
                </a:solidFill>
              </a:rPr>
              <a:t>Visão do Planejamento da Expansão da Geração</a:t>
            </a:r>
          </a:p>
        </p:txBody>
      </p:sp>
      <p:pic>
        <p:nvPicPr>
          <p:cNvPr id="6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6A9734C0-BC8D-8F11-3044-D0F9CEF22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557582"/>
            <a:ext cx="2925729" cy="16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97F9D0F4-B2BE-43BF-8EB2-BEDBAD5E3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41561"/>
              </p:ext>
            </p:extLst>
          </p:nvPr>
        </p:nvGraphicFramePr>
        <p:xfrm>
          <a:off x="3574660" y="1596291"/>
          <a:ext cx="5490124" cy="375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PDE 2031 | Cenário de Referência: Expansão</a:t>
            </a:r>
          </a:p>
        </p:txBody>
      </p:sp>
      <p:sp>
        <p:nvSpPr>
          <p:cNvPr id="11" name="Forma 10">
            <a:extLst>
              <a:ext uri="{FF2B5EF4-FFF2-40B4-BE49-F238E27FC236}">
                <a16:creationId xmlns:a16="http://schemas.microsoft.com/office/drawing/2014/main" id="{83E26018-2AA7-4785-B8BA-528B848A4312}"/>
              </a:ext>
            </a:extLst>
          </p:cNvPr>
          <p:cNvSpPr/>
          <p:nvPr/>
        </p:nvSpPr>
        <p:spPr>
          <a:xfrm rot="8240432" flipH="1">
            <a:off x="3428487" y="4576099"/>
            <a:ext cx="1356094" cy="848977"/>
          </a:xfrm>
          <a:prstGeom prst="swooshArrow">
            <a:avLst>
              <a:gd name="adj1" fmla="val 25708"/>
              <a:gd name="adj2" fmla="val 25096"/>
            </a:avLst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72388" y="1010702"/>
            <a:ext cx="51655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8" eaLnBrk="0" fontAlgn="base" hangingPunct="0">
              <a:buClr>
                <a:srgbClr val="727CA3"/>
              </a:buClr>
            </a:pP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Configuração do Cenário de Referência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67" y="5721388"/>
            <a:ext cx="484158" cy="48415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4894272" y="5618830"/>
            <a:ext cx="273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ecilia LT Std Roman"/>
              </a:rPr>
              <a:t>O acréscimo de capacidade vai contribuir para o atendimento da demanda de energia e demanda máxima</a:t>
            </a:r>
          </a:p>
        </p:txBody>
      </p:sp>
      <p:sp>
        <p:nvSpPr>
          <p:cNvPr id="21" name="Texto Explicativo 2 (Ênfase) 20"/>
          <p:cNvSpPr/>
          <p:nvPr/>
        </p:nvSpPr>
        <p:spPr>
          <a:xfrm rot="5400000">
            <a:off x="5654703" y="4182563"/>
            <a:ext cx="552839" cy="3403979"/>
          </a:xfrm>
          <a:prstGeom prst="accentCallout2">
            <a:avLst>
              <a:gd name="adj1" fmla="val 79488"/>
              <a:gd name="adj2" fmla="val -5344"/>
              <a:gd name="adj3" fmla="val 79488"/>
              <a:gd name="adj4" fmla="val -9194"/>
              <a:gd name="adj5" fmla="val 62251"/>
              <a:gd name="adj6" fmla="val -103247"/>
            </a:avLst>
          </a:prstGeom>
          <a:noFill/>
          <a:ln>
            <a:solidFill>
              <a:srgbClr val="B9B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93D0FEFD-E50C-4417-AFEC-BF23E5831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45317"/>
              </p:ext>
            </p:extLst>
          </p:nvPr>
        </p:nvGraphicFramePr>
        <p:xfrm>
          <a:off x="0" y="1316012"/>
          <a:ext cx="4847569" cy="419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tângulo 23"/>
          <p:cNvSpPr/>
          <p:nvPr/>
        </p:nvSpPr>
        <p:spPr>
          <a:xfrm>
            <a:off x="1708244" y="3656549"/>
            <a:ext cx="9915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2021</a:t>
            </a: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187 GW 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5617352" y="3072584"/>
            <a:ext cx="1077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2031</a:t>
            </a:r>
          </a:p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260 GW </a:t>
            </a:r>
            <a:endParaRPr lang="pt-BR" sz="2000" dirty="0"/>
          </a:p>
        </p:txBody>
      </p:sp>
      <p:pic>
        <p:nvPicPr>
          <p:cNvPr id="17" name="Imagem 16" descr="Gráfico, Gráfico de barras&#10;&#10;Descrição gerada automaticamente">
            <a:extLst>
              <a:ext uri="{FF2B5EF4-FFF2-40B4-BE49-F238E27FC236}">
                <a16:creationId xmlns:a16="http://schemas.microsoft.com/office/drawing/2014/main" id="{CF9E2945-9C0D-4C99-9206-2094C50612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793809"/>
            <a:ext cx="11090516" cy="4571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B349E57-EE32-FE4A-5F48-7E1BC010FE17}"/>
              </a:ext>
            </a:extLst>
          </p:cNvPr>
          <p:cNvSpPr/>
          <p:nvPr/>
        </p:nvSpPr>
        <p:spPr>
          <a:xfrm>
            <a:off x="337150" y="6432122"/>
            <a:ext cx="6864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0C2440"/>
                </a:solidFill>
              </a:rPr>
              <a:t>Documentos disponíveis em </a:t>
            </a:r>
            <a:r>
              <a:rPr lang="pt-BR" sz="1000" b="1" dirty="0">
                <a:solidFill>
                  <a:srgbClr val="0C2440"/>
                </a:solidFill>
                <a:hlinkClick r:id="rId8"/>
              </a:rPr>
              <a:t>https://www.epe.gov.br/pt/publicacoes-dados-abertos/publicacoes/</a:t>
            </a:r>
            <a:r>
              <a:rPr lang="pt-BR" sz="1000" b="1" dirty="0">
                <a:solidFill>
                  <a:srgbClr val="0C2440"/>
                </a:solidFill>
                <a:hlinkClick r:id="rId9"/>
              </a:rPr>
              <a:t>plano-decenal-de-expansao-de-energia-2031</a:t>
            </a:r>
            <a:endParaRPr lang="pt-BR" sz="1000" b="1" dirty="0">
              <a:solidFill>
                <a:srgbClr val="0C244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65467E-628B-D94B-59FE-B0EACF539482}"/>
              </a:ext>
            </a:extLst>
          </p:cNvPr>
          <p:cNvSpPr txBox="1"/>
          <p:nvPr/>
        </p:nvSpPr>
        <p:spPr>
          <a:xfrm>
            <a:off x="7970070" y="1575625"/>
            <a:ext cx="3939154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spcAft>
                <a:spcPts val="24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E5E5E5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+ 3,3 GW de PCH/CGH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até 2031</a:t>
            </a:r>
          </a:p>
          <a:p>
            <a:pPr lvl="1">
              <a:spcAft>
                <a:spcPts val="24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Expansão limitada na faixa de 400 MW/ano a 800 MW/ano</a:t>
            </a:r>
          </a:p>
          <a:p>
            <a:pPr lvl="1">
              <a:spcAft>
                <a:spcPts val="24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Estudos do PNE2050 indicam que expansão poderia ser entre 8,5 GW e 10,5 GW</a:t>
            </a:r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09B819F0-1BD8-FA78-72B0-F42AA5F734F0}"/>
              </a:ext>
            </a:extLst>
          </p:cNvPr>
          <p:cNvSpPr/>
          <p:nvPr/>
        </p:nvSpPr>
        <p:spPr>
          <a:xfrm rot="5400000">
            <a:off x="8148077" y="1665791"/>
            <a:ext cx="234443" cy="151354"/>
          </a:xfrm>
          <a:prstGeom prst="triangle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12616CC-3B47-729B-26F6-CD26672AFFA2}"/>
              </a:ext>
            </a:extLst>
          </p:cNvPr>
          <p:cNvSpPr/>
          <p:nvPr/>
        </p:nvSpPr>
        <p:spPr>
          <a:xfrm rot="5400000">
            <a:off x="8158170" y="2192241"/>
            <a:ext cx="234443" cy="151354"/>
          </a:xfrm>
          <a:prstGeom prst="triangle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74E7F3-F8FD-CEDE-1AE7-A372FDE8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091" y="4271434"/>
            <a:ext cx="3228167" cy="120032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pt-B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Estudos</a:t>
            </a:r>
            <a:r>
              <a:rPr kumimoji="0" lang="en-US" alt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pt-B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ressaltam</a:t>
            </a:r>
            <a:r>
              <a:rPr kumimoji="0" lang="en-US" alt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kumimoji="0" lang="en-US" altLang="pt-B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importância</a:t>
            </a:r>
            <a:r>
              <a:rPr kumimoji="0" lang="en-US" alt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</a:t>
            </a:r>
            <a:r>
              <a:rPr kumimoji="0" lang="en-US" altLang="pt-BR" sz="1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pt-BR" sz="1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kumimoji="0" lang="en-US" altLang="pt-BR" sz="1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pt-BR" sz="1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kumimoji="0" lang="en-US" altLang="pt-BR" sz="1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pt-BR" sz="1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oferta</a:t>
            </a:r>
            <a:r>
              <a:rPr kumimoji="0" lang="en-US" altLang="pt-BR" sz="1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kumimoji="0" lang="en-US" altLang="pt-BR" sz="1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</a:t>
            </a:r>
            <a:r>
              <a:rPr kumimoji="0" lang="en-US" altLang="pt-BR" sz="1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a </a:t>
            </a:r>
            <a:r>
              <a:rPr kumimoji="0" lang="en-US" altLang="pt-BR" sz="1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expansão</a:t>
            </a:r>
            <a:r>
              <a:rPr kumimoji="0" lang="en-US" altLang="pt-BR" sz="1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kumimoji="0" lang="en-US" altLang="pt-BR" sz="1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kumimoji="0" lang="en-US" altLang="pt-BR" sz="18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kumimoji="0" lang="en-US" altLang="pt-BR" sz="1800" b="1" i="0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</a:t>
            </a:r>
            <a:endParaRPr kumimoji="0" lang="pt-BR" altLang="pt-BR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9D02AF6-1A5D-1A0D-31D1-7EBB9DE3D4FB}"/>
              </a:ext>
            </a:extLst>
          </p:cNvPr>
          <p:cNvSpPr/>
          <p:nvPr/>
        </p:nvSpPr>
        <p:spPr>
          <a:xfrm>
            <a:off x="8330844" y="4249777"/>
            <a:ext cx="109249" cy="1214388"/>
          </a:xfrm>
          <a:prstGeom prst="rect">
            <a:avLst/>
          </a:prstGeom>
          <a:solidFill>
            <a:srgbClr val="86BB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212F943C-7CDC-10D0-CB6A-13A656B18DE5}"/>
              </a:ext>
            </a:extLst>
          </p:cNvPr>
          <p:cNvSpPr/>
          <p:nvPr/>
        </p:nvSpPr>
        <p:spPr>
          <a:xfrm rot="5400000">
            <a:off x="8158169" y="2997313"/>
            <a:ext cx="234443" cy="151354"/>
          </a:xfrm>
          <a:prstGeom prst="triangle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74531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A691E695-10D8-478D-8589-3BA477CE6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51" y="232533"/>
            <a:ext cx="907907" cy="532973"/>
          </a:xfrm>
          <a:prstGeom prst="rect">
            <a:avLst/>
          </a:prstGeom>
        </p:spPr>
      </p:pic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2A159BD0-6301-4A02-A4CE-7EFE26BE4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E33C2E4-374F-4854-8682-126DD0EB3F1C}"/>
              </a:ext>
            </a:extLst>
          </p:cNvPr>
          <p:cNvSpPr txBox="1"/>
          <p:nvPr/>
        </p:nvSpPr>
        <p:spPr>
          <a:xfrm>
            <a:off x="345299" y="225058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PDE | Oferta Hidrelétrica Candidata à Expansão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CC62705-5E23-4019-A869-F79E09E3148B}"/>
              </a:ext>
            </a:extLst>
          </p:cNvPr>
          <p:cNvGrpSpPr/>
          <p:nvPr/>
        </p:nvGrpSpPr>
        <p:grpSpPr>
          <a:xfrm>
            <a:off x="5642442" y="2417474"/>
            <a:ext cx="6096000" cy="1287052"/>
            <a:chOff x="1496930" y="1251143"/>
            <a:chExt cx="9198138" cy="223134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43F0E2BB-022E-44D8-8CC9-A3DA802BF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0884"/>
            <a:stretch/>
          </p:blipFill>
          <p:spPr>
            <a:xfrm>
              <a:off x="1496931" y="1251143"/>
              <a:ext cx="9198137" cy="68757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F70A3DA-E5B3-4500-9FA1-004E7A2B1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1217" b="40670"/>
            <a:stretch/>
          </p:blipFill>
          <p:spPr>
            <a:xfrm>
              <a:off x="1496931" y="1955246"/>
              <a:ext cx="9198137" cy="29183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8DE2A91-6EB6-4FB1-A3F7-6FEE51D26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6654"/>
            <a:stretch/>
          </p:blipFill>
          <p:spPr>
            <a:xfrm>
              <a:off x="1496930" y="2283061"/>
              <a:ext cx="9198137" cy="1199423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4A70D518-9824-4291-B032-4B0A30CBC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116" y="3867216"/>
            <a:ext cx="6259207" cy="260582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DD5B799-EC55-42E0-B9DE-0578080758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953" b="18787"/>
          <a:stretch/>
        </p:blipFill>
        <p:spPr>
          <a:xfrm>
            <a:off x="9241022" y="1109586"/>
            <a:ext cx="2303087" cy="98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C8662AF-8FE7-4EA9-836E-C57BB973C75A}"/>
              </a:ext>
            </a:extLst>
          </p:cNvPr>
          <p:cNvSpPr txBox="1"/>
          <p:nvPr/>
        </p:nvSpPr>
        <p:spPr>
          <a:xfrm>
            <a:off x="5558116" y="6494442"/>
            <a:ext cx="682214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C2440"/>
                </a:solidFill>
              </a:rPr>
              <a:t>Disponível em </a:t>
            </a:r>
            <a:r>
              <a:rPr lang="pt-BR" sz="600" dirty="0">
                <a:solidFill>
                  <a:srgbClr val="0C2440"/>
                </a:solidFill>
                <a:hlinkClick r:id="rId8"/>
              </a:rPr>
              <a:t>https://www.epe.gov.br/sites-pt/publicacoes-dados-abertos/publicacoes/PublicacoesArquivos/publicacao-607/topico-591/Caderno%20de%20Par%C3%A2metros%20de%20Custos%20-%20PDE2031.pdf</a:t>
            </a:r>
            <a:r>
              <a:rPr lang="pt-BR" sz="600" dirty="0">
                <a:solidFill>
                  <a:srgbClr val="0C2440"/>
                </a:solidFill>
                <a:hlinkClick r:id="rId9"/>
              </a:rPr>
              <a:t>plano-decenal-de-expansao-de-energia-2031</a:t>
            </a:r>
            <a:endParaRPr lang="pt-BR" sz="600" dirty="0">
              <a:solidFill>
                <a:srgbClr val="0C244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20A03C-C69B-15B8-A531-483CDF5D93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610" y="1328753"/>
            <a:ext cx="1713862" cy="244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0DF59A-9553-3763-E7AC-8CC517F521D7}"/>
              </a:ext>
            </a:extLst>
          </p:cNvPr>
          <p:cNvSpPr txBox="1"/>
          <p:nvPr/>
        </p:nvSpPr>
        <p:spPr>
          <a:xfrm>
            <a:off x="5642442" y="1160276"/>
            <a:ext cx="3526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Expansão da geração conforme Modelo de Decisão de Investimento (MDI): custos (fixos e variáveis) e outras características técnicas das usinas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41138DF-CE02-8A17-8878-6F56113F1E35}"/>
              </a:ext>
            </a:extLst>
          </p:cNvPr>
          <p:cNvSpPr/>
          <p:nvPr/>
        </p:nvSpPr>
        <p:spPr>
          <a:xfrm>
            <a:off x="317186" y="4357989"/>
            <a:ext cx="4909238" cy="1673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BE90F50-0517-6FF6-B147-CF3FD5155D53}"/>
              </a:ext>
            </a:extLst>
          </p:cNvPr>
          <p:cNvSpPr/>
          <p:nvPr/>
        </p:nvSpPr>
        <p:spPr>
          <a:xfrm rot="10800000" flipV="1">
            <a:off x="550741" y="4520677"/>
            <a:ext cx="1376670" cy="380349"/>
          </a:xfrm>
          <a:prstGeom prst="rect">
            <a:avLst/>
          </a:prstGeom>
          <a:solidFill>
            <a:srgbClr val="3185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UHE e PCH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05D1408-4E12-27A4-16AE-DE2C5AFF3676}"/>
              </a:ext>
            </a:extLst>
          </p:cNvPr>
          <p:cNvSpPr/>
          <p:nvPr/>
        </p:nvSpPr>
        <p:spPr>
          <a:xfrm>
            <a:off x="2110727" y="4445148"/>
            <a:ext cx="301415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32008">
              <a:spcBef>
                <a:spcPct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UHE | Novos projetos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 EVTE em andamento, com prazos compatíveis para entrada em operação no horizonte </a:t>
            </a:r>
          </a:p>
          <a:p>
            <a:pPr marL="285750" indent="-285750" defTabSz="432008">
              <a:spcBef>
                <a:spcPct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UHE | Ampliação, modernização e </a:t>
            </a:r>
            <a:r>
              <a:rPr lang="pt-B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repotenciação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 parque existente</a:t>
            </a:r>
          </a:p>
          <a:p>
            <a:pPr marL="285750" indent="-285750" defTabSz="432008">
              <a:spcBef>
                <a:spcPct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PCH: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expansão limitada na faixa de 400 MW/ano a 800 MW/ano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121942C-EB4D-EEEA-1431-33B75D43D3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6" y="5091018"/>
            <a:ext cx="711826" cy="71182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ECC49DB-9819-764B-E2BD-09FDC1E562C2}"/>
              </a:ext>
            </a:extLst>
          </p:cNvPr>
          <p:cNvSpPr txBox="1"/>
          <p:nvPr/>
        </p:nvSpPr>
        <p:spPr>
          <a:xfrm>
            <a:off x="2771805" y="1838291"/>
            <a:ext cx="2303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UHE candidatas: conforme </a:t>
            </a:r>
            <a:r>
              <a:rPr lang="pt-BR" sz="1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Processual</a:t>
            </a:r>
          </a:p>
          <a:p>
            <a:pPr>
              <a:spcAft>
                <a:spcPts val="2400"/>
              </a:spcAft>
            </a:pPr>
            <a:r>
              <a:rPr lang="pt-BR" alt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Custos de implantação conforme qualidade e fase dos estudos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24386035-B1D4-4848-3B2D-DCB7BC6E6E00}"/>
              </a:ext>
            </a:extLst>
          </p:cNvPr>
          <p:cNvSpPr/>
          <p:nvPr/>
        </p:nvSpPr>
        <p:spPr>
          <a:xfrm rot="5400000">
            <a:off x="2476044" y="1955099"/>
            <a:ext cx="234443" cy="213319"/>
          </a:xfrm>
          <a:prstGeom prst="triangle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A94E705F-A290-477C-94AF-55C853EF9B26}"/>
              </a:ext>
            </a:extLst>
          </p:cNvPr>
          <p:cNvSpPr/>
          <p:nvPr/>
        </p:nvSpPr>
        <p:spPr>
          <a:xfrm rot="5400000">
            <a:off x="2476044" y="2603119"/>
            <a:ext cx="234443" cy="213319"/>
          </a:xfrm>
          <a:prstGeom prst="triangle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731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30306" y="1973451"/>
            <a:ext cx="6073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86BBD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Perspectivas e desafios para expansão de hidrelétricas </a:t>
            </a:r>
          </a:p>
        </p:txBody>
      </p:sp>
      <p:pic>
        <p:nvPicPr>
          <p:cNvPr id="9" name="Picture 2" descr="\\epe.lan\Arquivos\MeusDocs\flavio.almeida\My Documents\EPE\MATERIAIS\Identidade Visual\LOGOS\EPE LOGO BRANCO.png">
            <a:extLst>
              <a:ext uri="{FF2B5EF4-FFF2-40B4-BE49-F238E27FC236}">
                <a16:creationId xmlns:a16="http://schemas.microsoft.com/office/drawing/2014/main" id="{0D656994-E94E-48FE-A4D2-4DF8A8C29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5"/>
          <a:stretch/>
        </p:blipFill>
        <p:spPr bwMode="auto">
          <a:xfrm>
            <a:off x="10933265" y="202463"/>
            <a:ext cx="972000" cy="5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C6ECB35-A375-4788-A262-86630D3FE50D}"/>
              </a:ext>
            </a:extLst>
          </p:cNvPr>
          <p:cNvSpPr/>
          <p:nvPr/>
        </p:nvSpPr>
        <p:spPr>
          <a:xfrm flipV="1">
            <a:off x="6891853" y="2424082"/>
            <a:ext cx="116167" cy="2088000"/>
          </a:xfrm>
          <a:prstGeom prst="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80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3059" y="243694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rgbClr val="0C2440"/>
                </a:solidFill>
              </a:rPr>
              <a:t>Expansão por meio dos Leilões de Energia (ACR)</a:t>
            </a:r>
          </a:p>
        </p:txBody>
      </p:sp>
      <p:pic>
        <p:nvPicPr>
          <p:cNvPr id="11" name="Picture 2" descr="Resultado de imagem para AUCTION ICON">
            <a:extLst>
              <a:ext uri="{FF2B5EF4-FFF2-40B4-BE49-F238E27FC236}">
                <a16:creationId xmlns:a16="http://schemas.microsoft.com/office/drawing/2014/main" id="{3A9DC6A3-2648-4D05-BD17-D5D22BDFC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6744" r="10763" b="12670"/>
          <a:stretch/>
        </p:blipFill>
        <p:spPr bwMode="auto">
          <a:xfrm>
            <a:off x="720661" y="2227724"/>
            <a:ext cx="839969" cy="7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4B64AA9-3402-4430-AA85-3D4CBD7F2F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72" y="1159547"/>
            <a:ext cx="776684" cy="77668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3E713198-3132-48D6-A15C-86FD8631780A}"/>
              </a:ext>
            </a:extLst>
          </p:cNvPr>
          <p:cNvSpPr>
            <a:spLocks noChangeAspect="1"/>
          </p:cNvSpPr>
          <p:nvPr/>
        </p:nvSpPr>
        <p:spPr>
          <a:xfrm>
            <a:off x="1473738" y="13632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Geração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DB037E5-B5D7-4D5E-AC9C-AC3AC8E77561}"/>
              </a:ext>
            </a:extLst>
          </p:cNvPr>
          <p:cNvSpPr>
            <a:spLocks noChangeAspect="1"/>
          </p:cNvSpPr>
          <p:nvPr/>
        </p:nvSpPr>
        <p:spPr>
          <a:xfrm>
            <a:off x="1585997" y="238255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leilões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1A58468-1223-49B4-8D85-430A86FD8B55}"/>
              </a:ext>
            </a:extLst>
          </p:cNvPr>
          <p:cNvSpPr>
            <a:spLocks noChangeAspect="1"/>
          </p:cNvSpPr>
          <p:nvPr/>
        </p:nvSpPr>
        <p:spPr>
          <a:xfrm>
            <a:off x="3430826" y="2093556"/>
            <a:ext cx="3443556" cy="14311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Leilões de Energia Nova</a:t>
            </a:r>
          </a:p>
          <a:p>
            <a:pPr>
              <a:spcAft>
                <a:spcPts val="6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Leilões de Reserva</a:t>
            </a:r>
          </a:p>
          <a:p>
            <a:pPr>
              <a:spcAft>
                <a:spcPts val="6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Leilões de Fontes Alternativas</a:t>
            </a:r>
          </a:p>
          <a:p>
            <a:pPr>
              <a:spcAft>
                <a:spcPts val="6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Leilões Estruturantes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41EFE76-A56C-4145-80DC-C0DEF128A533}"/>
              </a:ext>
            </a:extLst>
          </p:cNvPr>
          <p:cNvSpPr>
            <a:spLocks noChangeAspect="1"/>
          </p:cNvSpPr>
          <p:nvPr/>
        </p:nvSpPr>
        <p:spPr>
          <a:xfrm>
            <a:off x="4330946" y="1261406"/>
            <a:ext cx="14943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93.326 MW</a:t>
            </a:r>
          </a:p>
        </p:txBody>
      </p:sp>
      <p:pic>
        <p:nvPicPr>
          <p:cNvPr id="19" name="Picture 2" descr="Resultado de imagem para arrow">
            <a:extLst>
              <a:ext uri="{FF2B5EF4-FFF2-40B4-BE49-F238E27FC236}">
                <a16:creationId xmlns:a16="http://schemas.microsoft.com/office/drawing/2014/main" id="{3AD27155-F7FF-4018-AF2E-3AD2C61D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9681">
            <a:off x="2807069" y="1281271"/>
            <a:ext cx="880805" cy="6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m para arrow">
            <a:extLst>
              <a:ext uri="{FF2B5EF4-FFF2-40B4-BE49-F238E27FC236}">
                <a16:creationId xmlns:a16="http://schemas.microsoft.com/office/drawing/2014/main" id="{1B1364BB-B2E7-407D-AE60-CEE947F2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9681">
            <a:off x="6380290" y="1281271"/>
            <a:ext cx="880805" cy="6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B61B85A2-1A4E-4B0D-986D-A93BDAA13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06419" y="4107121"/>
            <a:ext cx="72648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altLang="pt-B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ANEEL</a:t>
            </a:r>
          </a:p>
        </p:txBody>
      </p:sp>
      <p:pic>
        <p:nvPicPr>
          <p:cNvPr id="24" name="Picture 2" descr="Resultado de imagem para arrow">
            <a:extLst>
              <a:ext uri="{FF2B5EF4-FFF2-40B4-BE49-F238E27FC236}">
                <a16:creationId xmlns:a16="http://schemas.microsoft.com/office/drawing/2014/main" id="{A9FFBA05-15B5-4C8B-944B-1161E711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0338" flipH="1">
            <a:off x="2415045" y="2771525"/>
            <a:ext cx="587204" cy="41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22CD2304-F791-797A-FCEE-06AC77C617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E38B71-C328-CDEA-CE15-AE1504E79549}"/>
              </a:ext>
            </a:extLst>
          </p:cNvPr>
          <p:cNvSpPr/>
          <p:nvPr/>
        </p:nvSpPr>
        <p:spPr>
          <a:xfrm>
            <a:off x="8530484" y="1034574"/>
            <a:ext cx="2020024" cy="382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anchor="ctr"/>
          <a:lstStyle/>
          <a:p>
            <a:pPr>
              <a:defRPr/>
            </a:pPr>
            <a:r>
              <a:rPr lang="pt-BR" sz="10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Potência por Fonte (MW)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E0A2A3-49C5-DA40-E2D9-8CCE1106CF62}"/>
              </a:ext>
            </a:extLst>
          </p:cNvPr>
          <p:cNvSpPr txBox="1"/>
          <p:nvPr/>
        </p:nvSpPr>
        <p:spPr>
          <a:xfrm>
            <a:off x="5681238" y="6139785"/>
            <a:ext cx="2722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EPE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2B114DF5-CEDA-93CC-410B-5AFAA62C4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6112" y="1568822"/>
            <a:ext cx="4038929" cy="2538299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75734F5D-3BD4-F470-4F94-C6DA1E622F5A}"/>
              </a:ext>
            </a:extLst>
          </p:cNvPr>
          <p:cNvSpPr txBox="1"/>
          <p:nvPr/>
        </p:nvSpPr>
        <p:spPr>
          <a:xfrm>
            <a:off x="1608655" y="6523591"/>
            <a:ext cx="2722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EPE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595673D9-2E86-1455-BB06-2944B08F7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3956" y="3762212"/>
            <a:ext cx="5291301" cy="2776938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4E5F5F61-FDC2-DA41-21E5-4BD61F242DEC}"/>
              </a:ext>
            </a:extLst>
          </p:cNvPr>
          <p:cNvSpPr txBox="1"/>
          <p:nvPr/>
        </p:nvSpPr>
        <p:spPr>
          <a:xfrm>
            <a:off x="8097461" y="4783028"/>
            <a:ext cx="2886071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/>
              <a:t>Aumento do nº de projetos de</a:t>
            </a:r>
            <a:r>
              <a:rPr lang="pt-BR" sz="1600" b="1" dirty="0"/>
              <a:t> PCH/CGH </a:t>
            </a:r>
            <a:r>
              <a:rPr lang="pt-BR" sz="1600" dirty="0"/>
              <a:t>cadastrados nos leilões dos últimos anos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dirty="0"/>
              <a:t>Preço de energia na ordem de 220 a 300 R$/MWh </a:t>
            </a:r>
          </a:p>
        </p:txBody>
      </p:sp>
    </p:spTree>
    <p:extLst>
      <p:ext uri="{BB962C8B-B14F-4D97-AF65-F5344CB8AC3E}">
        <p14:creationId xmlns:p14="http://schemas.microsoft.com/office/powerpoint/2010/main" val="208991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2DD8E7F-4B0D-768F-02F0-16A77E81E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1"/>
          <a:stretch/>
        </p:blipFill>
        <p:spPr>
          <a:xfrm>
            <a:off x="6064389" y="2374013"/>
            <a:ext cx="6096000" cy="3276157"/>
          </a:xfrm>
          <a:prstGeom prst="rect">
            <a:avLst/>
          </a:prstGeom>
        </p:spPr>
      </p:pic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0742" y="227239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Aumento da expansão pelo Mercado Livre (ACL)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F5378CA-EC89-4312-8D8D-24BC90EA4040}"/>
              </a:ext>
            </a:extLst>
          </p:cNvPr>
          <p:cNvSpPr/>
          <p:nvPr/>
        </p:nvSpPr>
        <p:spPr>
          <a:xfrm>
            <a:off x="6526229" y="2543317"/>
            <a:ext cx="941296" cy="293754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2313E98-4539-0084-A4B0-BBE90F95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99" y="3429000"/>
            <a:ext cx="4973558" cy="294453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E331153-65D6-4A16-B8C2-8EE824793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82" y="1193946"/>
            <a:ext cx="3436791" cy="1947760"/>
          </a:xfrm>
          <a:prstGeom prst="rect">
            <a:avLst/>
          </a:prstGeom>
        </p:spPr>
      </p:pic>
      <p:pic>
        <p:nvPicPr>
          <p:cNvPr id="7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797C0FB6-6048-CCBA-1CF6-419145C70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61E1293-6201-0585-106C-EBF780787884}"/>
              </a:ext>
            </a:extLst>
          </p:cNvPr>
          <p:cNvSpPr/>
          <p:nvPr/>
        </p:nvSpPr>
        <p:spPr>
          <a:xfrm>
            <a:off x="6992471" y="1504531"/>
            <a:ext cx="4055212" cy="523220"/>
          </a:xfrm>
          <a:prstGeom prst="rect">
            <a:avLst/>
          </a:prstGeom>
          <a:solidFill>
            <a:srgbClr val="D4E5F7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Perspectiva de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participação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hidrelétrica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ACL,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meio das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PCH/CGH</a:t>
            </a:r>
            <a:endParaRPr lang="pt-B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9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id="{8196538E-243A-4013-9034-484267302FCF}"/>
              </a:ext>
            </a:extLst>
          </p:cNvPr>
          <p:cNvSpPr/>
          <p:nvPr/>
        </p:nvSpPr>
        <p:spPr>
          <a:xfrm flipH="1" flipV="1">
            <a:off x="1431632" y="4428968"/>
            <a:ext cx="2366498" cy="171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BBED8D-A56A-440C-9CBB-493B6F1727D4}"/>
              </a:ext>
            </a:extLst>
          </p:cNvPr>
          <p:cNvSpPr txBox="1"/>
          <p:nvPr/>
        </p:nvSpPr>
        <p:spPr>
          <a:xfrm>
            <a:off x="550742" y="303841"/>
            <a:ext cx="976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Perspectivas</a:t>
            </a:r>
            <a:r>
              <a:rPr lang="en-US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b="1" dirty="0" err="1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desafios</a:t>
            </a:r>
            <a:r>
              <a:rPr lang="en-US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400" b="1" dirty="0" err="1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expansão</a:t>
            </a:r>
            <a:r>
              <a:rPr lang="en-US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UHE </a:t>
            </a:r>
          </a:p>
        </p:txBody>
      </p:sp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D1FD4E4D-DB86-4A1E-A571-0F925A001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51" y="232533"/>
            <a:ext cx="907907" cy="532973"/>
          </a:xfrm>
          <a:prstGeom prst="rect">
            <a:avLst/>
          </a:prstGeom>
        </p:spPr>
      </p:pic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CF9E2945-9C0D-4C99-9206-2094C5061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id="{62243A0F-062B-440A-81C1-024905381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681428"/>
              </p:ext>
            </p:extLst>
          </p:nvPr>
        </p:nvGraphicFramePr>
        <p:xfrm>
          <a:off x="6392643" y="1529205"/>
          <a:ext cx="3943032" cy="413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11BA996C-7013-48D1-8B1E-8D2AE2215D1D}"/>
              </a:ext>
            </a:extLst>
          </p:cNvPr>
          <p:cNvSpPr/>
          <p:nvPr/>
        </p:nvSpPr>
        <p:spPr>
          <a:xfrm>
            <a:off x="9125676" y="1497532"/>
            <a:ext cx="1090362" cy="661720"/>
          </a:xfrm>
          <a:prstGeom prst="rect">
            <a:avLst/>
          </a:prstGeom>
          <a:solidFill>
            <a:srgbClr val="BFBFBF"/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0EC9799-9CFE-45A4-8926-67DC5E6DCE1C}"/>
              </a:ext>
            </a:extLst>
          </p:cNvPr>
          <p:cNvSpPr/>
          <p:nvPr/>
        </p:nvSpPr>
        <p:spPr>
          <a:xfrm>
            <a:off x="9034973" y="1471744"/>
            <a:ext cx="1192058" cy="661720"/>
          </a:xfrm>
          <a:prstGeom prst="rect">
            <a:avLst/>
          </a:prstGeom>
          <a:solidFill>
            <a:srgbClr val="D4E5F7"/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Números em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833814-5449-4F8E-81DD-37C56DD5FEDF}"/>
              </a:ext>
            </a:extLst>
          </p:cNvPr>
          <p:cNvSpPr txBox="1"/>
          <p:nvPr/>
        </p:nvSpPr>
        <p:spPr>
          <a:xfrm>
            <a:off x="7424298" y="4806647"/>
            <a:ext cx="2011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(ou em construção)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E66053-3ACE-4FBE-9E6B-5C1CD28E6F56}"/>
              </a:ext>
            </a:extLst>
          </p:cNvPr>
          <p:cNvSpPr/>
          <p:nvPr/>
        </p:nvSpPr>
        <p:spPr>
          <a:xfrm>
            <a:off x="8310968" y="7527913"/>
            <a:ext cx="15183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EPE (</a:t>
            </a:r>
            <a:r>
              <a:rPr lang="pt-BR" altLang="pt-BR" sz="105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pt-BR" altLang="pt-BR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2017)</a:t>
            </a:r>
            <a:endParaRPr lang="pt-BR" sz="1050" dirty="0"/>
          </a:p>
        </p:txBody>
      </p:sp>
      <p:sp>
        <p:nvSpPr>
          <p:cNvPr id="13" name="Retângulo de cantos arredondados 10">
            <a:extLst>
              <a:ext uri="{FF2B5EF4-FFF2-40B4-BE49-F238E27FC236}">
                <a16:creationId xmlns:a16="http://schemas.microsoft.com/office/drawing/2014/main" id="{DFB980CA-2689-498E-934E-9BD8A3CAD195}"/>
              </a:ext>
            </a:extLst>
          </p:cNvPr>
          <p:cNvSpPr/>
          <p:nvPr/>
        </p:nvSpPr>
        <p:spPr>
          <a:xfrm>
            <a:off x="9074934" y="3396571"/>
            <a:ext cx="923231" cy="636074"/>
          </a:xfrm>
          <a:prstGeom prst="roundRect">
            <a:avLst/>
          </a:prstGeom>
          <a:noFill/>
          <a:ln w="76200">
            <a:solidFill>
              <a:srgbClr val="00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03F655C-13AB-4B1D-9AC2-E9CE11633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448" y="4771788"/>
            <a:ext cx="1569436" cy="1354777"/>
          </a:xfrm>
          <a:prstGeom prst="rect">
            <a:avLst/>
          </a:prstGeom>
        </p:spPr>
      </p:pic>
      <p:pic>
        <p:nvPicPr>
          <p:cNvPr id="1028" name="Picture 4" descr="Seta Verde » CRF-ES | CONSELHO REGIONAL DE FARMÁCIA DO ESPIRITO SANTO">
            <a:extLst>
              <a:ext uri="{FF2B5EF4-FFF2-40B4-BE49-F238E27FC236}">
                <a16:creationId xmlns:a16="http://schemas.microsoft.com/office/drawing/2014/main" id="{D970C443-A7E6-45DC-B2BC-8232BD2E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713" flipV="1">
            <a:off x="9919269" y="4018214"/>
            <a:ext cx="950011" cy="4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92307DF9-0553-4563-8C61-3B577445B74B}"/>
              </a:ext>
            </a:extLst>
          </p:cNvPr>
          <p:cNvSpPr/>
          <p:nvPr/>
        </p:nvSpPr>
        <p:spPr>
          <a:xfrm>
            <a:off x="847428" y="5135063"/>
            <a:ext cx="4951930" cy="584775"/>
          </a:xfrm>
          <a:prstGeom prst="rect">
            <a:avLst/>
          </a:prstGeom>
          <a:solidFill>
            <a:srgbClr val="33658A"/>
          </a:solidFill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Capacidade de armazenamento do SIN apresentou pouca ampliação nos últimos anos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67695" y="4140251"/>
            <a:ext cx="907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accent1"/>
                </a:solidFill>
              </a:rPr>
              <a:t>Não afeta terras indígenas, unidades de conservação ou quilombolas</a:t>
            </a:r>
          </a:p>
        </p:txBody>
      </p:sp>
      <p:pic>
        <p:nvPicPr>
          <p:cNvPr id="15" name="Imagem 14" descr="Uma imagem contendo Diagrama&#10;&#10;Descrição gerada automaticamente">
            <a:extLst>
              <a:ext uri="{FF2B5EF4-FFF2-40B4-BE49-F238E27FC236}">
                <a16:creationId xmlns:a16="http://schemas.microsoft.com/office/drawing/2014/main" id="{6C193BFE-B553-A58E-7716-507E660805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13" y="1529205"/>
            <a:ext cx="5944299" cy="34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A2D868C9-A6CE-41D0-9DDD-88AC63A469F0}"/>
              </a:ext>
            </a:extLst>
          </p:cNvPr>
          <p:cNvSpPr txBox="1"/>
          <p:nvPr/>
        </p:nvSpPr>
        <p:spPr>
          <a:xfrm>
            <a:off x="550741" y="303841"/>
            <a:ext cx="1018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Modernização de UHE como parte da solução ...</a:t>
            </a:r>
          </a:p>
        </p:txBody>
      </p:sp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A691E695-10D8-478D-8589-3BA477CE6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51" y="232533"/>
            <a:ext cx="907907" cy="532973"/>
          </a:xfrm>
          <a:prstGeom prst="rect">
            <a:avLst/>
          </a:prstGeom>
        </p:spPr>
      </p:pic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2A159BD0-6301-4A02-A4CE-7EFE26BE4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09C804B-10C4-4231-A5E5-80A98B410CC5}"/>
              </a:ext>
            </a:extLst>
          </p:cNvPr>
          <p:cNvSpPr/>
          <p:nvPr/>
        </p:nvSpPr>
        <p:spPr>
          <a:xfrm>
            <a:off x="1074420" y="2501152"/>
            <a:ext cx="2583180" cy="37640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269B5F-37C0-4817-951E-65D85C846292}"/>
              </a:ext>
            </a:extLst>
          </p:cNvPr>
          <p:cNvSpPr txBox="1"/>
          <p:nvPr/>
        </p:nvSpPr>
        <p:spPr>
          <a:xfrm>
            <a:off x="1457324" y="2740441"/>
            <a:ext cx="181737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Cerca de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100 GW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4B9396-26EF-4CB8-980A-6676380EBD03}"/>
              </a:ext>
            </a:extLst>
          </p:cNvPr>
          <p:cNvSpPr txBox="1"/>
          <p:nvPr/>
        </p:nvSpPr>
        <p:spPr>
          <a:xfrm>
            <a:off x="1457324" y="3512566"/>
            <a:ext cx="181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UHE existentes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CF840F1-8844-4565-9EEB-52C76C444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322" y="3965042"/>
            <a:ext cx="1095375" cy="6096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56E7F2-DE1C-43DB-A9A1-772D02E15832}"/>
              </a:ext>
            </a:extLst>
          </p:cNvPr>
          <p:cNvSpPr txBox="1"/>
          <p:nvPr/>
        </p:nvSpPr>
        <p:spPr>
          <a:xfrm>
            <a:off x="1457324" y="4667098"/>
            <a:ext cx="1817370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50 GW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9D9C782-91DA-48C1-B8D4-4A8291FB5074}"/>
              </a:ext>
            </a:extLst>
          </p:cNvPr>
          <p:cNvSpPr txBox="1"/>
          <p:nvPr/>
        </p:nvSpPr>
        <p:spPr>
          <a:xfrm>
            <a:off x="1403032" y="5224981"/>
            <a:ext cx="1925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Com + 25 anos de construção</a:t>
            </a:r>
          </a:p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(média: 54 anos)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496307A-6493-4EA0-8093-8609EB24143A}"/>
              </a:ext>
            </a:extLst>
          </p:cNvPr>
          <p:cNvSpPr/>
          <p:nvPr/>
        </p:nvSpPr>
        <p:spPr>
          <a:xfrm>
            <a:off x="8647416" y="3490033"/>
            <a:ext cx="2230517" cy="17543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7E9E12C-F0A5-4045-8BC9-9768DC223EBC}"/>
              </a:ext>
            </a:extLst>
          </p:cNvPr>
          <p:cNvSpPr txBox="1"/>
          <p:nvPr/>
        </p:nvSpPr>
        <p:spPr>
          <a:xfrm>
            <a:off x="8711353" y="3629109"/>
            <a:ext cx="2102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Atributos: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highlight>
                  <a:srgbClr val="33658A"/>
                </a:highlight>
              </a:rPr>
              <a:t>CAPACIDADE</a:t>
            </a: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highlight>
                  <a:srgbClr val="33658A"/>
                </a:highlight>
              </a:rPr>
              <a:t>FLEXIBILIDADE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2C2441-31B7-44B5-8121-F013E6207948}"/>
              </a:ext>
            </a:extLst>
          </p:cNvPr>
          <p:cNvSpPr/>
          <p:nvPr/>
        </p:nvSpPr>
        <p:spPr>
          <a:xfrm>
            <a:off x="4855607" y="3162810"/>
            <a:ext cx="2408878" cy="2066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74D73DF-42B3-4634-8EA6-5D02357A1856}"/>
              </a:ext>
            </a:extLst>
          </p:cNvPr>
          <p:cNvSpPr txBox="1"/>
          <p:nvPr/>
        </p:nvSpPr>
        <p:spPr>
          <a:xfrm>
            <a:off x="4883590" y="3321673"/>
            <a:ext cx="2352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Entre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3 e 11 GW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 capacidade adicional apenas no parque existente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0A40F4C-EF81-4A5F-B960-A002E913611A}"/>
              </a:ext>
            </a:extLst>
          </p:cNvPr>
          <p:cNvSpPr txBox="1"/>
          <p:nvPr/>
        </p:nvSpPr>
        <p:spPr>
          <a:xfrm>
            <a:off x="5162863" y="5291761"/>
            <a:ext cx="18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(51 UHE)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7B768D7-9E6A-40FA-BE2C-0946CBD1EA3B}"/>
              </a:ext>
            </a:extLst>
          </p:cNvPr>
          <p:cNvSpPr txBox="1"/>
          <p:nvPr/>
        </p:nvSpPr>
        <p:spPr>
          <a:xfrm>
            <a:off x="952" y="6495812"/>
            <a:ext cx="1817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Fonte: EPE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DFF882A7-7FB1-4424-8FB2-EE0A8791A964}"/>
              </a:ext>
            </a:extLst>
          </p:cNvPr>
          <p:cNvSpPr/>
          <p:nvPr/>
        </p:nvSpPr>
        <p:spPr>
          <a:xfrm>
            <a:off x="4039271" y="3864612"/>
            <a:ext cx="588259" cy="697825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94CC86FF-D314-4206-BDDB-621BE87F25AC}"/>
              </a:ext>
            </a:extLst>
          </p:cNvPr>
          <p:cNvSpPr/>
          <p:nvPr/>
        </p:nvSpPr>
        <p:spPr>
          <a:xfrm>
            <a:off x="7645575" y="3861696"/>
            <a:ext cx="588259" cy="697825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0CFC6E-A4BA-3AAA-A41D-9C1040903481}"/>
              </a:ext>
            </a:extLst>
          </p:cNvPr>
          <p:cNvSpPr/>
          <p:nvPr/>
        </p:nvSpPr>
        <p:spPr>
          <a:xfrm>
            <a:off x="550742" y="1165167"/>
            <a:ext cx="7094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8"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20000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International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Hydropower</a:t>
            </a:r>
            <a:r>
              <a:rPr lang="pt-BR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Association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(2019) projeta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até 2030 mais da metade da capacidade instalada de UHE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no mundo terá passado por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R&amp;M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Em 2050,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todas as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atuais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usinas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deverão ter realizado alguma ação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reabilitação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8BA99A-44BF-2CAA-94E8-47545800155B}"/>
              </a:ext>
            </a:extLst>
          </p:cNvPr>
          <p:cNvSpPr txBox="1"/>
          <p:nvPr/>
        </p:nvSpPr>
        <p:spPr>
          <a:xfrm>
            <a:off x="4701600" y="2474126"/>
            <a:ext cx="271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33658A"/>
                </a:solidFill>
              </a:rPr>
              <a:t>No Brasil ...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C0C910-BE3A-B3B1-DE7A-C2DB098466FF}"/>
              </a:ext>
            </a:extLst>
          </p:cNvPr>
          <p:cNvSpPr txBox="1"/>
          <p:nvPr/>
        </p:nvSpPr>
        <p:spPr>
          <a:xfrm>
            <a:off x="8271442" y="5664815"/>
            <a:ext cx="317648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600" b="1" dirty="0">
                <a:solidFill>
                  <a:srgbClr val="002060"/>
                </a:solidFill>
              </a:rPr>
              <a:t>Potencial </a:t>
            </a:r>
            <a:r>
              <a:rPr lang="pt-BR" sz="1600" dirty="0">
                <a:solidFill>
                  <a:srgbClr val="002060"/>
                </a:solidFill>
              </a:rPr>
              <a:t>que pode ser explorado nos</a:t>
            </a:r>
            <a:r>
              <a:rPr lang="pt-BR" sz="1600" b="1" dirty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leilões de </a:t>
            </a:r>
            <a:r>
              <a:rPr lang="pt-BR" sz="1600" b="1" dirty="0">
                <a:solidFill>
                  <a:srgbClr val="002060"/>
                </a:solidFill>
              </a:rPr>
              <a:t>reserva de capacidade na forma de potência</a:t>
            </a:r>
          </a:p>
        </p:txBody>
      </p:sp>
      <p:sp>
        <p:nvSpPr>
          <p:cNvPr id="11" name="Seta: Curva para a Esquerda 10">
            <a:extLst>
              <a:ext uri="{FF2B5EF4-FFF2-40B4-BE49-F238E27FC236}">
                <a16:creationId xmlns:a16="http://schemas.microsoft.com/office/drawing/2014/main" id="{7E395773-7AE5-0B40-10EE-D65263EB26E9}"/>
              </a:ext>
            </a:extLst>
          </p:cNvPr>
          <p:cNvSpPr/>
          <p:nvPr/>
        </p:nvSpPr>
        <p:spPr>
          <a:xfrm>
            <a:off x="11017623" y="3953435"/>
            <a:ext cx="430305" cy="1621666"/>
          </a:xfrm>
          <a:prstGeom prst="curvedLeftArrow">
            <a:avLst>
              <a:gd name="adj1" fmla="val 16452"/>
              <a:gd name="adj2" fmla="val 47890"/>
              <a:gd name="adj3" fmla="val 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A41AEC7-D4C4-024A-4AA7-745B8FE070C0}"/>
              </a:ext>
            </a:extLst>
          </p:cNvPr>
          <p:cNvSpPr/>
          <p:nvPr/>
        </p:nvSpPr>
        <p:spPr>
          <a:xfrm>
            <a:off x="4685604" y="5863578"/>
            <a:ext cx="2820790" cy="740098"/>
          </a:xfrm>
          <a:prstGeom prst="ellipse">
            <a:avLst/>
          </a:prstGeom>
          <a:solidFill>
            <a:srgbClr val="86BB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Importante avaliar potencial das PCH!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167742B-BF12-4561-E3D6-1C3491BB7185}"/>
              </a:ext>
            </a:extLst>
          </p:cNvPr>
          <p:cNvSpPr/>
          <p:nvPr/>
        </p:nvSpPr>
        <p:spPr>
          <a:xfrm>
            <a:off x="7846468" y="1116337"/>
            <a:ext cx="368214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2060"/>
                </a:solidFill>
              </a:rPr>
              <a:t>Avaliação preliminar </a:t>
            </a:r>
            <a:r>
              <a:rPr lang="pt-BR" sz="1400" dirty="0">
                <a:solidFill>
                  <a:srgbClr val="002060"/>
                </a:solidFill>
              </a:rPr>
              <a:t>do potencial de </a:t>
            </a:r>
            <a:r>
              <a:rPr lang="pt-BR" sz="1400" b="1" dirty="0" err="1">
                <a:solidFill>
                  <a:srgbClr val="002060"/>
                </a:solidFill>
              </a:rPr>
              <a:t>repotenciação</a:t>
            </a:r>
            <a:r>
              <a:rPr lang="pt-BR" sz="1400" b="1" dirty="0">
                <a:solidFill>
                  <a:srgbClr val="002060"/>
                </a:solidFill>
              </a:rPr>
              <a:t> e modernização de </a:t>
            </a:r>
            <a:r>
              <a:rPr lang="pt-BR" sz="1400" b="1" dirty="0" err="1">
                <a:solidFill>
                  <a:srgbClr val="002060"/>
                </a:solidFill>
              </a:rPr>
              <a:t>UHEs</a:t>
            </a:r>
            <a:endParaRPr lang="pt-BR" sz="1400" b="1" dirty="0">
              <a:solidFill>
                <a:srgbClr val="002060"/>
              </a:solidFill>
            </a:endParaRP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2060"/>
                </a:solidFill>
              </a:rPr>
              <a:t>Estimativas de investimento</a:t>
            </a:r>
            <a:endParaRPr lang="pt-BR" sz="1400" dirty="0">
              <a:solidFill>
                <a:srgbClr val="002060"/>
              </a:solidFill>
            </a:endParaRP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2060"/>
                </a:solidFill>
              </a:rPr>
              <a:t>Desafios regulatórios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195B924-7E74-D80A-3BC5-CCC06E1CCF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39" t="7695" r="9293" b="19963"/>
          <a:stretch/>
        </p:blipFill>
        <p:spPr>
          <a:xfrm>
            <a:off x="7963009" y="1211823"/>
            <a:ext cx="1301080" cy="15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497788" y="1244266"/>
            <a:ext cx="3816572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Usinas Hidrelétricas Reversíveis (UHR): Desafios para inserção em mercados de energia elétrica (fevereiro/2021)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Possíveis aplicações, produtos, serviços e benefícios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Principais barreiras não-técnicas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Experiência internacional relevante</a:t>
            </a:r>
            <a:endParaRPr lang="pt-BR" sz="1200" dirty="0">
              <a:solidFill>
                <a:srgbClr val="002060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/>
          <a:srcRect b="15817"/>
          <a:stretch/>
        </p:blipFill>
        <p:spPr>
          <a:xfrm>
            <a:off x="663535" y="1078117"/>
            <a:ext cx="1834251" cy="216444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497785" y="3940535"/>
            <a:ext cx="3838473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 err="1">
                <a:solidFill>
                  <a:srgbClr val="002060"/>
                </a:solidFill>
              </a:rPr>
              <a:t>International</a:t>
            </a:r>
            <a:r>
              <a:rPr lang="pt-BR" sz="1600" b="1" dirty="0">
                <a:solidFill>
                  <a:srgbClr val="002060"/>
                </a:solidFill>
              </a:rPr>
              <a:t> </a:t>
            </a:r>
            <a:r>
              <a:rPr lang="pt-BR" sz="1600" b="1" dirty="0" err="1">
                <a:solidFill>
                  <a:srgbClr val="002060"/>
                </a:solidFill>
              </a:rPr>
              <a:t>Forum</a:t>
            </a:r>
            <a:r>
              <a:rPr lang="pt-BR" sz="1600" b="1" dirty="0">
                <a:solidFill>
                  <a:srgbClr val="002060"/>
                </a:solidFill>
              </a:rPr>
              <a:t> </a:t>
            </a:r>
            <a:r>
              <a:rPr lang="pt-BR" sz="1600" b="1" dirty="0" err="1">
                <a:solidFill>
                  <a:srgbClr val="002060"/>
                </a:solidFill>
              </a:rPr>
              <a:t>on</a:t>
            </a:r>
            <a:r>
              <a:rPr lang="pt-BR" sz="1600" b="1" dirty="0">
                <a:solidFill>
                  <a:srgbClr val="002060"/>
                </a:solidFill>
              </a:rPr>
              <a:t> </a:t>
            </a:r>
            <a:r>
              <a:rPr lang="pt-BR" sz="1600" b="1" dirty="0" err="1">
                <a:solidFill>
                  <a:srgbClr val="002060"/>
                </a:solidFill>
              </a:rPr>
              <a:t>Pumped</a:t>
            </a:r>
            <a:r>
              <a:rPr lang="pt-BR" sz="1600" b="1" dirty="0">
                <a:solidFill>
                  <a:srgbClr val="002060"/>
                </a:solidFill>
              </a:rPr>
              <a:t> </a:t>
            </a:r>
            <a:r>
              <a:rPr lang="pt-BR" sz="1600" b="1" dirty="0" err="1">
                <a:solidFill>
                  <a:srgbClr val="002060"/>
                </a:solidFill>
              </a:rPr>
              <a:t>Storage</a:t>
            </a:r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(novembro/2020 – setembro/2021)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Melhores práticas internacionais </a:t>
            </a:r>
            <a:r>
              <a:rPr lang="pt-BR" sz="1400" dirty="0">
                <a:solidFill>
                  <a:srgbClr val="002060"/>
                </a:solidFill>
              </a:rPr>
              <a:t>(13 países, +70 organizações)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Divulgar papel das UHR na transição energética e na operação dos sistemas elétricos no futuro.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Subsidiar formulação de políticas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Tecnologia / Sustentabilidade / Mercado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0884" y="6237538"/>
            <a:ext cx="4229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0070C0"/>
                </a:solidFill>
              </a:rPr>
              <a:t>https://pumped-storage-forum.hydropower.org/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4" y="3921079"/>
            <a:ext cx="1926901" cy="224649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70884" y="3219537"/>
            <a:ext cx="5765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0070C0"/>
                </a:solidFill>
              </a:rPr>
              <a:t>https://www.epe.gov.br/sites-pt/publicacoes-dados-abertos/publicacoes/PublicacoesArquivos/publicacao-561/EPE-DEE-NT-013_2021-r0.pdf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ABC8A0-9363-6A7F-0120-5806E68D277B}"/>
              </a:ext>
            </a:extLst>
          </p:cNvPr>
          <p:cNvSpPr txBox="1"/>
          <p:nvPr/>
        </p:nvSpPr>
        <p:spPr>
          <a:xfrm>
            <a:off x="550741" y="303841"/>
            <a:ext cx="1018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Oportunidades para as Usinas Hidrelétricas Reversíveis (UHR)</a:t>
            </a: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53C8A24E-FB27-7940-A0C3-9F903F69E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5B8E7B1-EDD0-3B41-D62C-2478AF8433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51" y="232533"/>
            <a:ext cx="907907" cy="53297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795D3EE-9AF9-EF4A-7E14-DE3B3F8244FA}"/>
              </a:ext>
            </a:extLst>
          </p:cNvPr>
          <p:cNvSpPr txBox="1"/>
          <p:nvPr/>
        </p:nvSpPr>
        <p:spPr>
          <a:xfrm>
            <a:off x="6691791" y="1391190"/>
            <a:ext cx="480611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Estudos preliminares mostram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condições topográficas favoráveis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potenciais próximos aos centros de carga, fora de áreas de proteção ambiental;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necessidades futuras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sistema são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compatíveis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os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atributos das </a:t>
            </a:r>
            <a:r>
              <a:rPr 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UHRs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(flexibilidade, capacidade);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modernização do setor elétrico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momento favorável para sugerir adaptações na regulamentação, procedimentos e desenhos de mercado; </a:t>
            </a:r>
          </a:p>
          <a:p>
            <a:pPr marL="285750" indent="-285750"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Aprimorar ferramentas e metodologias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representação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UHR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planejamento da expansão da oferta</a:t>
            </a:r>
          </a:p>
        </p:txBody>
      </p:sp>
    </p:spTree>
    <p:extLst>
      <p:ext uri="{BB962C8B-B14F-4D97-AF65-F5344CB8AC3E}">
        <p14:creationId xmlns:p14="http://schemas.microsoft.com/office/powerpoint/2010/main" val="67411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>
            <a:extLst>
              <a:ext uri="{FF2B5EF4-FFF2-40B4-BE49-F238E27FC236}">
                <a16:creationId xmlns:a16="http://schemas.microsoft.com/office/drawing/2014/main" id="{7E31AB58-543C-4EBC-83D7-4DF094E820D5}"/>
              </a:ext>
            </a:extLst>
          </p:cNvPr>
          <p:cNvSpPr txBox="1"/>
          <p:nvPr/>
        </p:nvSpPr>
        <p:spPr>
          <a:xfrm>
            <a:off x="545947" y="2312939"/>
            <a:ext cx="3600000" cy="7537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sz="1600" dirty="0"/>
              <a:t>Complexidade socioambiental para expansão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7FDB53-DC89-400C-95A7-6126153BDD3A}"/>
              </a:ext>
            </a:extLst>
          </p:cNvPr>
          <p:cNvSpPr txBox="1"/>
          <p:nvPr/>
        </p:nvSpPr>
        <p:spPr>
          <a:xfrm>
            <a:off x="545947" y="3103271"/>
            <a:ext cx="3600000" cy="900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sz="1600" dirty="0"/>
              <a:t>Modernização e </a:t>
            </a:r>
            <a:r>
              <a:rPr lang="pt-BR" altLang="pt-BR" sz="1600" dirty="0" err="1"/>
              <a:t>repotenciação</a:t>
            </a:r>
            <a:endParaRPr lang="pt-BR" altLang="pt-BR" sz="16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ED68E8-E315-4321-93E5-25EF9C9A8D26}"/>
              </a:ext>
            </a:extLst>
          </p:cNvPr>
          <p:cNvSpPr txBox="1"/>
          <p:nvPr/>
        </p:nvSpPr>
        <p:spPr>
          <a:xfrm>
            <a:off x="545947" y="4036200"/>
            <a:ext cx="3600000" cy="900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sz="1600" dirty="0"/>
              <a:t>Atualização do potencial hidrelétrico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B81F6B2-8F0F-4005-9B81-280371FF83C7}"/>
              </a:ext>
            </a:extLst>
          </p:cNvPr>
          <p:cNvSpPr txBox="1"/>
          <p:nvPr/>
        </p:nvSpPr>
        <p:spPr>
          <a:xfrm>
            <a:off x="545947" y="4964975"/>
            <a:ext cx="3600000" cy="900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sz="1600" dirty="0"/>
              <a:t>Vulnerabilidade da geração hidrelétrica devido às mudanças climáticas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4E02861-22EE-4EAA-9825-B48DF355E282}"/>
              </a:ext>
            </a:extLst>
          </p:cNvPr>
          <p:cNvSpPr txBox="1"/>
          <p:nvPr/>
        </p:nvSpPr>
        <p:spPr>
          <a:xfrm>
            <a:off x="545947" y="5885186"/>
            <a:ext cx="3600000" cy="7537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sz="1600" dirty="0"/>
              <a:t>Expansão da integração energética com outros países da América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68E298B-8A2D-447A-B6CC-133C027D7B76}"/>
              </a:ext>
            </a:extLst>
          </p:cNvPr>
          <p:cNvSpPr txBox="1"/>
          <p:nvPr/>
        </p:nvSpPr>
        <p:spPr>
          <a:xfrm>
            <a:off x="545947" y="1383185"/>
            <a:ext cx="3600000" cy="900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alt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Papel das hidrelétricas e reservatórios no sistema elétrico futuro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67E54537-63B7-40B7-8C18-7191DB9B9395}"/>
              </a:ext>
            </a:extLst>
          </p:cNvPr>
          <p:cNvSpPr/>
          <p:nvPr/>
        </p:nvSpPr>
        <p:spPr>
          <a:xfrm>
            <a:off x="4146346" y="1378389"/>
            <a:ext cx="5264781" cy="900000"/>
          </a:xfrm>
          <a:prstGeom prst="rect">
            <a:avLst/>
          </a:prstGeom>
          <a:gradFill flip="none" rotWithShape="1">
            <a:gsLst>
              <a:gs pos="0">
                <a:srgbClr val="31859C">
                  <a:tint val="66000"/>
                  <a:satMod val="160000"/>
                </a:srgbClr>
              </a:gs>
              <a:gs pos="50000">
                <a:srgbClr val="31859C">
                  <a:tint val="44500"/>
                  <a:satMod val="160000"/>
                </a:srgbClr>
              </a:gs>
              <a:gs pos="100000">
                <a:srgbClr val="31859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</a:rPr>
              <a:t>Endereçar os efeitos de uma eventual alteração do papel das hidrelétricas na operação do sistema: avanços metodológicos e desenho de mercado para valoração de outros serviços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oogle Sans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EADD0167-4D3E-4D6B-BEA8-165BCDF19481}"/>
              </a:ext>
            </a:extLst>
          </p:cNvPr>
          <p:cNvSpPr/>
          <p:nvPr/>
        </p:nvSpPr>
        <p:spPr>
          <a:xfrm>
            <a:off x="4146347" y="2310857"/>
            <a:ext cx="2520000" cy="753734"/>
          </a:xfrm>
          <a:prstGeom prst="rect">
            <a:avLst/>
          </a:prstGeom>
          <a:gradFill flip="none" rotWithShape="1">
            <a:gsLst>
              <a:gs pos="0">
                <a:srgbClr val="31859C">
                  <a:tint val="66000"/>
                  <a:satMod val="160000"/>
                </a:srgbClr>
              </a:gs>
              <a:gs pos="50000">
                <a:srgbClr val="31859C">
                  <a:tint val="44500"/>
                  <a:satMod val="160000"/>
                </a:srgbClr>
              </a:gs>
              <a:gs pos="100000">
                <a:srgbClr val="31859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</a:rPr>
              <a:t>Agenda de diálogo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oogle Sans"/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340820A4-44B6-43CE-880F-FDF3FC1E9E0D}"/>
              </a:ext>
            </a:extLst>
          </p:cNvPr>
          <p:cNvSpPr/>
          <p:nvPr/>
        </p:nvSpPr>
        <p:spPr>
          <a:xfrm>
            <a:off x="4147472" y="3098633"/>
            <a:ext cx="2520000" cy="900000"/>
          </a:xfrm>
          <a:prstGeom prst="rect">
            <a:avLst/>
          </a:prstGeom>
          <a:gradFill flip="none" rotWithShape="1">
            <a:gsLst>
              <a:gs pos="0">
                <a:srgbClr val="31859C">
                  <a:tint val="66000"/>
                  <a:satMod val="160000"/>
                </a:srgbClr>
              </a:gs>
              <a:gs pos="50000">
                <a:srgbClr val="31859C">
                  <a:tint val="44500"/>
                  <a:satMod val="160000"/>
                </a:srgbClr>
              </a:gs>
              <a:gs pos="100000">
                <a:srgbClr val="31859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</a:rPr>
              <a:t>Aprimorar normativos e ações para encorajar a modernização de UHE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oogle Sans"/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AA34F000-AAA5-4CDE-A2FD-2DBCA30A8C2C}"/>
              </a:ext>
            </a:extLst>
          </p:cNvPr>
          <p:cNvSpPr/>
          <p:nvPr/>
        </p:nvSpPr>
        <p:spPr>
          <a:xfrm>
            <a:off x="4146347" y="4034579"/>
            <a:ext cx="2520000" cy="900000"/>
          </a:xfrm>
          <a:prstGeom prst="rect">
            <a:avLst/>
          </a:prstGeom>
          <a:gradFill flip="none" rotWithShape="1">
            <a:gsLst>
              <a:gs pos="0">
                <a:srgbClr val="31859C">
                  <a:tint val="66000"/>
                  <a:satMod val="160000"/>
                </a:srgbClr>
              </a:gs>
              <a:gs pos="50000">
                <a:srgbClr val="31859C">
                  <a:tint val="44500"/>
                  <a:satMod val="160000"/>
                </a:srgbClr>
              </a:gs>
              <a:gs pos="100000">
                <a:srgbClr val="31859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</a:rPr>
              <a:t>Aprimoramento dos critérios e procedimentos para estudos de inventário e viabilidade de UHE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oogle San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8ED53E6A-6468-46FD-BD70-D7227139F390}"/>
              </a:ext>
            </a:extLst>
          </p:cNvPr>
          <p:cNvSpPr/>
          <p:nvPr/>
        </p:nvSpPr>
        <p:spPr>
          <a:xfrm>
            <a:off x="4146347" y="4962748"/>
            <a:ext cx="5040000" cy="900000"/>
          </a:xfrm>
          <a:prstGeom prst="rect">
            <a:avLst/>
          </a:prstGeom>
          <a:gradFill flip="none" rotWithShape="1">
            <a:gsLst>
              <a:gs pos="0">
                <a:srgbClr val="31859C">
                  <a:tint val="66000"/>
                  <a:satMod val="160000"/>
                </a:srgbClr>
              </a:gs>
              <a:gs pos="50000">
                <a:srgbClr val="31859C">
                  <a:tint val="44500"/>
                  <a:satMod val="160000"/>
                </a:srgbClr>
              </a:gs>
              <a:gs pos="100000">
                <a:srgbClr val="31859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</a:rPr>
              <a:t>Melhorar a compreensão dos efeitos das mudanças climáticas na geração hidrelétrica e no potencial remanescente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oogle Sans"/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3B9DD40A-E9D2-4EC4-8A50-ECF6490E14CB}"/>
              </a:ext>
            </a:extLst>
          </p:cNvPr>
          <p:cNvSpPr/>
          <p:nvPr/>
        </p:nvSpPr>
        <p:spPr>
          <a:xfrm>
            <a:off x="4151110" y="5893306"/>
            <a:ext cx="7560000" cy="741817"/>
          </a:xfrm>
          <a:prstGeom prst="rect">
            <a:avLst/>
          </a:prstGeom>
          <a:gradFill flip="none" rotWithShape="1">
            <a:gsLst>
              <a:gs pos="0">
                <a:srgbClr val="31859C">
                  <a:tint val="66000"/>
                  <a:satMod val="160000"/>
                </a:srgbClr>
              </a:gs>
              <a:gs pos="50000">
                <a:srgbClr val="31859C">
                  <a:tint val="44500"/>
                  <a:satMod val="160000"/>
                </a:srgbClr>
              </a:gs>
              <a:gs pos="100000">
                <a:srgbClr val="31859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oogle Sans"/>
              </a:rPr>
              <a:t>Estruturar banco de dados e informações para ampliar a integração regional 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8" name="Diagrama 77">
            <a:extLst>
              <a:ext uri="{FF2B5EF4-FFF2-40B4-BE49-F238E27FC236}">
                <a16:creationId xmlns:a16="http://schemas.microsoft.com/office/drawing/2014/main" id="{327F05DF-139F-47D7-BF76-0CC12E478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381242"/>
              </p:ext>
            </p:extLst>
          </p:nvPr>
        </p:nvGraphicFramePr>
        <p:xfrm>
          <a:off x="4074339" y="1018349"/>
          <a:ext cx="7632848" cy="33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F1BBED8D-A56A-440C-9CBB-493B6F1727D4}"/>
              </a:ext>
            </a:extLst>
          </p:cNvPr>
          <p:cNvSpPr txBox="1"/>
          <p:nvPr/>
        </p:nvSpPr>
        <p:spPr>
          <a:xfrm>
            <a:off x="550742" y="303841"/>
            <a:ext cx="91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Visão de médio e longo prazo para as hidrelétricas</a:t>
            </a:r>
          </a:p>
        </p:txBody>
      </p:sp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D1FD4E4D-DB86-4A1E-A571-0F925A001F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51" y="232533"/>
            <a:ext cx="907907" cy="532973"/>
          </a:xfrm>
          <a:prstGeom prst="rect">
            <a:avLst/>
          </a:prstGeom>
        </p:spPr>
      </p:pic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CF9E2945-9C0D-4C99-9206-2094C50612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flipV="1">
            <a:off x="6528048" y="-1"/>
            <a:ext cx="5663952" cy="6865007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http://www.epe.gov.br/PublishingImages/Logos/logo-epe-azu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31" y="1608009"/>
            <a:ext cx="1903550" cy="10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89222" y="2835513"/>
            <a:ext cx="215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www.epe.gov.br</a:t>
            </a:r>
          </a:p>
        </p:txBody>
      </p:sp>
      <p:sp>
        <p:nvSpPr>
          <p:cNvPr id="6" name="AutoShape 2" descr="Resultado de imagem para twitt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03C43B-B55D-40A1-AAD3-FB564A548A99}"/>
              </a:ext>
            </a:extLst>
          </p:cNvPr>
          <p:cNvSpPr txBox="1"/>
          <p:nvPr/>
        </p:nvSpPr>
        <p:spPr>
          <a:xfrm>
            <a:off x="7276761" y="2942168"/>
            <a:ext cx="4166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6AE2D"/>
                </a:solidFill>
              </a:rPr>
              <a:t>Obrigado</a:t>
            </a:r>
          </a:p>
        </p:txBody>
      </p:sp>
      <p:pic>
        <p:nvPicPr>
          <p:cNvPr id="5" name="Imagem 4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9CCD9504-05F0-2D9C-89C7-3A4B8147F0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6" b="39853"/>
          <a:stretch/>
        </p:blipFill>
        <p:spPr>
          <a:xfrm>
            <a:off x="1180912" y="3907736"/>
            <a:ext cx="3975388" cy="7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FEF8C96-8CAF-4979-B662-0175C3CD5B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>
          <a:xfrm>
            <a:off x="-79833" y="-15261"/>
            <a:ext cx="5289492" cy="6873262"/>
          </a:xfrm>
          <a:prstGeom prst="rect">
            <a:avLst/>
          </a:prstGeom>
        </p:spPr>
      </p:pic>
      <p:sp>
        <p:nvSpPr>
          <p:cNvPr id="12" name="Paralelogramo 11">
            <a:extLst>
              <a:ext uri="{FF2B5EF4-FFF2-40B4-BE49-F238E27FC236}">
                <a16:creationId xmlns:a16="http://schemas.microsoft.com/office/drawing/2014/main" id="{0DBB1C08-1110-4269-B18B-5B491CE4BBD6}"/>
              </a:ext>
            </a:extLst>
          </p:cNvPr>
          <p:cNvSpPr/>
          <p:nvPr/>
        </p:nvSpPr>
        <p:spPr>
          <a:xfrm>
            <a:off x="3826372" y="0"/>
            <a:ext cx="10091451" cy="6858000"/>
          </a:xfrm>
          <a:prstGeom prst="parallelogram">
            <a:avLst>
              <a:gd name="adj" fmla="val 18574"/>
            </a:avLst>
          </a:prstGeom>
          <a:solidFill>
            <a:srgbClr val="86BBD8"/>
          </a:solidFill>
          <a:ln>
            <a:noFill/>
          </a:ln>
          <a:effectLst>
            <a:outerShdw blurRad="127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EE5F2459-52DA-4C49-B9F1-392D94AB5FC3}"/>
              </a:ext>
            </a:extLst>
          </p:cNvPr>
          <p:cNvSpPr/>
          <p:nvPr/>
        </p:nvSpPr>
        <p:spPr>
          <a:xfrm>
            <a:off x="4127316" y="-15261"/>
            <a:ext cx="10091451" cy="6858000"/>
          </a:xfrm>
          <a:prstGeom prst="parallelogram">
            <a:avLst>
              <a:gd name="adj" fmla="val 18574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27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FE9A8B-2055-4210-B8B9-766515EC1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2161722"/>
            <a:ext cx="533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pt-BR" altLang="pt-BR" sz="22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 pública federal vinculada ao Ministério de Minas e Energia</a:t>
            </a:r>
          </a:p>
        </p:txBody>
      </p:sp>
      <p:sp>
        <p:nvSpPr>
          <p:cNvPr id="13" name="CaixaDeTexto 9">
            <a:extLst>
              <a:ext uri="{FF2B5EF4-FFF2-40B4-BE49-F238E27FC236}">
                <a16:creationId xmlns:a16="http://schemas.microsoft.com/office/drawing/2014/main" id="{C682334A-6549-442F-9F96-75501EA9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331" y="3347075"/>
            <a:ext cx="58856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9pPr>
          </a:lstStyle>
          <a:p>
            <a:r>
              <a:rPr lang="pt-BR" altLang="pt-BR" sz="2200" dirty="0">
                <a:solidFill>
                  <a:schemeClr val="bg1">
                    <a:lumMod val="85000"/>
                  </a:schemeClr>
                </a:solidFill>
              </a:rPr>
              <a:t>Desenvolvemos estudos e estatísticas energéticas para subsidiar a formulação, implementação e avaliação da política energética nacional</a:t>
            </a:r>
          </a:p>
        </p:txBody>
      </p:sp>
      <p:pic>
        <p:nvPicPr>
          <p:cNvPr id="14" name="Gráfico 13" descr="Templo grego estrutura de tópicos">
            <a:extLst>
              <a:ext uri="{FF2B5EF4-FFF2-40B4-BE49-F238E27FC236}">
                <a16:creationId xmlns:a16="http://schemas.microsoft.com/office/drawing/2014/main" id="{52727295-91E5-4499-BA97-2B2C0E4AD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1500" y="2161722"/>
            <a:ext cx="684000" cy="684000"/>
          </a:xfrm>
          <a:prstGeom prst="rect">
            <a:avLst/>
          </a:prstGeom>
        </p:spPr>
      </p:pic>
      <p:pic>
        <p:nvPicPr>
          <p:cNvPr id="15" name="Gráfico 14" descr="Gráfico de barras estrutura de tópicos">
            <a:extLst>
              <a:ext uri="{FF2B5EF4-FFF2-40B4-BE49-F238E27FC236}">
                <a16:creationId xmlns:a16="http://schemas.microsoft.com/office/drawing/2014/main" id="{D23194AE-8972-49B8-892B-4A1D7958A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1500" y="3608590"/>
            <a:ext cx="756000" cy="756000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840AD8D-5631-4FC5-8D17-808CCE0B28E2}"/>
              </a:ext>
            </a:extLst>
          </p:cNvPr>
          <p:cNvGrpSpPr/>
          <p:nvPr/>
        </p:nvGrpSpPr>
        <p:grpSpPr>
          <a:xfrm>
            <a:off x="4818074" y="5747330"/>
            <a:ext cx="2682851" cy="783171"/>
            <a:chOff x="830142" y="5905648"/>
            <a:chExt cx="2682851" cy="78317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F68DD19-6C22-4E74-8F2B-1DA2ECAD9C9E}"/>
                </a:ext>
              </a:extLst>
            </p:cNvPr>
            <p:cNvSpPr/>
            <p:nvPr/>
          </p:nvSpPr>
          <p:spPr>
            <a:xfrm>
              <a:off x="1600055" y="6127956"/>
              <a:ext cx="1912938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altLang="pt-BR" sz="1600" b="1" dirty="0">
                  <a:solidFill>
                    <a:srgbClr val="86BB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www.epe.gov.br</a:t>
              </a:r>
              <a:endParaRPr lang="pt-BR" sz="1600" b="1" dirty="0">
                <a:solidFill>
                  <a:srgbClr val="86BB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Gráfico 17" descr="Internet com preenchimento sólido">
              <a:extLst>
                <a:ext uri="{FF2B5EF4-FFF2-40B4-BE49-F238E27FC236}">
                  <a16:creationId xmlns:a16="http://schemas.microsoft.com/office/drawing/2014/main" id="{D7CAFE35-C9E6-46F3-B3FB-8E438DB96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0142" y="5905648"/>
              <a:ext cx="783171" cy="783171"/>
            </a:xfrm>
            <a:prstGeom prst="rect">
              <a:avLst/>
            </a:prstGeom>
          </p:spPr>
        </p:pic>
      </p:grpSp>
      <p:sp>
        <p:nvSpPr>
          <p:cNvPr id="19" name="Retângulo de cantos arredondados 10">
            <a:extLst>
              <a:ext uri="{FF2B5EF4-FFF2-40B4-BE49-F238E27FC236}">
                <a16:creationId xmlns:a16="http://schemas.microsoft.com/office/drawing/2014/main" id="{867C7411-9B7C-4D38-AC75-2887814534DD}"/>
              </a:ext>
            </a:extLst>
          </p:cNvPr>
          <p:cNvSpPr/>
          <p:nvPr/>
        </p:nvSpPr>
        <p:spPr>
          <a:xfrm>
            <a:off x="8523305" y="5785430"/>
            <a:ext cx="3668695" cy="677863"/>
          </a:xfrm>
          <a:prstGeom prst="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rgbClr val="0230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Integrante do Conselho Nacional</a:t>
            </a:r>
          </a:p>
          <a:p>
            <a:pPr algn="ctr">
              <a:defRPr/>
            </a:pPr>
            <a:r>
              <a:rPr lang="pt-BR" sz="1400" b="1" dirty="0">
                <a:solidFill>
                  <a:srgbClr val="0230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Política Energética (CNPE)</a:t>
            </a:r>
          </a:p>
        </p:txBody>
      </p:sp>
      <p:pic>
        <p:nvPicPr>
          <p:cNvPr id="21" name="Picture 2" descr="\\epe.lan\Arquivos\MeusDocs\flavio.almeida\My Documents\EPE\MATERIAIS\Identidade Visual\LOGOS\EPE LOGO BRANCO.png">
            <a:extLst>
              <a:ext uri="{FF2B5EF4-FFF2-40B4-BE49-F238E27FC236}">
                <a16:creationId xmlns:a16="http://schemas.microsoft.com/office/drawing/2014/main" id="{3B91E501-CD58-4B4A-B3A3-8067C294B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5"/>
          <a:stretch/>
        </p:blipFill>
        <p:spPr bwMode="auto">
          <a:xfrm>
            <a:off x="6159500" y="490576"/>
            <a:ext cx="1303439" cy="6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68C5C83F-B24C-4F47-864C-B7C1C3113568}"/>
              </a:ext>
            </a:extLst>
          </p:cNvPr>
          <p:cNvSpPr txBox="1"/>
          <p:nvPr/>
        </p:nvSpPr>
        <p:spPr>
          <a:xfrm>
            <a:off x="7236049" y="637361"/>
            <a:ext cx="259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6BB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a EPE</a:t>
            </a:r>
          </a:p>
        </p:txBody>
      </p:sp>
    </p:spTree>
    <p:extLst>
      <p:ext uri="{BB962C8B-B14F-4D97-AF65-F5344CB8AC3E}">
        <p14:creationId xmlns:p14="http://schemas.microsoft.com/office/powerpoint/2010/main" val="3170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2269099"/>
            <a:ext cx="6526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86BBD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Panorama atual </a:t>
            </a:r>
          </a:p>
          <a:p>
            <a:r>
              <a:rPr lang="pt-BR" dirty="0"/>
              <a:t>da Geração Hidrelétrica</a:t>
            </a:r>
          </a:p>
        </p:txBody>
      </p:sp>
      <p:pic>
        <p:nvPicPr>
          <p:cNvPr id="9" name="Picture 2" descr="\\epe.lan\Arquivos\MeusDocs\flavio.almeida\My Documents\EPE\MATERIAIS\Identidade Visual\LOGOS\EPE LOGO BRANCO.png">
            <a:extLst>
              <a:ext uri="{FF2B5EF4-FFF2-40B4-BE49-F238E27FC236}">
                <a16:creationId xmlns:a16="http://schemas.microsoft.com/office/drawing/2014/main" id="{0D656994-E94E-48FE-A4D2-4DF8A8C29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5"/>
          <a:stretch/>
        </p:blipFill>
        <p:spPr bwMode="auto">
          <a:xfrm>
            <a:off x="10933265" y="202463"/>
            <a:ext cx="972000" cy="5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C6ECB35-A375-4788-A262-86630D3FE50D}"/>
              </a:ext>
            </a:extLst>
          </p:cNvPr>
          <p:cNvSpPr/>
          <p:nvPr/>
        </p:nvSpPr>
        <p:spPr>
          <a:xfrm flipV="1">
            <a:off x="6891853" y="2424082"/>
            <a:ext cx="116167" cy="2088000"/>
          </a:xfrm>
          <a:prstGeom prst="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667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51CBE47-0AF5-B181-EC42-2A77E6A8D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05218"/>
              </p:ext>
            </p:extLst>
          </p:nvPr>
        </p:nvGraphicFramePr>
        <p:xfrm>
          <a:off x="-278395" y="823262"/>
          <a:ext cx="4578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8EB8DD1-B6DD-E058-C6B2-1B8540F2D76C}"/>
              </a:ext>
            </a:extLst>
          </p:cNvPr>
          <p:cNvSpPr/>
          <p:nvPr/>
        </p:nvSpPr>
        <p:spPr>
          <a:xfrm>
            <a:off x="7281044" y="1094438"/>
            <a:ext cx="1690679" cy="2498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http://www.epe.gov.br/PublishingImages/Logos/logo-epe-az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0742" y="211581"/>
            <a:ext cx="108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440"/>
                </a:solidFill>
              </a:rPr>
              <a:t>Panorama da geração hidrelétrica (UHE/PCH/CGH)</a:t>
            </a:r>
          </a:p>
        </p:txBody>
      </p:sp>
      <p:sp>
        <p:nvSpPr>
          <p:cNvPr id="11" name="Forma 10">
            <a:extLst>
              <a:ext uri="{FF2B5EF4-FFF2-40B4-BE49-F238E27FC236}">
                <a16:creationId xmlns:a16="http://schemas.microsoft.com/office/drawing/2014/main" id="{83E26018-2AA7-4785-B8BA-528B848A4312}"/>
              </a:ext>
            </a:extLst>
          </p:cNvPr>
          <p:cNvSpPr/>
          <p:nvPr/>
        </p:nvSpPr>
        <p:spPr>
          <a:xfrm rot="6819690" flipH="1">
            <a:off x="8644175" y="4764958"/>
            <a:ext cx="1415204" cy="1718555"/>
          </a:xfrm>
          <a:prstGeom prst="swooshArrow">
            <a:avLst>
              <a:gd name="adj1" fmla="val 25708"/>
              <a:gd name="adj2" fmla="val 25096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42" y="1308055"/>
            <a:ext cx="720248" cy="720248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344514" y="1533142"/>
            <a:ext cx="2538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ecilia LT Std Roman"/>
              </a:rPr>
              <a:t>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ecilia LT Std Roman"/>
              </a:rPr>
              <a:t>fonte hidrelétrica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ecilia LT Std Roman"/>
              </a:rPr>
              <a:t>representa hoje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ecilia LT Std Roman"/>
              </a:rPr>
              <a:t>58%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ecilia LT Std Roman"/>
              </a:rPr>
              <a:t>da matriz elétrica brasileira</a:t>
            </a:r>
          </a:p>
        </p:txBody>
      </p:sp>
      <p:sp>
        <p:nvSpPr>
          <p:cNvPr id="6" name="Retângulo 5"/>
          <p:cNvSpPr/>
          <p:nvPr/>
        </p:nvSpPr>
        <p:spPr>
          <a:xfrm>
            <a:off x="9206428" y="3594210"/>
            <a:ext cx="20409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SIGA ANEEL, em 22/03/2023</a:t>
            </a:r>
          </a:p>
        </p:txBody>
      </p:sp>
      <p:pic>
        <p:nvPicPr>
          <p:cNvPr id="17" name="Imagem 16" descr="Gráfico, Gráfico de barras&#10;&#10;Descrição gerada automaticamente">
            <a:extLst>
              <a:ext uri="{FF2B5EF4-FFF2-40B4-BE49-F238E27FC236}">
                <a16:creationId xmlns:a16="http://schemas.microsoft.com/office/drawing/2014/main" id="{CF9E2945-9C0D-4C99-9206-2094C50612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793809"/>
            <a:ext cx="11090516" cy="4571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BA474E6-1DDA-6EB4-1ACF-2F694BFD8A64}"/>
              </a:ext>
            </a:extLst>
          </p:cNvPr>
          <p:cNvSpPr/>
          <p:nvPr/>
        </p:nvSpPr>
        <p:spPr>
          <a:xfrm>
            <a:off x="7296308" y="2062342"/>
            <a:ext cx="1629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u="sng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Potência Outorgada</a:t>
            </a:r>
          </a:p>
          <a:p>
            <a:pPr algn="ctr"/>
            <a:endParaRPr lang="pt-BR" sz="1600" u="sng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PCH: 5.721 MW</a:t>
            </a:r>
          </a:p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CGH: 868 MW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B349E57-EE32-FE4A-5F48-7E1BC010FE17}"/>
              </a:ext>
            </a:extLst>
          </p:cNvPr>
          <p:cNvSpPr/>
          <p:nvPr/>
        </p:nvSpPr>
        <p:spPr>
          <a:xfrm>
            <a:off x="8104369" y="6504866"/>
            <a:ext cx="68646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bg1">
                    <a:lumMod val="65000"/>
                  </a:schemeClr>
                </a:solidFill>
              </a:rPr>
              <a:t>Fonte: ANEEL - </a:t>
            </a:r>
            <a:r>
              <a:rPr lang="pt-BR" sz="900" dirty="0" err="1">
                <a:solidFill>
                  <a:schemeClr val="bg1">
                    <a:lumMod val="65000"/>
                  </a:schemeClr>
                </a:solidFill>
              </a:rPr>
              <a:t>Ralie</a:t>
            </a:r>
            <a:r>
              <a:rPr lang="pt-BR" sz="900" dirty="0">
                <a:solidFill>
                  <a:schemeClr val="bg1">
                    <a:lumMod val="65000"/>
                  </a:schemeClr>
                </a:solidFill>
              </a:rPr>
              <a:t> - Acompanhamento da Expansão da Geração 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810E468-B34D-52B1-1820-4E1A88EFC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839" y="1109240"/>
            <a:ext cx="2480567" cy="2498318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102FABE-EC6E-15C7-9DE3-628894FD4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224596"/>
              </p:ext>
            </p:extLst>
          </p:nvPr>
        </p:nvGraphicFramePr>
        <p:xfrm>
          <a:off x="7139693" y="4183049"/>
          <a:ext cx="4560582" cy="221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tângulo 13"/>
          <p:cNvSpPr/>
          <p:nvPr/>
        </p:nvSpPr>
        <p:spPr>
          <a:xfrm>
            <a:off x="7724421" y="4143049"/>
            <a:ext cx="3391125" cy="27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8" eaLnBrk="0" fontAlgn="base" hangingPunct="0">
              <a:buClr>
                <a:srgbClr val="727CA3"/>
              </a:buClr>
            </a:pPr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Acréscimo de Capacidade Instalada por ano (MW)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FAAA017-E70E-BAE9-48A5-79C607DFFD3E}"/>
              </a:ext>
            </a:extLst>
          </p:cNvPr>
          <p:cNvSpPr/>
          <p:nvPr/>
        </p:nvSpPr>
        <p:spPr>
          <a:xfrm>
            <a:off x="1552588" y="2022729"/>
            <a:ext cx="899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2008" eaLnBrk="0" fontAlgn="base" hangingPunct="0">
              <a:buClr>
                <a:srgbClr val="727CA3"/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2023</a:t>
            </a:r>
          </a:p>
          <a:p>
            <a:pPr algn="ctr" defTabSz="432008" eaLnBrk="0" fontAlgn="base" hangingPunct="0">
              <a:buClr>
                <a:srgbClr val="727CA3"/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193 GW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532EA20-9C88-E591-39FB-034FC586C635}"/>
              </a:ext>
            </a:extLst>
          </p:cNvPr>
          <p:cNvSpPr/>
          <p:nvPr/>
        </p:nvSpPr>
        <p:spPr>
          <a:xfrm>
            <a:off x="3379591" y="2793894"/>
            <a:ext cx="18968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Fonte: SIGA ANEEL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64E0FF0A-CB50-4DB9-B1E8-A9E57EF3E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693852"/>
              </p:ext>
            </p:extLst>
          </p:nvPr>
        </p:nvGraphicFramePr>
        <p:xfrm>
          <a:off x="619427" y="3651796"/>
          <a:ext cx="5405491" cy="30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3602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02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98785" y="1587780"/>
            <a:ext cx="5459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86BBD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dirty="0"/>
          </a:p>
          <a:p>
            <a:r>
              <a:rPr lang="pt-BR" dirty="0"/>
              <a:t>Os Estudos de Planejamento e o PDE</a:t>
            </a:r>
          </a:p>
        </p:txBody>
      </p:sp>
      <p:pic>
        <p:nvPicPr>
          <p:cNvPr id="9" name="Picture 2" descr="\\epe.lan\Arquivos\MeusDocs\flavio.almeida\My Documents\EPE\MATERIAIS\Identidade Visual\LOGOS\EPE LOGO BRANCO.png">
            <a:extLst>
              <a:ext uri="{FF2B5EF4-FFF2-40B4-BE49-F238E27FC236}">
                <a16:creationId xmlns:a16="http://schemas.microsoft.com/office/drawing/2014/main" id="{0D656994-E94E-48FE-A4D2-4DF8A8C29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5"/>
          <a:stretch/>
        </p:blipFill>
        <p:spPr bwMode="auto">
          <a:xfrm>
            <a:off x="10933265" y="202463"/>
            <a:ext cx="972000" cy="5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C6ECB35-A375-4788-A262-86630D3FE50D}"/>
              </a:ext>
            </a:extLst>
          </p:cNvPr>
          <p:cNvSpPr/>
          <p:nvPr/>
        </p:nvSpPr>
        <p:spPr>
          <a:xfrm flipV="1">
            <a:off x="6793241" y="2424082"/>
            <a:ext cx="116167" cy="2088000"/>
          </a:xfrm>
          <a:prstGeom prst="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1F5769-458C-8E6F-173B-178C7070AFB0}"/>
              </a:ext>
            </a:extLst>
          </p:cNvPr>
          <p:cNvSpPr txBox="1"/>
          <p:nvPr/>
        </p:nvSpPr>
        <p:spPr>
          <a:xfrm>
            <a:off x="7257074" y="1997839"/>
            <a:ext cx="5024574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Interfaces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Contextualização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Requisitos sistêmicos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Expansão indicativa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Oferta candidata</a:t>
            </a:r>
          </a:p>
        </p:txBody>
      </p:sp>
    </p:spTree>
    <p:extLst>
      <p:ext uri="{BB962C8B-B14F-4D97-AF65-F5344CB8AC3E}">
        <p14:creationId xmlns:p14="http://schemas.microsoft.com/office/powerpoint/2010/main" val="72050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9D3CA6B5-D546-BA0F-B2B6-E6941868A80F}"/>
              </a:ext>
            </a:extLst>
          </p:cNvPr>
          <p:cNvSpPr/>
          <p:nvPr/>
        </p:nvSpPr>
        <p:spPr>
          <a:xfrm>
            <a:off x="1957676" y="3901339"/>
            <a:ext cx="3357154" cy="12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1FF7A9-43F0-44B1-B58F-F9159164650F}"/>
              </a:ext>
            </a:extLst>
          </p:cNvPr>
          <p:cNvSpPr txBox="1"/>
          <p:nvPr/>
        </p:nvSpPr>
        <p:spPr>
          <a:xfrm>
            <a:off x="550742" y="303841"/>
            <a:ext cx="889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Interfaces: Planejamento Decenal e Operação do SIN</a:t>
            </a: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34E63D5B-BFDA-B1D8-A103-AAEA74CED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51" y="232533"/>
            <a:ext cx="907907" cy="532973"/>
          </a:xfrm>
          <a:prstGeom prst="rect">
            <a:avLst/>
          </a:prstGeom>
        </p:spPr>
      </p:pic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1D0D90EF-199B-3F4D-01D9-3C45A04C3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1243DD7-C06C-61BB-5DE0-B2DD6C2CC833}"/>
              </a:ext>
            </a:extLst>
          </p:cNvPr>
          <p:cNvSpPr/>
          <p:nvPr/>
        </p:nvSpPr>
        <p:spPr>
          <a:xfrm>
            <a:off x="1491210" y="1479424"/>
            <a:ext cx="8777469" cy="2332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5FA2BF-6FAB-5002-DC6D-6A4C95ABEBBB}"/>
              </a:ext>
            </a:extLst>
          </p:cNvPr>
          <p:cNvSpPr txBox="1"/>
          <p:nvPr/>
        </p:nvSpPr>
        <p:spPr>
          <a:xfrm>
            <a:off x="3354930" y="1593324"/>
            <a:ext cx="504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CICLO DE ELABORAÇÃO DO PLANO DECENAL</a:t>
            </a:r>
          </a:p>
        </p:txBody>
      </p:sp>
      <p:sp>
        <p:nvSpPr>
          <p:cNvPr id="8" name="Seta para a direita 8">
            <a:extLst>
              <a:ext uri="{FF2B5EF4-FFF2-40B4-BE49-F238E27FC236}">
                <a16:creationId xmlns:a16="http://schemas.microsoft.com/office/drawing/2014/main" id="{644E690C-0033-0E95-F922-D29BB68A5BDC}"/>
              </a:ext>
            </a:extLst>
          </p:cNvPr>
          <p:cNvSpPr/>
          <p:nvPr/>
        </p:nvSpPr>
        <p:spPr>
          <a:xfrm>
            <a:off x="4716845" y="2160620"/>
            <a:ext cx="2713991" cy="1266199"/>
          </a:xfrm>
          <a:prstGeom prst="rightArrow">
            <a:avLst>
              <a:gd name="adj1" fmla="val 73980"/>
              <a:gd name="adj2" fmla="val 3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F6AA37-115F-A9A3-6D7C-19127BBC94F9}"/>
              </a:ext>
            </a:extLst>
          </p:cNvPr>
          <p:cNvSpPr txBox="1"/>
          <p:nvPr/>
        </p:nvSpPr>
        <p:spPr>
          <a:xfrm>
            <a:off x="4596578" y="2496085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Elaboração de Cenários / Possibilidades de futuros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CE4788-528D-198F-8FF4-B015F3A88258}"/>
              </a:ext>
            </a:extLst>
          </p:cNvPr>
          <p:cNvSpPr txBox="1"/>
          <p:nvPr/>
        </p:nvSpPr>
        <p:spPr>
          <a:xfrm>
            <a:off x="7536788" y="2255602"/>
            <a:ext cx="173355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CENÁRIO DE REFERÊNCIA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F88D11-BBF8-8261-09BC-4C96ADEFDFB3}"/>
              </a:ext>
            </a:extLst>
          </p:cNvPr>
          <p:cNvSpPr txBox="1"/>
          <p:nvPr/>
        </p:nvSpPr>
        <p:spPr>
          <a:xfrm>
            <a:off x="7536788" y="2850550"/>
            <a:ext cx="173355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ANÁLISES DE </a:t>
            </a:r>
          </a:p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WHAT-</a:t>
            </a:r>
            <a:r>
              <a:rPr lang="pt-BR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IFs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07EC4B8-7DE4-0320-7A94-57063501C2CD}"/>
              </a:ext>
            </a:extLst>
          </p:cNvPr>
          <p:cNvSpPr/>
          <p:nvPr/>
        </p:nvSpPr>
        <p:spPr>
          <a:xfrm>
            <a:off x="2373085" y="2774315"/>
            <a:ext cx="2171700" cy="52322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Cálculo dos requisitos de energia e potência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F8ACB00-FD41-A7AB-EC7E-1916C33E8A01}"/>
              </a:ext>
            </a:extLst>
          </p:cNvPr>
          <p:cNvSpPr/>
          <p:nvPr/>
        </p:nvSpPr>
        <p:spPr>
          <a:xfrm>
            <a:off x="7457513" y="2098128"/>
            <a:ext cx="1916058" cy="13835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5" name="Seta para a direita listrada 17">
            <a:extLst>
              <a:ext uri="{FF2B5EF4-FFF2-40B4-BE49-F238E27FC236}">
                <a16:creationId xmlns:a16="http://schemas.microsoft.com/office/drawing/2014/main" id="{B360640F-1D91-5EC8-66C8-00E02FC164A6}"/>
              </a:ext>
            </a:extLst>
          </p:cNvPr>
          <p:cNvSpPr/>
          <p:nvPr/>
        </p:nvSpPr>
        <p:spPr>
          <a:xfrm>
            <a:off x="993499" y="1076446"/>
            <a:ext cx="9803757" cy="584720"/>
          </a:xfrm>
          <a:prstGeom prst="stripedRightArrow">
            <a:avLst>
              <a:gd name="adj1" fmla="val 63333"/>
              <a:gd name="adj2" fmla="val 2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PLANEJAMENTO DA EXPANSÃO</a:t>
            </a:r>
          </a:p>
        </p:txBody>
      </p:sp>
      <p:sp>
        <p:nvSpPr>
          <p:cNvPr id="16" name="Seta para a direita listrada 18">
            <a:extLst>
              <a:ext uri="{FF2B5EF4-FFF2-40B4-BE49-F238E27FC236}">
                <a16:creationId xmlns:a16="http://schemas.microsoft.com/office/drawing/2014/main" id="{08DA13AB-E5EB-B7CE-F5ED-7A11F55FD524}"/>
              </a:ext>
            </a:extLst>
          </p:cNvPr>
          <p:cNvSpPr/>
          <p:nvPr/>
        </p:nvSpPr>
        <p:spPr>
          <a:xfrm>
            <a:off x="1088029" y="2504592"/>
            <a:ext cx="1248209" cy="519286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7" name="Seta para baixo 20">
            <a:extLst>
              <a:ext uri="{FF2B5EF4-FFF2-40B4-BE49-F238E27FC236}">
                <a16:creationId xmlns:a16="http://schemas.microsoft.com/office/drawing/2014/main" id="{84D308A2-D71C-708F-A788-DACCBACAF6A2}"/>
              </a:ext>
            </a:extLst>
          </p:cNvPr>
          <p:cNvSpPr/>
          <p:nvPr/>
        </p:nvSpPr>
        <p:spPr>
          <a:xfrm rot="16200000">
            <a:off x="9761916" y="2122727"/>
            <a:ext cx="518400" cy="128390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44EF7CF-7025-4F93-A9BC-4B6483C4ABCB}"/>
              </a:ext>
            </a:extLst>
          </p:cNvPr>
          <p:cNvSpPr txBox="1"/>
          <p:nvPr/>
        </p:nvSpPr>
        <p:spPr>
          <a:xfrm>
            <a:off x="2364293" y="3933207"/>
            <a:ext cx="3013946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Aderência ao panorama operativo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Configuração do SIN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Parâmetros de condições operativas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790617F-C8A9-1488-4C6B-783B89E311A0}"/>
              </a:ext>
            </a:extLst>
          </p:cNvPr>
          <p:cNvSpPr/>
          <p:nvPr/>
        </p:nvSpPr>
        <p:spPr>
          <a:xfrm>
            <a:off x="6409592" y="3915938"/>
            <a:ext cx="3357154" cy="12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09C4237-AC75-20D7-9275-533DCA953FE1}"/>
              </a:ext>
            </a:extLst>
          </p:cNvPr>
          <p:cNvSpPr txBox="1"/>
          <p:nvPr/>
        </p:nvSpPr>
        <p:spPr>
          <a:xfrm>
            <a:off x="6409592" y="3948654"/>
            <a:ext cx="327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Visões de futuro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Tendências da expansão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Necessidade de investimentos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Desafios e características operativas futuras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Seta para baixo 24">
            <a:extLst>
              <a:ext uri="{FF2B5EF4-FFF2-40B4-BE49-F238E27FC236}">
                <a16:creationId xmlns:a16="http://schemas.microsoft.com/office/drawing/2014/main" id="{7A2A3E8E-AF84-1DF4-97A9-2F10981D1ED7}"/>
              </a:ext>
            </a:extLst>
          </p:cNvPr>
          <p:cNvSpPr/>
          <p:nvPr/>
        </p:nvSpPr>
        <p:spPr>
          <a:xfrm rot="10800000">
            <a:off x="1552578" y="2915588"/>
            <a:ext cx="612000" cy="282048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81A3D62-1D24-D0EA-3669-CDD92F03AFBB}"/>
              </a:ext>
            </a:extLst>
          </p:cNvPr>
          <p:cNvSpPr/>
          <p:nvPr/>
        </p:nvSpPr>
        <p:spPr>
          <a:xfrm>
            <a:off x="2373222" y="2300354"/>
            <a:ext cx="2170800" cy="4785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CASO BASE</a:t>
            </a:r>
          </a:p>
        </p:txBody>
      </p:sp>
      <p:sp>
        <p:nvSpPr>
          <p:cNvPr id="23" name="Seta para baixo 26">
            <a:extLst>
              <a:ext uri="{FF2B5EF4-FFF2-40B4-BE49-F238E27FC236}">
                <a16:creationId xmlns:a16="http://schemas.microsoft.com/office/drawing/2014/main" id="{A82E77FC-2DE3-AD1E-D39B-EBB70403934F}"/>
              </a:ext>
            </a:extLst>
          </p:cNvPr>
          <p:cNvSpPr/>
          <p:nvPr/>
        </p:nvSpPr>
        <p:spPr>
          <a:xfrm>
            <a:off x="9555954" y="2787791"/>
            <a:ext cx="612000" cy="290841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eta para a direita listrada 16">
            <a:extLst>
              <a:ext uri="{FF2B5EF4-FFF2-40B4-BE49-F238E27FC236}">
                <a16:creationId xmlns:a16="http://schemas.microsoft.com/office/drawing/2014/main" id="{9C263D9F-6079-5287-E163-58B354480BFA}"/>
              </a:ext>
            </a:extLst>
          </p:cNvPr>
          <p:cNvSpPr/>
          <p:nvPr/>
        </p:nvSpPr>
        <p:spPr>
          <a:xfrm>
            <a:off x="993499" y="5591495"/>
            <a:ext cx="9803757" cy="636881"/>
          </a:xfrm>
          <a:prstGeom prst="stripedRightArrow">
            <a:avLst>
              <a:gd name="adj1" fmla="val 63333"/>
              <a:gd name="adj2" fmla="val 2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OPERAÇÃO</a:t>
            </a:r>
          </a:p>
        </p:txBody>
      </p:sp>
    </p:spTree>
    <p:extLst>
      <p:ext uri="{BB962C8B-B14F-4D97-AF65-F5344CB8AC3E}">
        <p14:creationId xmlns:p14="http://schemas.microsoft.com/office/powerpoint/2010/main" val="333148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D12BA4-EAA9-6A57-AEA0-266364E80638}"/>
              </a:ext>
            </a:extLst>
          </p:cNvPr>
          <p:cNvSpPr txBox="1"/>
          <p:nvPr/>
        </p:nvSpPr>
        <p:spPr>
          <a:xfrm>
            <a:off x="550742" y="303841"/>
            <a:ext cx="889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Planejamento: Contextualização</a:t>
            </a: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F959E1FB-5F9D-1EFE-0428-330079E23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4CA715BC-78F2-5C9E-5844-6BE04C865FF7}"/>
              </a:ext>
            </a:extLst>
          </p:cNvPr>
          <p:cNvSpPr/>
          <p:nvPr/>
        </p:nvSpPr>
        <p:spPr>
          <a:xfrm>
            <a:off x="550742" y="4974156"/>
            <a:ext cx="6828627" cy="1034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93233EF-8CCD-0D59-5715-6F06283EE421}"/>
              </a:ext>
            </a:extLst>
          </p:cNvPr>
          <p:cNvSpPr/>
          <p:nvPr/>
        </p:nvSpPr>
        <p:spPr>
          <a:xfrm>
            <a:off x="8720492" y="3409740"/>
            <a:ext cx="1340495" cy="13404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B1CD89-69B3-105B-D08E-9D853DB2D02F}"/>
              </a:ext>
            </a:extLst>
          </p:cNvPr>
          <p:cNvCxnSpPr/>
          <p:nvPr/>
        </p:nvCxnSpPr>
        <p:spPr>
          <a:xfrm>
            <a:off x="0" y="2911153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E82A87-39FC-C3A7-F08A-7385EF1266F6}"/>
              </a:ext>
            </a:extLst>
          </p:cNvPr>
          <p:cNvSpPr txBox="1"/>
          <p:nvPr/>
        </p:nvSpPr>
        <p:spPr>
          <a:xfrm>
            <a:off x="8025388" y="977899"/>
            <a:ext cx="35231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Deste modo tornou-se necessária a implementação de métricas que permitam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quantificar quais são os serviços que o sistema irá precisar no futuro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 de modo a planejar a expansão e operação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7826FE76-60C7-5687-1314-B29651893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7" y="1529987"/>
            <a:ext cx="1116000" cy="1116000"/>
          </a:xfrm>
          <a:prstGeom prst="rect">
            <a:avLst/>
          </a:prstGeom>
        </p:spPr>
      </p:pic>
      <p:pic>
        <p:nvPicPr>
          <p:cNvPr id="14" name="Imagem 13" descr="Forma&#10;&#10;Descrição gerada automaticamente com confiança baixa">
            <a:extLst>
              <a:ext uri="{FF2B5EF4-FFF2-40B4-BE49-F238E27FC236}">
                <a16:creationId xmlns:a16="http://schemas.microsoft.com/office/drawing/2014/main" id="{E0C023B9-7C1A-02A4-4B1E-371EB65BE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69" y="1555541"/>
            <a:ext cx="1031489" cy="103148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AD8415-3BE1-D41B-CCCA-DC49F70B6CBA}"/>
              </a:ext>
            </a:extLst>
          </p:cNvPr>
          <p:cNvSpPr txBox="1"/>
          <p:nvPr/>
        </p:nvSpPr>
        <p:spPr>
          <a:xfrm>
            <a:off x="596762" y="3222264"/>
            <a:ext cx="2560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panose="020F0502020204030204" pitchFamily="34" charset="0"/>
                <a:cs typeface="Tahoma"/>
              </a:rPr>
              <a:t>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xpansão baseada apenas no atendimento da projeção de demanda de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energia média </a:t>
            </a:r>
            <a:endParaRPr lang="pt-BR" dirty="0"/>
          </a:p>
        </p:txBody>
      </p:sp>
      <p:sp>
        <p:nvSpPr>
          <p:cNvPr id="18" name="Sinal de Adição 17">
            <a:extLst>
              <a:ext uri="{FF2B5EF4-FFF2-40B4-BE49-F238E27FC236}">
                <a16:creationId xmlns:a16="http://schemas.microsoft.com/office/drawing/2014/main" id="{839456FC-F522-9517-0B1D-856327B7C9CE}"/>
              </a:ext>
            </a:extLst>
          </p:cNvPr>
          <p:cNvSpPr/>
          <p:nvPr/>
        </p:nvSpPr>
        <p:spPr>
          <a:xfrm>
            <a:off x="3525529" y="1920961"/>
            <a:ext cx="681135" cy="597158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FF29A443-CF5B-20B4-5DB9-4AA166D60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40" y="1642585"/>
            <a:ext cx="875534" cy="875534"/>
          </a:xfrm>
          <a:prstGeom prst="rect">
            <a:avLst/>
          </a:prstGeom>
        </p:spPr>
      </p:pic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6B029CFF-ED90-9155-59DB-2F4C928F47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67" y="1544432"/>
            <a:ext cx="960466" cy="9604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291369-8310-2330-CA39-2138214D68B9}"/>
              </a:ext>
            </a:extLst>
          </p:cNvPr>
          <p:cNvSpPr txBox="1"/>
          <p:nvPr/>
        </p:nvSpPr>
        <p:spPr>
          <a:xfrm>
            <a:off x="4347274" y="3185330"/>
            <a:ext cx="30320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panose="020F0502020204030204" pitchFamily="34" charset="0"/>
                <a:cs typeface="Tahoma"/>
              </a:rPr>
              <a:t>Esta modalidade de expansão da oferta de eletricidade não seria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mais seria capaz de prover a segurança almejada do sistema</a:t>
            </a:r>
            <a:endParaRPr lang="pt-B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59E2433-376C-56F8-F63C-3F0FC12F5FCD}"/>
              </a:ext>
            </a:extLst>
          </p:cNvPr>
          <p:cNvSpPr/>
          <p:nvPr/>
        </p:nvSpPr>
        <p:spPr>
          <a:xfrm>
            <a:off x="9301276" y="2821688"/>
            <a:ext cx="178929" cy="17892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E63EE7C-6448-06CB-C224-ABE6065F66BE}"/>
              </a:ext>
            </a:extLst>
          </p:cNvPr>
          <p:cNvCxnSpPr>
            <a:stCxn id="2" idx="4"/>
          </p:cNvCxnSpPr>
          <p:nvPr/>
        </p:nvCxnSpPr>
        <p:spPr>
          <a:xfrm flipH="1">
            <a:off x="9390740" y="3000617"/>
            <a:ext cx="1" cy="4283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 descr="Forma&#10;&#10;Descrição gerada automaticamente com confiança baixa">
            <a:extLst>
              <a:ext uri="{FF2B5EF4-FFF2-40B4-BE49-F238E27FC236}">
                <a16:creationId xmlns:a16="http://schemas.microsoft.com/office/drawing/2014/main" id="{BA7DFEFE-62D0-1518-B022-9A179DE35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45" y="3638939"/>
            <a:ext cx="981994" cy="981994"/>
          </a:xfrm>
          <a:prstGeom prst="rect">
            <a:avLst/>
          </a:prstGeom>
        </p:spPr>
      </p:pic>
      <p:pic>
        <p:nvPicPr>
          <p:cNvPr id="25" name="Imagem 24" descr="Logotipo, nome da empresa&#10;&#10;Descrição gerada automaticamente">
            <a:extLst>
              <a:ext uri="{FF2B5EF4-FFF2-40B4-BE49-F238E27FC236}">
                <a16:creationId xmlns:a16="http://schemas.microsoft.com/office/drawing/2014/main" id="{EF4220E9-BDDE-934B-812A-FE33406699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51" y="232533"/>
            <a:ext cx="907907" cy="53297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BE07BD16-2746-65E0-34B8-EB684F601F90}"/>
              </a:ext>
            </a:extLst>
          </p:cNvPr>
          <p:cNvSpPr txBox="1"/>
          <p:nvPr/>
        </p:nvSpPr>
        <p:spPr>
          <a:xfrm>
            <a:off x="764457" y="5041049"/>
            <a:ext cx="6401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Até o Plano Decenal de Expansão de Energia (PDE) 2025, publicado em 2016, a expansão indicativa era baseada unicamente no requisito de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C000"/>
                </a:highlight>
              </a:rPr>
              <a:t>ENERGIA</a:t>
            </a:r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4FB0835E-D811-1DC2-A685-0A75B3C8DE1C}"/>
              </a:ext>
            </a:extLst>
          </p:cNvPr>
          <p:cNvSpPr/>
          <p:nvPr/>
        </p:nvSpPr>
        <p:spPr>
          <a:xfrm>
            <a:off x="3307176" y="3639160"/>
            <a:ext cx="852833" cy="4432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89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id="{A876B698-580A-EFE4-629F-3E09B7E0126F}"/>
              </a:ext>
            </a:extLst>
          </p:cNvPr>
          <p:cNvSpPr/>
          <p:nvPr/>
        </p:nvSpPr>
        <p:spPr>
          <a:xfrm>
            <a:off x="9209942" y="3412741"/>
            <a:ext cx="2485354" cy="2287888"/>
          </a:xfrm>
          <a:prstGeom prst="rect">
            <a:avLst/>
          </a:prstGeom>
          <a:solidFill>
            <a:srgbClr val="F6AE2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93233EF-8CCD-0D59-5715-6F06283EE421}"/>
              </a:ext>
            </a:extLst>
          </p:cNvPr>
          <p:cNvSpPr/>
          <p:nvPr/>
        </p:nvSpPr>
        <p:spPr>
          <a:xfrm>
            <a:off x="5766616" y="1044479"/>
            <a:ext cx="1281924" cy="13404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B1CD89-69B3-105B-D08E-9D853DB2D02F}"/>
              </a:ext>
            </a:extLst>
          </p:cNvPr>
          <p:cNvCxnSpPr/>
          <p:nvPr/>
        </p:nvCxnSpPr>
        <p:spPr>
          <a:xfrm>
            <a:off x="0" y="2911153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AD8415-3BE1-D41B-CCCA-DC49F70B6CBA}"/>
              </a:ext>
            </a:extLst>
          </p:cNvPr>
          <p:cNvSpPr txBox="1"/>
          <p:nvPr/>
        </p:nvSpPr>
        <p:spPr>
          <a:xfrm>
            <a:off x="597916" y="3418404"/>
            <a:ext cx="3562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6AE2D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panose="020F0502020204030204" pitchFamily="34" charset="0"/>
                <a:cs typeface="Tahoma"/>
              </a:rPr>
              <a:t>A Resolução CNPE n° 29, de 2019, que estabeleceu as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panose="020F0502020204030204" pitchFamily="34" charset="0"/>
                <a:cs typeface="Tahoma"/>
              </a:rPr>
              <a:t>métricas para os novos critérios de suprimento</a:t>
            </a:r>
          </a:p>
          <a:p>
            <a:pPr marL="285750" indent="-285750">
              <a:buClr>
                <a:srgbClr val="F6AE2D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panose="020F0502020204030204" pitchFamily="34" charset="0"/>
                <a:cs typeface="Tahoma"/>
              </a:rPr>
              <a:t>Portaria MME n° 59, de 2020, que estabeleceu os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panose="020F0502020204030204" pitchFamily="34" charset="0"/>
                <a:cs typeface="Tahoma"/>
              </a:rPr>
              <a:t>parâmetros associados a estas novas métricas.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59E2433-376C-56F8-F63C-3F0FC12F5FCD}"/>
              </a:ext>
            </a:extLst>
          </p:cNvPr>
          <p:cNvSpPr/>
          <p:nvPr/>
        </p:nvSpPr>
        <p:spPr>
          <a:xfrm>
            <a:off x="6318113" y="2830557"/>
            <a:ext cx="178929" cy="17892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E63EE7C-6448-06CB-C224-ABE6065F66BE}"/>
              </a:ext>
            </a:extLst>
          </p:cNvPr>
          <p:cNvCxnSpPr>
            <a:cxnSpLocks/>
          </p:cNvCxnSpPr>
          <p:nvPr/>
        </p:nvCxnSpPr>
        <p:spPr>
          <a:xfrm flipH="1">
            <a:off x="2297401" y="2386940"/>
            <a:ext cx="1" cy="4283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0C0E760D-E985-B1AF-8514-0DAACF46A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13" y="1234015"/>
            <a:ext cx="961422" cy="96142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F99E27AF-D85A-D24F-E91E-1EDCA3229D1D}"/>
              </a:ext>
            </a:extLst>
          </p:cNvPr>
          <p:cNvSpPr/>
          <p:nvPr/>
        </p:nvSpPr>
        <p:spPr>
          <a:xfrm>
            <a:off x="2213125" y="2821687"/>
            <a:ext cx="178929" cy="17892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42C0CFE-2BE1-260E-68ED-DE4220634E58}"/>
              </a:ext>
            </a:extLst>
          </p:cNvPr>
          <p:cNvSpPr/>
          <p:nvPr/>
        </p:nvSpPr>
        <p:spPr>
          <a:xfrm>
            <a:off x="1138334" y="1197839"/>
            <a:ext cx="2485354" cy="1198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8C47320-E058-D11A-3237-EFA220E9B314}"/>
              </a:ext>
            </a:extLst>
          </p:cNvPr>
          <p:cNvSpPr txBox="1"/>
          <p:nvPr/>
        </p:nvSpPr>
        <p:spPr>
          <a:xfrm>
            <a:off x="1288092" y="1223724"/>
            <a:ext cx="2345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panose="020F0502020204030204" pitchFamily="34" charset="0"/>
                <a:cs typeface="Tahoma"/>
              </a:rPr>
              <a:t>Duas publicações são marcos relevantes nos avanços desta quantificação.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9845A93-4655-6617-5B02-54DC8D8C79E1}"/>
              </a:ext>
            </a:extLst>
          </p:cNvPr>
          <p:cNvSpPr txBox="1"/>
          <p:nvPr/>
        </p:nvSpPr>
        <p:spPr>
          <a:xfrm>
            <a:off x="4749635" y="3333142"/>
            <a:ext cx="32534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Esses são importantes instrumentos para melhor avaliação da adequabilidade dos produtos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energia e potência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ahoma"/>
              </a:rPr>
              <a:t>no sistema, o que contribui para uma construção do planejamento da expansão e operação mais ajustados à nova realidade do sistema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D94975E-BE90-CC7D-65EE-C5F030334397}"/>
              </a:ext>
            </a:extLst>
          </p:cNvPr>
          <p:cNvSpPr txBox="1"/>
          <p:nvPr/>
        </p:nvSpPr>
        <p:spPr>
          <a:xfrm>
            <a:off x="9365745" y="3502004"/>
            <a:ext cx="2173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Atualmente o planejamento decenal considera que a expansão deva atender aos critérios de suprimento de 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C000"/>
                </a:highlight>
              </a:rPr>
              <a:t>ENERGIA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C000"/>
                </a:highlight>
              </a:rPr>
              <a:t>POTÊNCIA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F9DEBFE6-0D35-5F3E-0BA1-0EA3D3301196}"/>
              </a:ext>
            </a:extLst>
          </p:cNvPr>
          <p:cNvCxnSpPr>
            <a:cxnSpLocks/>
          </p:cNvCxnSpPr>
          <p:nvPr/>
        </p:nvCxnSpPr>
        <p:spPr>
          <a:xfrm flipH="1">
            <a:off x="6407576" y="2389447"/>
            <a:ext cx="1" cy="4283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777129E0-966E-5FE7-BC58-79A092B549DE}"/>
              </a:ext>
            </a:extLst>
          </p:cNvPr>
          <p:cNvSpPr/>
          <p:nvPr/>
        </p:nvSpPr>
        <p:spPr>
          <a:xfrm>
            <a:off x="10363155" y="2796896"/>
            <a:ext cx="178929" cy="17892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4ACE2A96-2329-30FB-D0C3-195BD8251043}"/>
              </a:ext>
            </a:extLst>
          </p:cNvPr>
          <p:cNvCxnSpPr>
            <a:cxnSpLocks/>
          </p:cNvCxnSpPr>
          <p:nvPr/>
        </p:nvCxnSpPr>
        <p:spPr>
          <a:xfrm flipH="1">
            <a:off x="10456742" y="2998083"/>
            <a:ext cx="1" cy="4283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 descr="Logotipo, nome da empresa&#10;&#10;Descrição gerada automaticamente">
            <a:extLst>
              <a:ext uri="{FF2B5EF4-FFF2-40B4-BE49-F238E27FC236}">
                <a16:creationId xmlns:a16="http://schemas.microsoft.com/office/drawing/2014/main" id="{BE0177E7-7489-A2B4-0191-ECA87F5CB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51" y="232533"/>
            <a:ext cx="907907" cy="53297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F749B93-A548-1B8E-6EF3-FF42182C5A19}"/>
              </a:ext>
            </a:extLst>
          </p:cNvPr>
          <p:cNvSpPr txBox="1"/>
          <p:nvPr/>
        </p:nvSpPr>
        <p:spPr>
          <a:xfrm>
            <a:off x="550742" y="303841"/>
            <a:ext cx="889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Planejamento: Contextualização</a:t>
            </a: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00699FCD-B224-2D89-8CB9-B617CE779E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0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7896200" y="6525345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Plano Decenal de Expansão de Energia 2032 | </a:t>
            </a:r>
            <a:fld id="{1A2A0719-6F2C-4089-A666-115FD58842DC}" type="slidenum">
              <a:rPr lang="pt-BR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pt-BR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CEECFB6-ADD7-A90E-C8BF-DB460CCC143C}"/>
              </a:ext>
            </a:extLst>
          </p:cNvPr>
          <p:cNvGraphicFramePr>
            <a:graphicFrameLocks/>
          </p:cNvGraphicFramePr>
          <p:nvPr/>
        </p:nvGraphicFramePr>
        <p:xfrm>
          <a:off x="6533961" y="1644205"/>
          <a:ext cx="5179352" cy="283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Agrupar 13">
            <a:extLst>
              <a:ext uri="{FF2B5EF4-FFF2-40B4-BE49-F238E27FC236}">
                <a16:creationId xmlns:a16="http://schemas.microsoft.com/office/drawing/2014/main" id="{34E1E6E3-84F7-413B-19B5-5EB0B0FCE159}"/>
              </a:ext>
            </a:extLst>
          </p:cNvPr>
          <p:cNvGrpSpPr/>
          <p:nvPr/>
        </p:nvGrpSpPr>
        <p:grpSpPr>
          <a:xfrm>
            <a:off x="6627832" y="1361718"/>
            <a:ext cx="3866140" cy="323165"/>
            <a:chOff x="551384" y="2073040"/>
            <a:chExt cx="3866140" cy="323165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3137C40A-57EA-0FA8-434F-577E41BBA8B4}"/>
                </a:ext>
              </a:extLst>
            </p:cNvPr>
            <p:cNvSpPr/>
            <p:nvPr/>
          </p:nvSpPr>
          <p:spPr bwMode="auto">
            <a:xfrm>
              <a:off x="551384" y="2132872"/>
              <a:ext cx="144000" cy="144000"/>
            </a:xfrm>
            <a:prstGeom prst="ellipse">
              <a:avLst/>
            </a:prstGeom>
            <a:solidFill>
              <a:srgbClr val="E46C0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pt-BR" sz="2000"/>
            </a:p>
          </p:txBody>
        </p:sp>
        <p:sp>
          <p:nvSpPr>
            <p:cNvPr id="8" name="Espaço Reservado para Texto 3">
              <a:extLst>
                <a:ext uri="{FF2B5EF4-FFF2-40B4-BE49-F238E27FC236}">
                  <a16:creationId xmlns:a16="http://schemas.microsoft.com/office/drawing/2014/main" id="{0C369B84-0D37-B54E-598C-DCE925E1B7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5063" y="2073040"/>
              <a:ext cx="3732461" cy="32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979488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90538" indent="0" algn="l" defTabSz="979488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600" b="1">
                  <a:solidFill>
                    <a:schemeClr val="tx1"/>
                  </a:solidFill>
                  <a:latin typeface="+mn-lt"/>
                </a:defRPr>
              </a:lvl2pPr>
              <a:lvl3pPr marL="979488" indent="0" algn="l" defTabSz="979488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200" b="1">
                  <a:solidFill>
                    <a:schemeClr val="tx1"/>
                  </a:solidFill>
                  <a:latin typeface="+mn-lt"/>
                </a:defRPr>
              </a:lvl3pPr>
              <a:lvl4pPr marL="1470025" indent="0" algn="l" defTabSz="979488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chemeClr val="tx1"/>
                  </a:solidFill>
                  <a:latin typeface="+mn-lt"/>
                </a:defRPr>
              </a:lvl4pPr>
              <a:lvl5pPr marL="1958975" indent="0" algn="l" defTabSz="979488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b="1">
                  <a:solidFill>
                    <a:schemeClr val="tx1"/>
                  </a:solidFill>
                  <a:latin typeface="+mn-lt"/>
                </a:defRPr>
              </a:lvl5pPr>
              <a:lvl6pPr marL="2660650" indent="-244475" algn="l" defTabSz="97948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+mn-lt"/>
                </a:defRPr>
              </a:lvl6pPr>
              <a:lvl7pPr marL="3117850" indent="-244475" algn="l" defTabSz="97948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+mn-lt"/>
                </a:defRPr>
              </a:lvl7pPr>
              <a:lvl8pPr marL="3575050" indent="-244475" algn="l" defTabSz="97948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+mn-lt"/>
                </a:defRPr>
              </a:lvl8pPr>
              <a:lvl9pPr marL="4032250" indent="-244475" algn="l" defTabSz="97948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pt-BR" altLang="pt-BR" sz="1100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Requisito para CVaR5%(PNS) ≤ 5 [%Demanda] 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64E02137-247B-D3EF-18EB-90614647997F}"/>
              </a:ext>
            </a:extLst>
          </p:cNvPr>
          <p:cNvSpPr/>
          <p:nvPr/>
        </p:nvSpPr>
        <p:spPr>
          <a:xfrm>
            <a:off x="6462861" y="917846"/>
            <a:ext cx="537994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32008" eaLnBrk="0" fontAlgn="base" hangingPunct="0">
              <a:buClr>
                <a:srgbClr val="727CA3"/>
              </a:buClr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Requisito de potência calculado para métricas CVaR5%(PNS) e LOLP</a:t>
            </a:r>
          </a:p>
          <a:p>
            <a:pPr defTabSz="432008" eaLnBrk="0" fontAlgn="base" hangingPunct="0">
              <a:buClr>
                <a:srgbClr val="727CA3"/>
              </a:buClr>
            </a:pPr>
            <a:r>
              <a:rPr lang="pt-BR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Base Quadrimestral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B7A88E-C1E7-4569-C946-25BCE619D0F2}"/>
              </a:ext>
            </a:extLst>
          </p:cNvPr>
          <p:cNvSpPr txBox="1"/>
          <p:nvPr/>
        </p:nvSpPr>
        <p:spPr>
          <a:xfrm>
            <a:off x="373961" y="930176"/>
            <a:ext cx="607653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32008" eaLnBrk="0" fontAlgn="base" hangingPunct="0">
              <a:buClr>
                <a:srgbClr val="727CA3"/>
              </a:buClr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Requisito de energia calculado para métricas CVaR10%(CMO) ≤ 800[R$/MWh]</a:t>
            </a:r>
          </a:p>
          <a:p>
            <a:pPr defTabSz="432008" eaLnBrk="0" fontAlgn="base" hangingPunct="0">
              <a:buClr>
                <a:srgbClr val="727CA3"/>
              </a:buClr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 e CVaR1%(ENS) ≤ 5 [% da Demanda]</a:t>
            </a:r>
          </a:p>
          <a:p>
            <a:pPr defTabSz="432008" eaLnBrk="0" fontAlgn="base" hangingPunct="0">
              <a:buClr>
                <a:srgbClr val="727CA3"/>
              </a:buClr>
            </a:pPr>
            <a:r>
              <a:rPr lang="pt-BR" sz="14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Base Quadrimestral</a:t>
            </a:r>
          </a:p>
          <a:p>
            <a:pPr defTabSz="432008" eaLnBrk="0" fontAlgn="base" hangingPunct="0">
              <a:buClr>
                <a:srgbClr val="727CA3"/>
              </a:buClr>
            </a:pPr>
            <a:endParaRPr lang="pt-BR" sz="14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06BB8D1-E4B2-4CE9-B56F-871A0EC1C103}"/>
              </a:ext>
            </a:extLst>
          </p:cNvPr>
          <p:cNvGraphicFramePr>
            <a:graphicFrameLocks/>
          </p:cNvGraphicFramePr>
          <p:nvPr/>
        </p:nvGraphicFramePr>
        <p:xfrm>
          <a:off x="373961" y="1872248"/>
          <a:ext cx="5799871" cy="242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3F707BF8-6CD1-4283-26BC-8E2EAC88CC72}"/>
              </a:ext>
            </a:extLst>
          </p:cNvPr>
          <p:cNvSpPr/>
          <p:nvPr/>
        </p:nvSpPr>
        <p:spPr bwMode="auto">
          <a:xfrm>
            <a:off x="484455" y="1671642"/>
            <a:ext cx="144000" cy="144000"/>
          </a:xfrm>
          <a:prstGeom prst="ellipse">
            <a:avLst/>
          </a:prstGeom>
          <a:solidFill>
            <a:srgbClr val="3D8CA1"/>
          </a:solidFill>
          <a:ln w="9525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pt-BR" sz="2000"/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id="{1103E636-31EC-0CD0-D54D-306D7E8FEF54}"/>
              </a:ext>
            </a:extLst>
          </p:cNvPr>
          <p:cNvSpPr txBox="1">
            <a:spLocks/>
          </p:cNvSpPr>
          <p:nvPr/>
        </p:nvSpPr>
        <p:spPr bwMode="auto">
          <a:xfrm>
            <a:off x="618135" y="1611810"/>
            <a:ext cx="2952328" cy="3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0538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chemeClr val="tx1"/>
                </a:solidFill>
                <a:latin typeface="+mn-lt"/>
              </a:defRPr>
            </a:lvl2pPr>
            <a:lvl3pPr marL="979488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chemeClr val="tx1"/>
                </a:solidFill>
                <a:latin typeface="+mn-lt"/>
              </a:defRPr>
            </a:lvl3pPr>
            <a:lvl4pPr marL="1470025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4pPr>
            <a:lvl5pPr marL="1958975" indent="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5pPr>
            <a:lvl6pPr marL="26606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31178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5750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4032250" indent="-244475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altLang="pt-BR" sz="1100" b="0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/>
              </a:rPr>
              <a:t>CVaR10%(CMO) ≤ 800R$/MWh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BDC60A8-F4A7-BC1A-4804-09FA732F88C3}"/>
              </a:ext>
            </a:extLst>
          </p:cNvPr>
          <p:cNvSpPr/>
          <p:nvPr/>
        </p:nvSpPr>
        <p:spPr>
          <a:xfrm>
            <a:off x="2520008" y="5005176"/>
            <a:ext cx="7018439" cy="1548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FDF10BB-F600-E1B5-727D-274326C1396B}"/>
              </a:ext>
            </a:extLst>
          </p:cNvPr>
          <p:cNvSpPr txBox="1"/>
          <p:nvPr/>
        </p:nvSpPr>
        <p:spPr>
          <a:xfrm>
            <a:off x="2754951" y="5148446"/>
            <a:ext cx="6756685" cy="1308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BB326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Requisitos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86BBD8"/>
                </a:highlight>
                <a:cs typeface="Arial"/>
              </a:rPr>
              <a:t>energia e potência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em base quadrimestral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FBB326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Ganhos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para a definição dos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86BBD8"/>
                </a:highlight>
                <a:cs typeface="Arial"/>
              </a:rPr>
              <a:t>produtos a serem contratados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na expansão</a:t>
            </a:r>
          </a:p>
          <a:p>
            <a:pPr marL="285750" indent="-285750">
              <a:spcAft>
                <a:spcPts val="600"/>
              </a:spcAft>
              <a:buClr>
                <a:srgbClr val="FBB326"/>
              </a:buClr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Considera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características sazonais da carga e do mix de geração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Clr>
                <a:srgbClr val="FBB326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Expansão do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86BBD8"/>
                </a:highlight>
                <a:cs typeface="Arial"/>
              </a:rPr>
              <a:t>sistema mais eficaz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melhorando os investimentos do setor.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B7F005A-3C99-C182-5654-9CB416658348}"/>
              </a:ext>
            </a:extLst>
          </p:cNvPr>
          <p:cNvSpPr/>
          <p:nvPr/>
        </p:nvSpPr>
        <p:spPr>
          <a:xfrm>
            <a:off x="586866" y="4420389"/>
            <a:ext cx="5652000" cy="252000"/>
          </a:xfrm>
          <a:prstGeom prst="rect">
            <a:avLst/>
          </a:prstGeom>
          <a:solidFill>
            <a:srgbClr val="31859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cs typeface="Arial" panose="020B0604020202020204" pitchFamily="34" charset="0"/>
              </a:rPr>
              <a:t>Requisito de Energia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C9F8DA7-7C9D-DBFD-7D56-B0841E9ED96E}"/>
              </a:ext>
            </a:extLst>
          </p:cNvPr>
          <p:cNvSpPr/>
          <p:nvPr/>
        </p:nvSpPr>
        <p:spPr>
          <a:xfrm>
            <a:off x="6305727" y="4421707"/>
            <a:ext cx="5508000" cy="252000"/>
          </a:xfrm>
          <a:prstGeom prst="rect">
            <a:avLst/>
          </a:prstGeom>
          <a:solidFill>
            <a:srgbClr val="F8A96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cs typeface="Arial" panose="020B0604020202020204" pitchFamily="34" charset="0"/>
              </a:rPr>
              <a:t>Requisito de Potência</a:t>
            </a:r>
          </a:p>
        </p:txBody>
      </p:sp>
      <p:pic>
        <p:nvPicPr>
          <p:cNvPr id="10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8A81EF6F-9B10-BB72-0B9A-2942939AC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83" y="277694"/>
            <a:ext cx="770435" cy="4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15DA12-F428-1F42-8EF9-0EF627E8B0D6}"/>
              </a:ext>
            </a:extLst>
          </p:cNvPr>
          <p:cNvSpPr txBox="1"/>
          <p:nvPr/>
        </p:nvSpPr>
        <p:spPr>
          <a:xfrm>
            <a:off x="550741" y="303841"/>
            <a:ext cx="1018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 de energia e potência do SIN</a:t>
            </a:r>
          </a:p>
        </p:txBody>
      </p:sp>
      <p:pic>
        <p:nvPicPr>
          <p:cNvPr id="12" name="Imagem 11" descr="Gráfico, Gráfico de barras&#10;&#10;Descrição gerada automaticamente">
            <a:extLst>
              <a:ext uri="{FF2B5EF4-FFF2-40B4-BE49-F238E27FC236}">
                <a16:creationId xmlns:a16="http://schemas.microsoft.com/office/drawing/2014/main" id="{4021BC6D-ABF4-9496-B58C-B9733022E5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0"/>
          <a:stretch/>
        </p:blipFill>
        <p:spPr>
          <a:xfrm>
            <a:off x="550742" y="865249"/>
            <a:ext cx="1109051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8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BE5FA90383F643837AC146AE51068E" ma:contentTypeVersion="8" ma:contentTypeDescription="Crie um novo documento." ma:contentTypeScope="" ma:versionID="6f90125b2f97a4252e1ab02cac91fdb3">
  <xsd:schema xmlns:xsd="http://www.w3.org/2001/XMLSchema" xmlns:xs="http://www.w3.org/2001/XMLSchema" xmlns:p="http://schemas.microsoft.com/office/2006/metadata/properties" xmlns:ns2="d4d59baa-75dc-47d2-b455-534c9e2d5c9e" targetNamespace="http://schemas.microsoft.com/office/2006/metadata/properties" ma:root="true" ma:fieldsID="904338f3b27e4bae36e1a63ddc8af5a9" ns2:_="">
    <xsd:import namespace="d4d59baa-75dc-47d2-b455-534c9e2d5c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59baa-75dc-47d2-b455-534c9e2d5c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A3003-3C02-4C50-AC15-D497BD35BB0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E1CF9F-B953-424C-9F86-A89F6B3B2D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95B03-E3D8-40B9-8CEA-AB544977FC1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4d59baa-75dc-47d2-b455-534c9e2d5c9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1478</Words>
  <Application>Microsoft Office PowerPoint</Application>
  <PresentationFormat>Widescreen</PresentationFormat>
  <Paragraphs>205</Paragraphs>
  <Slides>19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Tahoma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andre.makishi@epe.gov.br</dc:creator>
  <cp:lastModifiedBy>ABRAPCH Associação Brasileira de PCHs e CGHs</cp:lastModifiedBy>
  <cp:revision>101</cp:revision>
  <dcterms:created xsi:type="dcterms:W3CDTF">2021-03-20T17:01:56Z</dcterms:created>
  <dcterms:modified xsi:type="dcterms:W3CDTF">2023-03-29T15:21:10Z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0x010100E8BE5FA90383F643837AC146AE51068E</vt:lpwstr>
  </property>
</Properties>
</file>