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8" r:id="rId3"/>
    <p:sldId id="264" r:id="rId4"/>
    <p:sldId id="291" r:id="rId5"/>
    <p:sldId id="292" r:id="rId6"/>
    <p:sldId id="293" r:id="rId7"/>
    <p:sldId id="302" r:id="rId8"/>
    <p:sldId id="282" r:id="rId9"/>
    <p:sldId id="283" r:id="rId10"/>
    <p:sldId id="295" r:id="rId11"/>
    <p:sldId id="296" r:id="rId12"/>
    <p:sldId id="297" r:id="rId13"/>
    <p:sldId id="298" r:id="rId14"/>
    <p:sldId id="301" r:id="rId15"/>
    <p:sldId id="299" r:id="rId16"/>
    <p:sldId id="300" r:id="rId17"/>
    <p:sldId id="267" r:id="rId18"/>
    <p:sldId id="27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33CC33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5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CCB-97C1-4761-A7A2-9C58DBECCA5E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021-CF70-4749-8D2F-D1752A977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CCB-97C1-4761-A7A2-9C58DBECCA5E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021-CF70-4749-8D2F-D1752A977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18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CCB-97C1-4761-A7A2-9C58DBECCA5E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021-CF70-4749-8D2F-D1752A977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59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685A9-62D7-6745-9EA3-3DD749BEB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0B9DF2-86B2-584D-BA70-1D0D17EB1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FB4489-C7E7-C349-91CF-BDB37C9C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F01BE1-E0F6-0940-B8BA-2862F91C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D95CDE-4573-EA45-B001-268FC0A0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6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1CB49-59DB-4344-B56E-7F054586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BCC2CE-0E86-BC49-A3C2-D5470A674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2FC49A-D0C1-8947-A95F-B7E75847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C098CC-DD98-734F-ABFB-C6951740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670482-C227-AB4F-A887-AFDCFEEC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18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65BA2-F2B2-CD4E-9943-8F069A63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5F2BDC-60FB-644E-89BB-52129279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97A16A-4F85-AF46-BC45-514A6A21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89D2DF-B56D-394C-B0C8-4491A474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CC4B19-6B82-BB4D-A790-A94FEE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08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07C04-B58E-8543-AB7C-7DE9584A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5928B1-2ACF-204E-AB90-C0D742E7A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8F51CA-840E-054A-AA25-83F631CDB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04956F-9A49-6E45-ABDC-46E795E7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481B7C-1D51-F946-966C-6E5743C6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7B3E1F-7873-4F47-A74A-BB530E67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813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11424-FD94-0E45-9205-397182720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3404D9-5299-D94B-8349-30703C23A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B4D6FC-6662-4340-B4C1-A3DCA831B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CD27207-3B26-CD43-A908-C15011442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82622F6-6236-A147-9664-44ADD1DCF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B81369-C05C-AD48-9AEA-8CD29485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1F5F199-90C0-444A-8B74-715BD4AD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C1285E-8657-3B45-975D-A3CDBA43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026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FC75C-FF7E-774F-AD58-E670DA63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E61A544-C98F-0748-B6B6-D72E3B7D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8247010-404F-D442-9882-580B2D22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921B60-4D36-D144-BC21-EEFE8EBE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699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D19480-43B5-684B-B860-22BF0A1D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A4050BE-CB10-0A4A-898C-74C39FE2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F1B75F-D817-5148-B526-ED9311D5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91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251D0-57D3-1C40-84CE-AB55C19A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5DE306-E34E-DC4C-AC5D-B6AF0238D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A1EC9D-5F03-8348-952A-E75A26E5D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BA6787-2D0D-204A-B9ED-B9A9F194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539C06-A975-0643-9062-C63943A9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DEFB87-0C2A-F64A-B9A7-0861C616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15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CCB-97C1-4761-A7A2-9C58DBECCA5E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021-CF70-4749-8D2F-D1752A977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676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D44AE-860A-5A4D-A0CB-D3F9FAFD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7213CC-62E9-6846-81E9-61220F688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925FDD-D015-C24C-9F88-F3A432B0C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731DDB-BEB7-2445-BE62-2E514588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B9ECC6-6D84-7F4B-87D9-243B7F33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9DE1D0-A3CB-AF4B-BBF5-88BA4297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063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8FFCE-9BD8-534C-B10E-601C1920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8EDFCD-668E-C944-BD51-CC6FF0C1E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DF62F8-57BA-F948-A1EF-D8EB1038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24B271-18D5-9A46-A597-A38EDE4C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4CA77-9FDF-1D4E-9529-FFB6487D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635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98A219-24F0-A840-A687-8459609BB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9D30A9-C4A3-1040-B0D9-1FCA559A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D4BE16-56FC-4A48-9587-6C3564E7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AFD07E-84CA-2044-9D5F-677B20B6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F67070-F1AE-A348-94DE-A32B67F6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733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12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CCB-97C1-4761-A7A2-9C58DBECCA5E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021-CF70-4749-8D2F-D1752A977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66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CCB-97C1-4761-A7A2-9C58DBECCA5E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021-CF70-4749-8D2F-D1752A977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39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CCB-97C1-4761-A7A2-9C58DBECCA5E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021-CF70-4749-8D2F-D1752A977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37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CCB-97C1-4761-A7A2-9C58DBECCA5E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021-CF70-4749-8D2F-D1752A977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89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CCB-97C1-4761-A7A2-9C58DBECCA5E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021-CF70-4749-8D2F-D1752A977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27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CCB-97C1-4761-A7A2-9C58DBECCA5E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021-CF70-4749-8D2F-D1752A977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95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CCB-97C1-4761-A7A2-9C58DBECCA5E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021-CF70-4749-8D2F-D1752A977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27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74CCB-97C1-4761-A7A2-9C58DBECCA5E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06021-CF70-4749-8D2F-D1752A977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05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06FB2A-95B7-274D-BE93-F8FC70E9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0D7F25-FFBB-C141-B9C8-6B53DB47F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7E8773-7FD7-4F47-A879-BD967877A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33E0-4DAB-D040-918E-F08B6E0BD6E5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AAF227-3F41-C343-8F78-B7D174B20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0068F1-5D3F-634D-B0E6-0A448BF03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6209FB0-A258-5E4C-90E3-6F86A57A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23">
            <a:extLst>
              <a:ext uri="{FF2B5EF4-FFF2-40B4-BE49-F238E27FC236}">
                <a16:creationId xmlns:a16="http://schemas.microsoft.com/office/drawing/2014/main" id="{31B4BCA1-6EAC-4B54-B660-4A40EB1A920A}"/>
              </a:ext>
            </a:extLst>
          </p:cNvPr>
          <p:cNvSpPr txBox="1">
            <a:spLocks/>
          </p:cNvSpPr>
          <p:nvPr/>
        </p:nvSpPr>
        <p:spPr>
          <a:xfrm>
            <a:off x="4077236" y="6167872"/>
            <a:ext cx="6460288" cy="354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Brasília</a:t>
            </a: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kumimoji="0" lang="pt-B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março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2023.</a:t>
            </a:r>
            <a:r>
              <a:rPr kumimoji="0" lang="pt-B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ítulo 23">
            <a:extLst>
              <a:ext uri="{FF2B5EF4-FFF2-40B4-BE49-F238E27FC236}">
                <a16:creationId xmlns:a16="http://schemas.microsoft.com/office/drawing/2014/main" id="{3D38C03D-6F88-F57E-327E-4B7511644455}"/>
              </a:ext>
            </a:extLst>
          </p:cNvPr>
          <p:cNvSpPr txBox="1">
            <a:spLocks/>
          </p:cNvSpPr>
          <p:nvPr/>
        </p:nvSpPr>
        <p:spPr>
          <a:xfrm>
            <a:off x="4719903" y="2779170"/>
            <a:ext cx="6249325" cy="1321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 Conferência Nacional de </a:t>
            </a:r>
            <a:r>
              <a:rPr lang="pt-BR" sz="3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PCHs</a:t>
            </a:r>
            <a:r>
              <a:rPr lang="pt-BR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 </a:t>
            </a:r>
            <a:r>
              <a:rPr lang="pt-BR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CGHs</a:t>
            </a:r>
            <a:endParaRPr lang="pt-BR" sz="36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56FDCE5-2C1D-AE75-D425-587A11F3B129}"/>
              </a:ext>
            </a:extLst>
          </p:cNvPr>
          <p:cNvCxnSpPr/>
          <p:nvPr/>
        </p:nvCxnSpPr>
        <p:spPr>
          <a:xfrm>
            <a:off x="4077236" y="4078830"/>
            <a:ext cx="7534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9130527" y="6188319"/>
            <a:ext cx="2897350" cy="594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C50505-AF8C-1FC7-B8D4-C180D4447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56" t="39142" r="12469" b="39192"/>
          <a:stretch/>
        </p:blipFill>
        <p:spPr>
          <a:xfrm>
            <a:off x="4895626" y="335313"/>
            <a:ext cx="5897880" cy="1485900"/>
          </a:xfrm>
          <a:prstGeom prst="rect">
            <a:avLst/>
          </a:prstGeom>
        </p:spPr>
      </p:pic>
      <p:sp>
        <p:nvSpPr>
          <p:cNvPr id="8" name="Google Shape;484;p36">
            <a:extLst>
              <a:ext uri="{FF2B5EF4-FFF2-40B4-BE49-F238E27FC236}">
                <a16:creationId xmlns:a16="http://schemas.microsoft.com/office/drawing/2014/main" id="{B65D09A5-5C4F-98E3-ED0E-A5A9ACE56B83}"/>
              </a:ext>
            </a:extLst>
          </p:cNvPr>
          <p:cNvSpPr txBox="1"/>
          <p:nvPr/>
        </p:nvSpPr>
        <p:spPr>
          <a:xfrm>
            <a:off x="4077236" y="4121526"/>
            <a:ext cx="7534660" cy="93751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questão ambiental x Recursos Hídricos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kumimoji="0" lang="pt-BR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nova abordagem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Energia ABEMA – Agenda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0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233654" y="3373262"/>
            <a:ext cx="11721552" cy="750890"/>
            <a:chOff x="233654" y="3050532"/>
            <a:chExt cx="11721552" cy="750890"/>
          </a:xfrm>
        </p:grpSpPr>
        <p:sp>
          <p:nvSpPr>
            <p:cNvPr id="8" name="Forma Livre: Forma 2">
              <a:extLst>
                <a:ext uri="{FF2B5EF4-FFF2-40B4-BE49-F238E27FC236}">
                  <a16:creationId xmlns:a16="http://schemas.microsoft.com/office/drawing/2014/main" id="{EC7AF84F-40D5-3233-8350-AEE92CAC368A}"/>
                </a:ext>
              </a:extLst>
            </p:cNvPr>
            <p:cNvSpPr/>
            <p:nvPr/>
          </p:nvSpPr>
          <p:spPr>
            <a:xfrm>
              <a:off x="9361388" y="3050532"/>
              <a:ext cx="2593818" cy="750890"/>
            </a:xfrm>
            <a:custGeom>
              <a:avLst/>
              <a:gdLst>
                <a:gd name="connsiteX0" fmla="*/ 2207421 w 2593818"/>
                <a:gd name="connsiteY0" fmla="*/ 0 h 750890"/>
                <a:gd name="connsiteX1" fmla="*/ 4839 w 2593818"/>
                <a:gd name="connsiteY1" fmla="*/ 0 h 750890"/>
                <a:gd name="connsiteX2" fmla="*/ 391302 w 2593818"/>
                <a:gd name="connsiteY2" fmla="*/ 375412 h 750890"/>
                <a:gd name="connsiteX3" fmla="*/ 4839 w 2593818"/>
                <a:gd name="connsiteY3" fmla="*/ 750890 h 750890"/>
                <a:gd name="connsiteX4" fmla="*/ 0 w 2593818"/>
                <a:gd name="connsiteY4" fmla="*/ 750890 h 750890"/>
                <a:gd name="connsiteX5" fmla="*/ 0 w 2593818"/>
                <a:gd name="connsiteY5" fmla="*/ 750890 h 750890"/>
                <a:gd name="connsiteX6" fmla="*/ 2207421 w 2593818"/>
                <a:gd name="connsiteY6" fmla="*/ 750890 h 750890"/>
                <a:gd name="connsiteX7" fmla="*/ 2593819 w 2593818"/>
                <a:gd name="connsiteY7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818" h="750890">
                  <a:moveTo>
                    <a:pt x="2207421" y="0"/>
                  </a:moveTo>
                  <a:lnTo>
                    <a:pt x="4839" y="0"/>
                  </a:lnTo>
                  <a:lnTo>
                    <a:pt x="391302" y="375412"/>
                  </a:lnTo>
                  <a:lnTo>
                    <a:pt x="4839" y="750890"/>
                  </a:lnTo>
                  <a:lnTo>
                    <a:pt x="0" y="750890"/>
                  </a:lnTo>
                  <a:lnTo>
                    <a:pt x="0" y="750890"/>
                  </a:lnTo>
                  <a:lnTo>
                    <a:pt x="2207421" y="750890"/>
                  </a:lnTo>
                  <a:lnTo>
                    <a:pt x="2593819" y="375412"/>
                  </a:lnTo>
                  <a:close/>
                </a:path>
              </a:pathLst>
            </a:custGeom>
            <a:solidFill>
              <a:srgbClr val="0000FF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10">
              <a:extLst>
                <a:ext uri="{FF2B5EF4-FFF2-40B4-BE49-F238E27FC236}">
                  <a16:creationId xmlns:a16="http://schemas.microsoft.com/office/drawing/2014/main" id="{69FF6367-C840-346E-C6E0-3D02959FC839}"/>
                </a:ext>
              </a:extLst>
            </p:cNvPr>
            <p:cNvSpPr/>
            <p:nvPr/>
          </p:nvSpPr>
          <p:spPr>
            <a:xfrm>
              <a:off x="233654" y="3050532"/>
              <a:ext cx="2593883" cy="750890"/>
            </a:xfrm>
            <a:custGeom>
              <a:avLst/>
              <a:gdLst>
                <a:gd name="connsiteX0" fmla="*/ 2207420 w 2593883"/>
                <a:gd name="connsiteY0" fmla="*/ 750890 h 750890"/>
                <a:gd name="connsiteX1" fmla="*/ 0 w 2593883"/>
                <a:gd name="connsiteY1" fmla="*/ 750890 h 750890"/>
                <a:gd name="connsiteX2" fmla="*/ 0 w 2593883"/>
                <a:gd name="connsiteY2" fmla="*/ 0 h 750890"/>
                <a:gd name="connsiteX3" fmla="*/ 2207420 w 2593883"/>
                <a:gd name="connsiteY3" fmla="*/ 0 h 750890"/>
                <a:gd name="connsiteX4" fmla="*/ 2593884 w 2593883"/>
                <a:gd name="connsiteY4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883" h="750890">
                  <a:moveTo>
                    <a:pt x="2207420" y="750890"/>
                  </a:moveTo>
                  <a:lnTo>
                    <a:pt x="0" y="750890"/>
                  </a:lnTo>
                  <a:lnTo>
                    <a:pt x="0" y="0"/>
                  </a:lnTo>
                  <a:lnTo>
                    <a:pt x="2207420" y="0"/>
                  </a:lnTo>
                  <a:lnTo>
                    <a:pt x="2593884" y="375412"/>
                  </a:lnTo>
                  <a:close/>
                </a:path>
              </a:pathLst>
            </a:custGeom>
            <a:solidFill>
              <a:srgbClr val="0000FF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11">
              <a:extLst>
                <a:ext uri="{FF2B5EF4-FFF2-40B4-BE49-F238E27FC236}">
                  <a16:creationId xmlns:a16="http://schemas.microsoft.com/office/drawing/2014/main" id="{D20F6BB8-2A68-F6ED-1420-50FBBDCAB6BA}"/>
                </a:ext>
              </a:extLst>
            </p:cNvPr>
            <p:cNvSpPr/>
            <p:nvPr/>
          </p:nvSpPr>
          <p:spPr>
            <a:xfrm>
              <a:off x="2520655" y="3050532"/>
              <a:ext cx="2593818" cy="750890"/>
            </a:xfrm>
            <a:custGeom>
              <a:avLst/>
              <a:gdLst>
                <a:gd name="connsiteX0" fmla="*/ 2207420 w 2593818"/>
                <a:gd name="connsiteY0" fmla="*/ 0 h 750890"/>
                <a:gd name="connsiteX1" fmla="*/ 0 w 2593818"/>
                <a:gd name="connsiteY1" fmla="*/ 0 h 750890"/>
                <a:gd name="connsiteX2" fmla="*/ 0 w 2593818"/>
                <a:gd name="connsiteY2" fmla="*/ 1046 h 750890"/>
                <a:gd name="connsiteX3" fmla="*/ 385352 w 2593818"/>
                <a:gd name="connsiteY3" fmla="*/ 375412 h 750890"/>
                <a:gd name="connsiteX4" fmla="*/ 0 w 2593818"/>
                <a:gd name="connsiteY4" fmla="*/ 749844 h 750890"/>
                <a:gd name="connsiteX5" fmla="*/ 0 w 2593818"/>
                <a:gd name="connsiteY5" fmla="*/ 750890 h 750890"/>
                <a:gd name="connsiteX6" fmla="*/ 2207420 w 2593818"/>
                <a:gd name="connsiteY6" fmla="*/ 750890 h 750890"/>
                <a:gd name="connsiteX7" fmla="*/ 2593819 w 2593818"/>
                <a:gd name="connsiteY7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818" h="750890">
                  <a:moveTo>
                    <a:pt x="2207420" y="0"/>
                  </a:moveTo>
                  <a:lnTo>
                    <a:pt x="0" y="0"/>
                  </a:lnTo>
                  <a:lnTo>
                    <a:pt x="0" y="1046"/>
                  </a:lnTo>
                  <a:lnTo>
                    <a:pt x="385352" y="375412"/>
                  </a:lnTo>
                  <a:lnTo>
                    <a:pt x="0" y="749844"/>
                  </a:lnTo>
                  <a:lnTo>
                    <a:pt x="0" y="750890"/>
                  </a:lnTo>
                  <a:lnTo>
                    <a:pt x="2207420" y="750890"/>
                  </a:lnTo>
                  <a:lnTo>
                    <a:pt x="2593819" y="375412"/>
                  </a:lnTo>
                  <a:close/>
                </a:path>
              </a:pathLst>
            </a:custGeom>
            <a:solidFill>
              <a:schemeClr val="accent4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2">
              <a:extLst>
                <a:ext uri="{FF2B5EF4-FFF2-40B4-BE49-F238E27FC236}">
                  <a16:creationId xmlns:a16="http://schemas.microsoft.com/office/drawing/2014/main" id="{E68F81A3-5699-C895-9616-6BD80415EF66}"/>
                </a:ext>
              </a:extLst>
            </p:cNvPr>
            <p:cNvSpPr/>
            <p:nvPr/>
          </p:nvSpPr>
          <p:spPr>
            <a:xfrm>
              <a:off x="4797521" y="3050532"/>
              <a:ext cx="2593883" cy="750890"/>
            </a:xfrm>
            <a:custGeom>
              <a:avLst/>
              <a:gdLst>
                <a:gd name="connsiteX0" fmla="*/ 2207420 w 2593883"/>
                <a:gd name="connsiteY0" fmla="*/ 0 h 750890"/>
                <a:gd name="connsiteX1" fmla="*/ 9024 w 2593883"/>
                <a:gd name="connsiteY1" fmla="*/ 0 h 750890"/>
                <a:gd name="connsiteX2" fmla="*/ 395422 w 2593883"/>
                <a:gd name="connsiteY2" fmla="*/ 375412 h 750890"/>
                <a:gd name="connsiteX3" fmla="*/ 9024 w 2593883"/>
                <a:gd name="connsiteY3" fmla="*/ 750890 h 750890"/>
                <a:gd name="connsiteX4" fmla="*/ 0 w 2593883"/>
                <a:gd name="connsiteY4" fmla="*/ 750890 h 750890"/>
                <a:gd name="connsiteX5" fmla="*/ 0 w 2593883"/>
                <a:gd name="connsiteY5" fmla="*/ 750890 h 750890"/>
                <a:gd name="connsiteX6" fmla="*/ 2207420 w 2593883"/>
                <a:gd name="connsiteY6" fmla="*/ 750890 h 750890"/>
                <a:gd name="connsiteX7" fmla="*/ 2593884 w 2593883"/>
                <a:gd name="connsiteY7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883" h="750890">
                  <a:moveTo>
                    <a:pt x="2207420" y="0"/>
                  </a:moveTo>
                  <a:lnTo>
                    <a:pt x="9024" y="0"/>
                  </a:lnTo>
                  <a:lnTo>
                    <a:pt x="395422" y="375412"/>
                  </a:lnTo>
                  <a:lnTo>
                    <a:pt x="9024" y="750890"/>
                  </a:lnTo>
                  <a:lnTo>
                    <a:pt x="0" y="750890"/>
                  </a:lnTo>
                  <a:lnTo>
                    <a:pt x="0" y="750890"/>
                  </a:lnTo>
                  <a:lnTo>
                    <a:pt x="2207420" y="750890"/>
                  </a:lnTo>
                  <a:lnTo>
                    <a:pt x="2593884" y="375412"/>
                  </a:lnTo>
                  <a:close/>
                </a:path>
              </a:pathLst>
            </a:custGeom>
            <a:solidFill>
              <a:srgbClr val="FF0000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3">
              <a:extLst>
                <a:ext uri="{FF2B5EF4-FFF2-40B4-BE49-F238E27FC236}">
                  <a16:creationId xmlns:a16="http://schemas.microsoft.com/office/drawing/2014/main" id="{80C2BCBF-0B7B-41C8-7638-8130A22C0AF6}"/>
                </a:ext>
              </a:extLst>
            </p:cNvPr>
            <p:cNvSpPr/>
            <p:nvPr/>
          </p:nvSpPr>
          <p:spPr>
            <a:xfrm>
              <a:off x="7080338" y="3050532"/>
              <a:ext cx="2593883" cy="750890"/>
            </a:xfrm>
            <a:custGeom>
              <a:avLst/>
              <a:gdLst>
                <a:gd name="connsiteX0" fmla="*/ 2207420 w 2593883"/>
                <a:gd name="connsiteY0" fmla="*/ 0 h 750890"/>
                <a:gd name="connsiteX1" fmla="*/ 3073 w 2593883"/>
                <a:gd name="connsiteY1" fmla="*/ 0 h 750890"/>
                <a:gd name="connsiteX2" fmla="*/ 389537 w 2593883"/>
                <a:gd name="connsiteY2" fmla="*/ 375412 h 750890"/>
                <a:gd name="connsiteX3" fmla="*/ 3073 w 2593883"/>
                <a:gd name="connsiteY3" fmla="*/ 750890 h 750890"/>
                <a:gd name="connsiteX4" fmla="*/ 0 w 2593883"/>
                <a:gd name="connsiteY4" fmla="*/ 750890 h 750890"/>
                <a:gd name="connsiteX5" fmla="*/ 0 w 2593883"/>
                <a:gd name="connsiteY5" fmla="*/ 750890 h 750890"/>
                <a:gd name="connsiteX6" fmla="*/ 2207420 w 2593883"/>
                <a:gd name="connsiteY6" fmla="*/ 750890 h 750890"/>
                <a:gd name="connsiteX7" fmla="*/ 2593883 w 2593883"/>
                <a:gd name="connsiteY7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883" h="750890">
                  <a:moveTo>
                    <a:pt x="2207420" y="0"/>
                  </a:moveTo>
                  <a:lnTo>
                    <a:pt x="3073" y="0"/>
                  </a:lnTo>
                  <a:lnTo>
                    <a:pt x="389537" y="375412"/>
                  </a:lnTo>
                  <a:lnTo>
                    <a:pt x="3073" y="750890"/>
                  </a:lnTo>
                  <a:lnTo>
                    <a:pt x="0" y="750890"/>
                  </a:lnTo>
                  <a:lnTo>
                    <a:pt x="0" y="750890"/>
                  </a:lnTo>
                  <a:lnTo>
                    <a:pt x="2207420" y="750890"/>
                  </a:lnTo>
                  <a:lnTo>
                    <a:pt x="2593883" y="375412"/>
                  </a:lnTo>
                  <a:close/>
                </a:path>
              </a:pathLst>
            </a:custGeom>
            <a:solidFill>
              <a:srgbClr val="33CC33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CB8862-0B6A-2641-B53C-A6C501666C47}"/>
              </a:ext>
            </a:extLst>
          </p:cNvPr>
          <p:cNvSpPr txBox="1"/>
          <p:nvPr/>
        </p:nvSpPr>
        <p:spPr>
          <a:xfrm>
            <a:off x="233654" y="1913799"/>
            <a:ext cx="2487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5ª Reunião - 05/03/2021 </a:t>
            </a:r>
          </a:p>
          <a:p>
            <a:r>
              <a:rPr lang="pt-BR" sz="1400" dirty="0" smtClean="0"/>
              <a:t>- </a:t>
            </a:r>
            <a:r>
              <a:rPr lang="pt-BR" sz="1400" dirty="0"/>
              <a:t>FMASE: Modernização do Processo de Licenciamento Ambiental;</a:t>
            </a:r>
          </a:p>
          <a:p>
            <a:r>
              <a:rPr lang="pt-BR" sz="1400" dirty="0"/>
              <a:t>- IBAMA: Pacuera no Estado de São </a:t>
            </a:r>
            <a:r>
              <a:rPr lang="pt-BR" sz="1400" dirty="0" smtClean="0"/>
              <a:t>Paulo </a:t>
            </a:r>
            <a:endParaRPr lang="pt-BR" sz="1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9F96EF0-49A1-5F40-CF2A-F1E6CE440FB7}"/>
              </a:ext>
            </a:extLst>
          </p:cNvPr>
          <p:cNvSpPr txBox="1"/>
          <p:nvPr/>
        </p:nvSpPr>
        <p:spPr>
          <a:xfrm>
            <a:off x="310121" y="3463189"/>
            <a:ext cx="259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Mar/2021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3D6A493-1304-3610-97A9-A6D2C8286B88}"/>
              </a:ext>
            </a:extLst>
          </p:cNvPr>
          <p:cNvSpPr txBox="1"/>
          <p:nvPr/>
        </p:nvSpPr>
        <p:spPr>
          <a:xfrm>
            <a:off x="2646954" y="3472954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Out/2021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F4A468-9DA3-6B0B-016A-3D2395EDDE81}"/>
              </a:ext>
            </a:extLst>
          </p:cNvPr>
          <p:cNvSpPr txBox="1"/>
          <p:nvPr/>
        </p:nvSpPr>
        <p:spPr>
          <a:xfrm>
            <a:off x="7136497" y="3456874"/>
            <a:ext cx="259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Dez/2021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478C3D-B99A-6871-8518-B8F396A1E1F2}"/>
              </a:ext>
            </a:extLst>
          </p:cNvPr>
          <p:cNvSpPr txBox="1"/>
          <p:nvPr/>
        </p:nvSpPr>
        <p:spPr>
          <a:xfrm>
            <a:off x="210851" y="4240070"/>
            <a:ext cx="2789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6ª Reunião - 26/03/2021</a:t>
            </a:r>
          </a:p>
          <a:p>
            <a:r>
              <a:rPr lang="pt-BR" sz="1400" dirty="0" smtClean="0"/>
              <a:t>- </a:t>
            </a:r>
            <a:r>
              <a:rPr lang="pt-BR" sz="1400" dirty="0"/>
              <a:t>MME: Ações Desenvolvidas no âmbito do </a:t>
            </a:r>
            <a:r>
              <a:rPr lang="pt-BR" sz="1400" dirty="0" smtClean="0"/>
              <a:t>GT- Energia </a:t>
            </a:r>
            <a:r>
              <a:rPr lang="pt-BR" sz="1400" dirty="0"/>
              <a:t>e Proposta de Normatização;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FE114A8-D0B3-30A5-801C-0EE0FB584520}"/>
              </a:ext>
            </a:extLst>
          </p:cNvPr>
          <p:cNvSpPr txBox="1"/>
          <p:nvPr/>
        </p:nvSpPr>
        <p:spPr>
          <a:xfrm>
            <a:off x="2690312" y="1938906"/>
            <a:ext cx="2713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7ª Reunião - 14/10/2021</a:t>
            </a:r>
          </a:p>
          <a:p>
            <a:r>
              <a:rPr lang="pt-BR" sz="1400" dirty="0" smtClean="0"/>
              <a:t>- </a:t>
            </a:r>
            <a:r>
              <a:rPr lang="pt-BR" sz="1400" dirty="0"/>
              <a:t>MME: Respostas ao formulário de licenciamento ambiental de usinas hidrelétricas até 30MW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ABD1742-F1B5-89B2-4117-E3DE7799FD85}"/>
              </a:ext>
            </a:extLst>
          </p:cNvPr>
          <p:cNvSpPr txBox="1"/>
          <p:nvPr/>
        </p:nvSpPr>
        <p:spPr>
          <a:xfrm>
            <a:off x="6948713" y="1880370"/>
            <a:ext cx="26935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Reunião Subgrupos </a:t>
            </a:r>
          </a:p>
          <a:p>
            <a:r>
              <a:rPr lang="pt-BR" sz="1400" b="1" dirty="0" smtClean="0"/>
              <a:t>03/12/2021 - </a:t>
            </a:r>
            <a:r>
              <a:rPr lang="pt-BR" sz="1400" dirty="0" smtClean="0"/>
              <a:t>Pacuera</a:t>
            </a:r>
            <a:endParaRPr lang="pt-BR" sz="1400" b="1" dirty="0"/>
          </a:p>
          <a:p>
            <a:endParaRPr lang="pt-BR" sz="1400" b="1" dirty="0"/>
          </a:p>
          <a:p>
            <a:r>
              <a:rPr lang="pt-BR" sz="1400" b="1" dirty="0" smtClean="0"/>
              <a:t>13/12/2021 - </a:t>
            </a:r>
            <a:r>
              <a:rPr lang="pt-BR" sz="1400" dirty="0"/>
              <a:t>Critérios Ambientais e </a:t>
            </a:r>
            <a:r>
              <a:rPr lang="pt-BR" sz="1400" dirty="0" smtClean="0"/>
              <a:t>Locacionais</a:t>
            </a:r>
            <a:endParaRPr lang="pt-BR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4EEDD37-013F-C841-D8B3-C883680B579F}"/>
              </a:ext>
            </a:extLst>
          </p:cNvPr>
          <p:cNvSpPr txBox="1"/>
          <p:nvPr/>
        </p:nvSpPr>
        <p:spPr>
          <a:xfrm>
            <a:off x="4929346" y="4160136"/>
            <a:ext cx="2330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Reunião Subgrupos </a:t>
            </a:r>
          </a:p>
          <a:p>
            <a:r>
              <a:rPr lang="pt-BR" sz="1400" b="1" dirty="0" smtClean="0"/>
              <a:t>19/11/2021 – </a:t>
            </a:r>
            <a:r>
              <a:rPr lang="pt-BR" sz="1400" dirty="0" smtClean="0"/>
              <a:t>Pacuera</a:t>
            </a:r>
          </a:p>
          <a:p>
            <a:endParaRPr lang="pt-BR" sz="1400" dirty="0"/>
          </a:p>
          <a:p>
            <a:r>
              <a:rPr lang="pt-BR" sz="1400" b="1" dirty="0" smtClean="0"/>
              <a:t>25/11/2021 - </a:t>
            </a:r>
            <a:r>
              <a:rPr lang="pt-BR" sz="1400" dirty="0"/>
              <a:t>Cadastro </a:t>
            </a:r>
            <a:r>
              <a:rPr lang="pt-BR" sz="1400" dirty="0" smtClean="0"/>
              <a:t>Socioeconômico</a:t>
            </a:r>
            <a:endParaRPr lang="pt-BR" sz="14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21BA354-054C-D8C2-1179-3B2383F2252F}"/>
              </a:ext>
            </a:extLst>
          </p:cNvPr>
          <p:cNvSpPr txBox="1"/>
          <p:nvPr/>
        </p:nvSpPr>
        <p:spPr>
          <a:xfrm>
            <a:off x="9652436" y="3454148"/>
            <a:ext cx="237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Dez/2021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3D6A493-1304-3610-97A9-A6D2C8286B88}"/>
              </a:ext>
            </a:extLst>
          </p:cNvPr>
          <p:cNvSpPr txBox="1"/>
          <p:nvPr/>
        </p:nvSpPr>
        <p:spPr>
          <a:xfrm>
            <a:off x="4865181" y="347100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 smtClean="0">
                <a:solidFill>
                  <a:schemeClr val="bg1"/>
                </a:solidFill>
              </a:rPr>
              <a:t>Nov</a:t>
            </a:r>
            <a:r>
              <a:rPr lang="pt-BR" sz="2800" b="1" dirty="0" smtClean="0">
                <a:solidFill>
                  <a:schemeClr val="bg1"/>
                </a:solidFill>
              </a:rPr>
              <a:t>/2021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9361388" y="4160136"/>
            <a:ext cx="2593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8ª Reunião – 07/12/2021</a:t>
            </a:r>
          </a:p>
          <a:p>
            <a:r>
              <a:rPr lang="pt-BR" sz="1400" dirty="0"/>
              <a:t>- MME: Propostas dos Subgrupos</a:t>
            </a:r>
          </a:p>
        </p:txBody>
      </p:sp>
    </p:spTree>
    <p:extLst>
      <p:ext uri="{BB962C8B-B14F-4D97-AF65-F5344CB8AC3E}">
        <p14:creationId xmlns:p14="http://schemas.microsoft.com/office/powerpoint/2010/main" val="28571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Energia ABEMA – Agenda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2021/2022 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0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233654" y="3722887"/>
            <a:ext cx="11721552" cy="750890"/>
            <a:chOff x="233654" y="3050532"/>
            <a:chExt cx="11721552" cy="750890"/>
          </a:xfrm>
        </p:grpSpPr>
        <p:sp>
          <p:nvSpPr>
            <p:cNvPr id="8" name="Forma Livre: Forma 2">
              <a:extLst>
                <a:ext uri="{FF2B5EF4-FFF2-40B4-BE49-F238E27FC236}">
                  <a16:creationId xmlns:a16="http://schemas.microsoft.com/office/drawing/2014/main" id="{EC7AF84F-40D5-3233-8350-AEE92CAC368A}"/>
                </a:ext>
              </a:extLst>
            </p:cNvPr>
            <p:cNvSpPr/>
            <p:nvPr/>
          </p:nvSpPr>
          <p:spPr>
            <a:xfrm>
              <a:off x="9361388" y="3050532"/>
              <a:ext cx="2593818" cy="750890"/>
            </a:xfrm>
            <a:custGeom>
              <a:avLst/>
              <a:gdLst>
                <a:gd name="connsiteX0" fmla="*/ 2207421 w 2593818"/>
                <a:gd name="connsiteY0" fmla="*/ 0 h 750890"/>
                <a:gd name="connsiteX1" fmla="*/ 4839 w 2593818"/>
                <a:gd name="connsiteY1" fmla="*/ 0 h 750890"/>
                <a:gd name="connsiteX2" fmla="*/ 391302 w 2593818"/>
                <a:gd name="connsiteY2" fmla="*/ 375412 h 750890"/>
                <a:gd name="connsiteX3" fmla="*/ 4839 w 2593818"/>
                <a:gd name="connsiteY3" fmla="*/ 750890 h 750890"/>
                <a:gd name="connsiteX4" fmla="*/ 0 w 2593818"/>
                <a:gd name="connsiteY4" fmla="*/ 750890 h 750890"/>
                <a:gd name="connsiteX5" fmla="*/ 0 w 2593818"/>
                <a:gd name="connsiteY5" fmla="*/ 750890 h 750890"/>
                <a:gd name="connsiteX6" fmla="*/ 2207421 w 2593818"/>
                <a:gd name="connsiteY6" fmla="*/ 750890 h 750890"/>
                <a:gd name="connsiteX7" fmla="*/ 2593819 w 2593818"/>
                <a:gd name="connsiteY7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818" h="750890">
                  <a:moveTo>
                    <a:pt x="2207421" y="0"/>
                  </a:moveTo>
                  <a:lnTo>
                    <a:pt x="4839" y="0"/>
                  </a:lnTo>
                  <a:lnTo>
                    <a:pt x="391302" y="375412"/>
                  </a:lnTo>
                  <a:lnTo>
                    <a:pt x="4839" y="750890"/>
                  </a:lnTo>
                  <a:lnTo>
                    <a:pt x="0" y="750890"/>
                  </a:lnTo>
                  <a:lnTo>
                    <a:pt x="0" y="750890"/>
                  </a:lnTo>
                  <a:lnTo>
                    <a:pt x="2207421" y="750890"/>
                  </a:lnTo>
                  <a:lnTo>
                    <a:pt x="2593819" y="375412"/>
                  </a:lnTo>
                  <a:close/>
                </a:path>
              </a:pathLst>
            </a:custGeom>
            <a:solidFill>
              <a:srgbClr val="0000FF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10">
              <a:extLst>
                <a:ext uri="{FF2B5EF4-FFF2-40B4-BE49-F238E27FC236}">
                  <a16:creationId xmlns:a16="http://schemas.microsoft.com/office/drawing/2014/main" id="{69FF6367-C840-346E-C6E0-3D02959FC839}"/>
                </a:ext>
              </a:extLst>
            </p:cNvPr>
            <p:cNvSpPr/>
            <p:nvPr/>
          </p:nvSpPr>
          <p:spPr>
            <a:xfrm>
              <a:off x="233654" y="3050532"/>
              <a:ext cx="2593883" cy="750890"/>
            </a:xfrm>
            <a:custGeom>
              <a:avLst/>
              <a:gdLst>
                <a:gd name="connsiteX0" fmla="*/ 2207420 w 2593883"/>
                <a:gd name="connsiteY0" fmla="*/ 750890 h 750890"/>
                <a:gd name="connsiteX1" fmla="*/ 0 w 2593883"/>
                <a:gd name="connsiteY1" fmla="*/ 750890 h 750890"/>
                <a:gd name="connsiteX2" fmla="*/ 0 w 2593883"/>
                <a:gd name="connsiteY2" fmla="*/ 0 h 750890"/>
                <a:gd name="connsiteX3" fmla="*/ 2207420 w 2593883"/>
                <a:gd name="connsiteY3" fmla="*/ 0 h 750890"/>
                <a:gd name="connsiteX4" fmla="*/ 2593884 w 2593883"/>
                <a:gd name="connsiteY4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883" h="750890">
                  <a:moveTo>
                    <a:pt x="2207420" y="750890"/>
                  </a:moveTo>
                  <a:lnTo>
                    <a:pt x="0" y="750890"/>
                  </a:lnTo>
                  <a:lnTo>
                    <a:pt x="0" y="0"/>
                  </a:lnTo>
                  <a:lnTo>
                    <a:pt x="2207420" y="0"/>
                  </a:lnTo>
                  <a:lnTo>
                    <a:pt x="2593884" y="375412"/>
                  </a:lnTo>
                  <a:close/>
                </a:path>
              </a:pathLst>
            </a:custGeom>
            <a:solidFill>
              <a:srgbClr val="0000FF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11">
              <a:extLst>
                <a:ext uri="{FF2B5EF4-FFF2-40B4-BE49-F238E27FC236}">
                  <a16:creationId xmlns:a16="http://schemas.microsoft.com/office/drawing/2014/main" id="{D20F6BB8-2A68-F6ED-1420-50FBBDCAB6BA}"/>
                </a:ext>
              </a:extLst>
            </p:cNvPr>
            <p:cNvSpPr/>
            <p:nvPr/>
          </p:nvSpPr>
          <p:spPr>
            <a:xfrm>
              <a:off x="2520655" y="3050532"/>
              <a:ext cx="2593818" cy="750890"/>
            </a:xfrm>
            <a:custGeom>
              <a:avLst/>
              <a:gdLst>
                <a:gd name="connsiteX0" fmla="*/ 2207420 w 2593818"/>
                <a:gd name="connsiteY0" fmla="*/ 0 h 750890"/>
                <a:gd name="connsiteX1" fmla="*/ 0 w 2593818"/>
                <a:gd name="connsiteY1" fmla="*/ 0 h 750890"/>
                <a:gd name="connsiteX2" fmla="*/ 0 w 2593818"/>
                <a:gd name="connsiteY2" fmla="*/ 1046 h 750890"/>
                <a:gd name="connsiteX3" fmla="*/ 385352 w 2593818"/>
                <a:gd name="connsiteY3" fmla="*/ 375412 h 750890"/>
                <a:gd name="connsiteX4" fmla="*/ 0 w 2593818"/>
                <a:gd name="connsiteY4" fmla="*/ 749844 h 750890"/>
                <a:gd name="connsiteX5" fmla="*/ 0 w 2593818"/>
                <a:gd name="connsiteY5" fmla="*/ 750890 h 750890"/>
                <a:gd name="connsiteX6" fmla="*/ 2207420 w 2593818"/>
                <a:gd name="connsiteY6" fmla="*/ 750890 h 750890"/>
                <a:gd name="connsiteX7" fmla="*/ 2593819 w 2593818"/>
                <a:gd name="connsiteY7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818" h="750890">
                  <a:moveTo>
                    <a:pt x="2207420" y="0"/>
                  </a:moveTo>
                  <a:lnTo>
                    <a:pt x="0" y="0"/>
                  </a:lnTo>
                  <a:lnTo>
                    <a:pt x="0" y="1046"/>
                  </a:lnTo>
                  <a:lnTo>
                    <a:pt x="385352" y="375412"/>
                  </a:lnTo>
                  <a:lnTo>
                    <a:pt x="0" y="749844"/>
                  </a:lnTo>
                  <a:lnTo>
                    <a:pt x="0" y="750890"/>
                  </a:lnTo>
                  <a:lnTo>
                    <a:pt x="2207420" y="750890"/>
                  </a:lnTo>
                  <a:lnTo>
                    <a:pt x="2593819" y="375412"/>
                  </a:lnTo>
                  <a:close/>
                </a:path>
              </a:pathLst>
            </a:custGeom>
            <a:solidFill>
              <a:schemeClr val="accent4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2">
              <a:extLst>
                <a:ext uri="{FF2B5EF4-FFF2-40B4-BE49-F238E27FC236}">
                  <a16:creationId xmlns:a16="http://schemas.microsoft.com/office/drawing/2014/main" id="{E68F81A3-5699-C895-9616-6BD80415EF66}"/>
                </a:ext>
              </a:extLst>
            </p:cNvPr>
            <p:cNvSpPr/>
            <p:nvPr/>
          </p:nvSpPr>
          <p:spPr>
            <a:xfrm>
              <a:off x="4797521" y="3050532"/>
              <a:ext cx="2593883" cy="750890"/>
            </a:xfrm>
            <a:custGeom>
              <a:avLst/>
              <a:gdLst>
                <a:gd name="connsiteX0" fmla="*/ 2207420 w 2593883"/>
                <a:gd name="connsiteY0" fmla="*/ 0 h 750890"/>
                <a:gd name="connsiteX1" fmla="*/ 9024 w 2593883"/>
                <a:gd name="connsiteY1" fmla="*/ 0 h 750890"/>
                <a:gd name="connsiteX2" fmla="*/ 395422 w 2593883"/>
                <a:gd name="connsiteY2" fmla="*/ 375412 h 750890"/>
                <a:gd name="connsiteX3" fmla="*/ 9024 w 2593883"/>
                <a:gd name="connsiteY3" fmla="*/ 750890 h 750890"/>
                <a:gd name="connsiteX4" fmla="*/ 0 w 2593883"/>
                <a:gd name="connsiteY4" fmla="*/ 750890 h 750890"/>
                <a:gd name="connsiteX5" fmla="*/ 0 w 2593883"/>
                <a:gd name="connsiteY5" fmla="*/ 750890 h 750890"/>
                <a:gd name="connsiteX6" fmla="*/ 2207420 w 2593883"/>
                <a:gd name="connsiteY6" fmla="*/ 750890 h 750890"/>
                <a:gd name="connsiteX7" fmla="*/ 2593884 w 2593883"/>
                <a:gd name="connsiteY7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883" h="750890">
                  <a:moveTo>
                    <a:pt x="2207420" y="0"/>
                  </a:moveTo>
                  <a:lnTo>
                    <a:pt x="9024" y="0"/>
                  </a:lnTo>
                  <a:lnTo>
                    <a:pt x="395422" y="375412"/>
                  </a:lnTo>
                  <a:lnTo>
                    <a:pt x="9024" y="750890"/>
                  </a:lnTo>
                  <a:lnTo>
                    <a:pt x="0" y="750890"/>
                  </a:lnTo>
                  <a:lnTo>
                    <a:pt x="0" y="750890"/>
                  </a:lnTo>
                  <a:lnTo>
                    <a:pt x="2207420" y="750890"/>
                  </a:lnTo>
                  <a:lnTo>
                    <a:pt x="2593884" y="375412"/>
                  </a:lnTo>
                  <a:close/>
                </a:path>
              </a:pathLst>
            </a:custGeom>
            <a:solidFill>
              <a:srgbClr val="FF0000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3">
              <a:extLst>
                <a:ext uri="{FF2B5EF4-FFF2-40B4-BE49-F238E27FC236}">
                  <a16:creationId xmlns:a16="http://schemas.microsoft.com/office/drawing/2014/main" id="{80C2BCBF-0B7B-41C8-7638-8130A22C0AF6}"/>
                </a:ext>
              </a:extLst>
            </p:cNvPr>
            <p:cNvSpPr/>
            <p:nvPr/>
          </p:nvSpPr>
          <p:spPr>
            <a:xfrm>
              <a:off x="7080338" y="3050532"/>
              <a:ext cx="2593883" cy="750890"/>
            </a:xfrm>
            <a:custGeom>
              <a:avLst/>
              <a:gdLst>
                <a:gd name="connsiteX0" fmla="*/ 2207420 w 2593883"/>
                <a:gd name="connsiteY0" fmla="*/ 0 h 750890"/>
                <a:gd name="connsiteX1" fmla="*/ 3073 w 2593883"/>
                <a:gd name="connsiteY1" fmla="*/ 0 h 750890"/>
                <a:gd name="connsiteX2" fmla="*/ 389537 w 2593883"/>
                <a:gd name="connsiteY2" fmla="*/ 375412 h 750890"/>
                <a:gd name="connsiteX3" fmla="*/ 3073 w 2593883"/>
                <a:gd name="connsiteY3" fmla="*/ 750890 h 750890"/>
                <a:gd name="connsiteX4" fmla="*/ 0 w 2593883"/>
                <a:gd name="connsiteY4" fmla="*/ 750890 h 750890"/>
                <a:gd name="connsiteX5" fmla="*/ 0 w 2593883"/>
                <a:gd name="connsiteY5" fmla="*/ 750890 h 750890"/>
                <a:gd name="connsiteX6" fmla="*/ 2207420 w 2593883"/>
                <a:gd name="connsiteY6" fmla="*/ 750890 h 750890"/>
                <a:gd name="connsiteX7" fmla="*/ 2593883 w 2593883"/>
                <a:gd name="connsiteY7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883" h="750890">
                  <a:moveTo>
                    <a:pt x="2207420" y="0"/>
                  </a:moveTo>
                  <a:lnTo>
                    <a:pt x="3073" y="0"/>
                  </a:lnTo>
                  <a:lnTo>
                    <a:pt x="389537" y="375412"/>
                  </a:lnTo>
                  <a:lnTo>
                    <a:pt x="3073" y="750890"/>
                  </a:lnTo>
                  <a:lnTo>
                    <a:pt x="0" y="750890"/>
                  </a:lnTo>
                  <a:lnTo>
                    <a:pt x="0" y="750890"/>
                  </a:lnTo>
                  <a:lnTo>
                    <a:pt x="2207420" y="750890"/>
                  </a:lnTo>
                  <a:lnTo>
                    <a:pt x="2593883" y="375412"/>
                  </a:lnTo>
                  <a:close/>
                </a:path>
              </a:pathLst>
            </a:custGeom>
            <a:solidFill>
              <a:srgbClr val="33CC33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CB8862-0B6A-2641-B53C-A6C501666C47}"/>
              </a:ext>
            </a:extLst>
          </p:cNvPr>
          <p:cNvSpPr txBox="1"/>
          <p:nvPr/>
        </p:nvSpPr>
        <p:spPr>
          <a:xfrm>
            <a:off x="267396" y="2003065"/>
            <a:ext cx="26672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9ª Reunião – 24/02/2022</a:t>
            </a:r>
          </a:p>
          <a:p>
            <a:r>
              <a:rPr lang="pt-BR" sz="1400" dirty="0"/>
              <a:t>- MME: discussão para o aprimoramento dos procedimentos de licenciamento ambiental para empreendimentos de geração de energia elétrica com potência até 30 MW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9F96EF0-49A1-5F40-CF2A-F1E6CE440FB7}"/>
              </a:ext>
            </a:extLst>
          </p:cNvPr>
          <p:cNvSpPr txBox="1"/>
          <p:nvPr/>
        </p:nvSpPr>
        <p:spPr>
          <a:xfrm>
            <a:off x="310121" y="3812814"/>
            <a:ext cx="259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 smtClean="0">
                <a:solidFill>
                  <a:schemeClr val="bg1"/>
                </a:solidFill>
              </a:rPr>
              <a:t>Fev</a:t>
            </a:r>
            <a:r>
              <a:rPr lang="pt-BR" sz="2800" b="1" dirty="0" smtClean="0">
                <a:solidFill>
                  <a:schemeClr val="bg1"/>
                </a:solidFill>
              </a:rPr>
              <a:t>/2021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3D6A493-1304-3610-97A9-A6D2C8286B88}"/>
              </a:ext>
            </a:extLst>
          </p:cNvPr>
          <p:cNvSpPr txBox="1"/>
          <p:nvPr/>
        </p:nvSpPr>
        <p:spPr>
          <a:xfrm>
            <a:off x="2646954" y="382257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Mar/2022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F4A468-9DA3-6B0B-016A-3D2395EDDE81}"/>
              </a:ext>
            </a:extLst>
          </p:cNvPr>
          <p:cNvSpPr txBox="1"/>
          <p:nvPr/>
        </p:nvSpPr>
        <p:spPr>
          <a:xfrm>
            <a:off x="7136497" y="3806499"/>
            <a:ext cx="259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 smtClean="0">
                <a:solidFill>
                  <a:schemeClr val="bg1"/>
                </a:solidFill>
              </a:rPr>
              <a:t>Jul</a:t>
            </a:r>
            <a:r>
              <a:rPr lang="pt-BR" sz="2800" b="1" dirty="0" smtClean="0">
                <a:solidFill>
                  <a:schemeClr val="bg1"/>
                </a:solidFill>
              </a:rPr>
              <a:t>/2022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478C3D-B99A-6871-8518-B8F396A1E1F2}"/>
              </a:ext>
            </a:extLst>
          </p:cNvPr>
          <p:cNvSpPr txBox="1"/>
          <p:nvPr/>
        </p:nvSpPr>
        <p:spPr>
          <a:xfrm>
            <a:off x="2422895" y="4546177"/>
            <a:ext cx="2789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Reunião Subgrupos - 25/03/2022</a:t>
            </a:r>
            <a:endParaRPr lang="pt-BR" sz="1400" dirty="0"/>
          </a:p>
          <a:p>
            <a:r>
              <a:rPr lang="pt-BR" sz="1400" dirty="0"/>
              <a:t>Tipos de Estudos e Tipos de Licenças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FE114A8-D0B3-30A5-801C-0EE0FB584520}"/>
              </a:ext>
            </a:extLst>
          </p:cNvPr>
          <p:cNvSpPr txBox="1"/>
          <p:nvPr/>
        </p:nvSpPr>
        <p:spPr>
          <a:xfrm>
            <a:off x="4742958" y="2003065"/>
            <a:ext cx="2713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Reunião Subgrupos - 18/04/2022</a:t>
            </a:r>
          </a:p>
          <a:p>
            <a:r>
              <a:rPr lang="pt-BR" sz="1400" dirty="0"/>
              <a:t>Tipos de Estudos e Tipos de Licenças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ABD1742-F1B5-89B2-4117-E3DE7799FD85}"/>
              </a:ext>
            </a:extLst>
          </p:cNvPr>
          <p:cNvSpPr txBox="1"/>
          <p:nvPr/>
        </p:nvSpPr>
        <p:spPr>
          <a:xfrm>
            <a:off x="9261608" y="1938690"/>
            <a:ext cx="26973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11ª </a:t>
            </a:r>
            <a:r>
              <a:rPr lang="pt-BR" sz="1400" b="1" dirty="0"/>
              <a:t>Reunião – </a:t>
            </a:r>
            <a:r>
              <a:rPr lang="pt-BR" sz="1400" b="1" dirty="0" smtClean="0"/>
              <a:t>16/11/2022</a:t>
            </a:r>
            <a:endParaRPr lang="pt-BR" sz="1400" b="1" dirty="0"/>
          </a:p>
          <a:p>
            <a:r>
              <a:rPr lang="pt-BR" sz="1400" dirty="0" smtClean="0"/>
              <a:t>- MME</a:t>
            </a:r>
            <a:r>
              <a:rPr lang="pt-BR" sz="1400" dirty="0"/>
              <a:t>: </a:t>
            </a:r>
            <a:r>
              <a:rPr lang="pt-BR" sz="1400" dirty="0" smtClean="0"/>
              <a:t>Encerramento do GT</a:t>
            </a:r>
          </a:p>
          <a:p>
            <a:r>
              <a:rPr lang="pt-BR" sz="1400" dirty="0" smtClean="0"/>
              <a:t>Proposta </a:t>
            </a:r>
            <a:r>
              <a:rPr lang="pt-BR" sz="1400" dirty="0"/>
              <a:t>Normativa para Critérios e Procedimentos para o Licenciamento Ambiental de Empreendimentos de Geração de Energia Hidrelétrica com Potência até 30 MW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4EEDD37-013F-C841-D8B3-C883680B579F}"/>
              </a:ext>
            </a:extLst>
          </p:cNvPr>
          <p:cNvSpPr txBox="1"/>
          <p:nvPr/>
        </p:nvSpPr>
        <p:spPr>
          <a:xfrm>
            <a:off x="7136497" y="4489016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10ª Reunião – 22/07/2022</a:t>
            </a:r>
          </a:p>
          <a:p>
            <a:r>
              <a:rPr lang="pt-BR" sz="1400" dirty="0"/>
              <a:t>- MME: Proposta Normativa </a:t>
            </a:r>
          </a:p>
          <a:p>
            <a:r>
              <a:rPr lang="pt-BR" sz="1400" dirty="0"/>
              <a:t>em Construção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21BA354-054C-D8C2-1179-3B2383F2252F}"/>
              </a:ext>
            </a:extLst>
          </p:cNvPr>
          <p:cNvSpPr txBox="1"/>
          <p:nvPr/>
        </p:nvSpPr>
        <p:spPr>
          <a:xfrm>
            <a:off x="9652436" y="3803773"/>
            <a:ext cx="237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 smtClean="0">
                <a:solidFill>
                  <a:schemeClr val="bg1"/>
                </a:solidFill>
              </a:rPr>
              <a:t>Nov</a:t>
            </a:r>
            <a:r>
              <a:rPr lang="pt-BR" sz="2800" b="1" dirty="0" smtClean="0">
                <a:solidFill>
                  <a:schemeClr val="bg1"/>
                </a:solidFill>
              </a:rPr>
              <a:t>/2022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3D6A493-1304-3610-97A9-A6D2C8286B88}"/>
              </a:ext>
            </a:extLst>
          </p:cNvPr>
          <p:cNvSpPr txBox="1"/>
          <p:nvPr/>
        </p:nvSpPr>
        <p:spPr>
          <a:xfrm>
            <a:off x="4865181" y="382062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 smtClean="0">
                <a:solidFill>
                  <a:schemeClr val="bg1"/>
                </a:solidFill>
              </a:rPr>
              <a:t>Abr</a:t>
            </a:r>
            <a:r>
              <a:rPr lang="pt-BR" sz="2800" b="1" dirty="0" smtClean="0">
                <a:solidFill>
                  <a:schemeClr val="bg1"/>
                </a:solidFill>
              </a:rPr>
              <a:t>/2022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170778"/>
            <a:ext cx="10515600" cy="964128"/>
          </a:xfrm>
        </p:spPr>
        <p:txBody>
          <a:bodyPr>
            <a:normAutofit/>
          </a:bodyPr>
          <a:lstStyle/>
          <a:p>
            <a:r>
              <a:rPr lang="pt-BR" sz="3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PCHs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UHEs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50 MW em estudo (</a:t>
            </a:r>
            <a:r>
              <a:rPr lang="pt-BR" sz="3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/2022) 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0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49" y="1364724"/>
            <a:ext cx="5533818" cy="4877917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010" y="1196991"/>
            <a:ext cx="2761701" cy="171764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6"/>
          <a:srcRect l="16245" r="19115"/>
          <a:stretch/>
        </p:blipFill>
        <p:spPr>
          <a:xfrm>
            <a:off x="8446979" y="3135080"/>
            <a:ext cx="2714079" cy="2787939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6585312" y="5873309"/>
            <a:ext cx="137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Raleway" panose="020B0503030101060003"/>
                <a:ea typeface="+mn-ea"/>
                <a:cs typeface="+mn-cs"/>
              </a:rPr>
              <a:t>Fonte: </a:t>
            </a:r>
            <a:r>
              <a:rPr kumimoji="0" lang="pt-BR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Raleway" panose="020B0503030101060003"/>
                <a:ea typeface="+mn-ea"/>
                <a:cs typeface="+mn-cs"/>
              </a:rPr>
              <a:t>SIGA/ANEEL –</a:t>
            </a:r>
            <a:r>
              <a:rPr kumimoji="0" lang="pt-BR" sz="9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Raleway" panose="020B0503030101060003"/>
                <a:ea typeface="+mn-ea"/>
                <a:cs typeface="+mn-cs"/>
              </a:rPr>
              <a:t> 28/07/2022</a:t>
            </a:r>
            <a:endParaRPr kumimoji="0" lang="pt-BR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Raleway" panose="020B05030301010600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PCHs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UHEs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até 50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(mar/2023)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0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62700" y="2196607"/>
            <a:ext cx="4533900" cy="232937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443958" y="4603423"/>
            <a:ext cx="145264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1050" dirty="0">
                <a:solidFill>
                  <a:schemeClr val="bg2">
                    <a:lumMod val="50000"/>
                  </a:schemeClr>
                </a:solidFill>
                <a:latin typeface="Raleway" panose="020B0503030101060003"/>
              </a:rPr>
              <a:t>Fonte: SIGA/ANEEL </a:t>
            </a:r>
            <a:endParaRPr lang="pt-BR" sz="1050" dirty="0" smtClean="0">
              <a:solidFill>
                <a:schemeClr val="bg2">
                  <a:lumMod val="50000"/>
                </a:schemeClr>
              </a:solidFill>
              <a:latin typeface="Raleway" panose="020B0503030101060003"/>
            </a:endParaRPr>
          </a:p>
          <a:p>
            <a:pPr lvl="0">
              <a:defRPr/>
            </a:pPr>
            <a:r>
              <a:rPr lang="pt-BR" sz="1050" dirty="0" smtClean="0">
                <a:solidFill>
                  <a:schemeClr val="bg2">
                    <a:lumMod val="50000"/>
                  </a:schemeClr>
                </a:solidFill>
                <a:latin typeface="Raleway" panose="020B0503030101060003"/>
              </a:rPr>
              <a:t>– 27/03/2023</a:t>
            </a:r>
            <a:endParaRPr lang="pt-BR" sz="1050" dirty="0">
              <a:solidFill>
                <a:schemeClr val="bg2">
                  <a:lumMod val="50000"/>
                </a:schemeClr>
              </a:solidFill>
              <a:latin typeface="Raleway" panose="020B0503030101060003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52525" y="2647950"/>
            <a:ext cx="4143375" cy="713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633 usinas - </a:t>
            </a:r>
            <a:r>
              <a:rPr lang="pt-BR" b="1" dirty="0" smtClean="0"/>
              <a:t>9.834,17 </a:t>
            </a:r>
            <a:r>
              <a:rPr lang="pt-BR" b="1" dirty="0"/>
              <a:t>MW de potência instalada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238250" y="3632969"/>
            <a:ext cx="4057650" cy="55245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595 </a:t>
            </a:r>
            <a:r>
              <a:rPr lang="pt-BR" sz="1600" b="1" dirty="0" err="1"/>
              <a:t>PCHs</a:t>
            </a:r>
            <a:r>
              <a:rPr lang="pt-BR" sz="1600" b="1" dirty="0"/>
              <a:t> </a:t>
            </a:r>
            <a:r>
              <a:rPr lang="pt-BR" sz="1600" b="1" dirty="0" smtClean="0"/>
              <a:t>= </a:t>
            </a:r>
            <a:r>
              <a:rPr lang="pt-BR" sz="1600" b="1" dirty="0"/>
              <a:t>8.349,02 </a:t>
            </a:r>
            <a:r>
              <a:rPr lang="pt-BR" sz="1600" b="1" dirty="0" smtClean="0"/>
              <a:t>MW</a:t>
            </a:r>
            <a:endParaRPr lang="pt-BR" sz="1600" dirty="0"/>
          </a:p>
        </p:txBody>
      </p:sp>
      <p:sp>
        <p:nvSpPr>
          <p:cNvPr id="10" name="Retângulo 9"/>
          <p:cNvSpPr/>
          <p:nvPr/>
        </p:nvSpPr>
        <p:spPr>
          <a:xfrm>
            <a:off x="1238250" y="4299139"/>
            <a:ext cx="4057650" cy="608568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36 </a:t>
            </a:r>
            <a:r>
              <a:rPr lang="pt-BR" sz="1600" b="1" dirty="0" err="1"/>
              <a:t>UHEs</a:t>
            </a:r>
            <a:r>
              <a:rPr lang="pt-BR" sz="1600" b="1" dirty="0"/>
              <a:t> </a:t>
            </a:r>
            <a:r>
              <a:rPr lang="pt-BR" sz="1600" b="1" dirty="0" smtClean="0"/>
              <a:t>= </a:t>
            </a:r>
            <a:r>
              <a:rPr lang="pt-BR" sz="1600" b="1" dirty="0"/>
              <a:t>1.477,75 </a:t>
            </a:r>
            <a:r>
              <a:rPr lang="pt-BR" sz="1600" b="1" dirty="0" smtClean="0"/>
              <a:t>MW</a:t>
            </a:r>
            <a:endParaRPr lang="pt-BR" sz="1600" dirty="0"/>
          </a:p>
        </p:txBody>
      </p:sp>
      <p:sp>
        <p:nvSpPr>
          <p:cNvPr id="12" name="Retângulo 11"/>
          <p:cNvSpPr/>
          <p:nvPr/>
        </p:nvSpPr>
        <p:spPr>
          <a:xfrm>
            <a:off x="3060993" y="5016903"/>
            <a:ext cx="22349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1100" dirty="0" smtClean="0">
                <a:solidFill>
                  <a:schemeClr val="bg2">
                    <a:lumMod val="50000"/>
                  </a:schemeClr>
                </a:solidFill>
                <a:latin typeface="Raleway" panose="020B0503030101060003"/>
              </a:rPr>
              <a:t>OBS: inclui 2 </a:t>
            </a:r>
            <a:r>
              <a:rPr lang="pt-BR" sz="1100" dirty="0" err="1" smtClean="0">
                <a:solidFill>
                  <a:schemeClr val="bg2">
                    <a:lumMod val="50000"/>
                  </a:schemeClr>
                </a:solidFill>
                <a:latin typeface="Raleway" panose="020B0503030101060003"/>
              </a:rPr>
              <a:t>CGHs</a:t>
            </a:r>
            <a:r>
              <a:rPr lang="pt-BR" sz="1100" dirty="0" smtClean="0">
                <a:solidFill>
                  <a:schemeClr val="bg2">
                    <a:lumMod val="50000"/>
                  </a:schemeClr>
                </a:solidFill>
                <a:latin typeface="Raleway" panose="020B0503030101060003"/>
              </a:rPr>
              <a:t> = 7,40 MW</a:t>
            </a:r>
            <a:endParaRPr lang="pt-BR" sz="1100" dirty="0">
              <a:solidFill>
                <a:schemeClr val="bg2">
                  <a:lumMod val="50000"/>
                </a:schemeClr>
              </a:solidFill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11214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169643"/>
            <a:ext cx="10515600" cy="90787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da Proposta de Normatização</a:t>
            </a:r>
          </a:p>
        </p:txBody>
      </p:sp>
      <p:sp>
        <p:nvSpPr>
          <p:cNvPr id="12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-146304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1054328" y="4568702"/>
            <a:ext cx="8448260" cy="860612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Disponibilizar Termos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de Referência Padrão (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EIA/RIMA, EAS/RAS, PCA, RCA,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e RCE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Pentágono 25"/>
          <p:cNvSpPr/>
          <p:nvPr/>
        </p:nvSpPr>
        <p:spPr>
          <a:xfrm>
            <a:off x="1054328" y="3478900"/>
            <a:ext cx="7964165" cy="88750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 os critérios de classificação para enquadramento do tipo de </a:t>
            </a:r>
            <a:r>
              <a:rPr lang="pt-BR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licença ambiental</a:t>
            </a:r>
            <a:endParaRPr lang="pt-B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Pentágono 26"/>
          <p:cNvSpPr/>
          <p:nvPr/>
        </p:nvSpPr>
        <p:spPr>
          <a:xfrm>
            <a:off x="1054328" y="2431997"/>
            <a:ext cx="7520412" cy="885965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 os critérios de classificação para enquadramento do tipo de estudo </a:t>
            </a:r>
            <a:r>
              <a:rPr lang="pt-BR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</a:t>
            </a:r>
            <a:endParaRPr lang="pt-B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Pentágono 27"/>
          <p:cNvSpPr/>
          <p:nvPr/>
        </p:nvSpPr>
        <p:spPr>
          <a:xfrm>
            <a:off x="1054329" y="1367122"/>
            <a:ext cx="7036318" cy="88596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Estabelecer indicadores de complexidade dos aspectos 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socioambientais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525956"/>
            <a:ext cx="11090778" cy="1202695"/>
          </a:xfrm>
        </p:spPr>
        <p:txBody>
          <a:bodyPr>
            <a:noAutofit/>
          </a:bodyPr>
          <a:lstStyle/>
          <a:p>
            <a:r>
              <a:rPr lang="pt-BR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da </a:t>
            </a:r>
            <a:r>
              <a:rPr lang="pt-BR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</a:t>
            </a:r>
            <a:r>
              <a:rPr lang="pt-BR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</a:t>
            </a:r>
            <a:br>
              <a:rPr lang="pt-BR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Procedimentos para o Licenciamento Ambiental de Empreendimentos de Geração de Energia Hidrelétrica com Potência até 30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8199" y="1308931"/>
            <a:ext cx="6763871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5112" lvl="1" indent="0" algn="just">
              <a:lnSpc>
                <a:spcPts val="21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895350" algn="l"/>
              </a:tabLst>
            </a:pP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447675" lvl="1" indent="-182563" algn="just">
              <a:lnSpc>
                <a:spcPts val="21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895350" algn="l"/>
              </a:tabLst>
            </a:pP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129016" y="2396433"/>
            <a:ext cx="3718560" cy="2471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B8B4848-C8B8-4414-BF4F-478CFB457607}"/>
              </a:ext>
            </a:extLst>
          </p:cNvPr>
          <p:cNvSpPr txBox="1"/>
          <p:nvPr/>
        </p:nvSpPr>
        <p:spPr>
          <a:xfrm>
            <a:off x="722376" y="2304288"/>
            <a:ext cx="6949887" cy="390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CAPÍTULO I - </a:t>
            </a:r>
            <a:r>
              <a:rPr lang="pt-BR" dirty="0" smtClean="0"/>
              <a:t>Das Disposições Preliminares</a:t>
            </a: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58595B"/>
                </a:solidFill>
              </a:rPr>
              <a:t>CAPÍTULO II - </a:t>
            </a:r>
            <a:r>
              <a:rPr lang="pt-BR" dirty="0" smtClean="0">
                <a:solidFill>
                  <a:srgbClr val="58595B"/>
                </a:solidFill>
              </a:rPr>
              <a:t>Da Classificação para o Licenciamento Ambiental</a:t>
            </a: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58595B"/>
                </a:solidFill>
              </a:rPr>
              <a:t>CAPÍTULO III - </a:t>
            </a:r>
            <a:r>
              <a:rPr lang="pt-BR" dirty="0" smtClean="0">
                <a:solidFill>
                  <a:srgbClr val="58595B"/>
                </a:solidFill>
              </a:rPr>
              <a:t>Dos Estudos Técnicos e Ambientais</a:t>
            </a: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58595B"/>
                </a:solidFill>
              </a:rPr>
              <a:t>CAPÍTULO IV - </a:t>
            </a:r>
            <a:r>
              <a:rPr lang="pt-BR" dirty="0" smtClean="0">
                <a:solidFill>
                  <a:srgbClr val="58595B"/>
                </a:solidFill>
              </a:rPr>
              <a:t>Das Áreas de Preservação Permanente e do Plano Ambiental de Conservação e Uso do Entorno do Reservatório Artificial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58595B"/>
                </a:solidFill>
              </a:rPr>
              <a:t>CAPÍTULO </a:t>
            </a:r>
            <a:r>
              <a:rPr lang="pt-BR" dirty="0">
                <a:solidFill>
                  <a:srgbClr val="58595B"/>
                </a:solidFill>
              </a:rPr>
              <a:t>V - </a:t>
            </a:r>
            <a:r>
              <a:rPr lang="pt-BR" dirty="0" smtClean="0">
                <a:solidFill>
                  <a:srgbClr val="58595B"/>
                </a:solidFill>
              </a:rPr>
              <a:t>Do Cadastro Socioeconômico</a:t>
            </a: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58595B"/>
                </a:solidFill>
              </a:rPr>
              <a:t>CAPÍTULO VI - </a:t>
            </a:r>
            <a:r>
              <a:rPr lang="pt-BR" dirty="0" smtClean="0">
                <a:solidFill>
                  <a:srgbClr val="58595B"/>
                </a:solidFill>
              </a:rPr>
              <a:t>Das Licenças e Autorizações</a:t>
            </a:r>
            <a:endParaRPr lang="pt-BR" dirty="0">
              <a:solidFill>
                <a:srgbClr val="58595B"/>
              </a:solidFill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58595B"/>
                </a:solidFill>
              </a:rPr>
              <a:t>CAPÍTULO VII - </a:t>
            </a:r>
            <a:r>
              <a:rPr lang="pt-BR" dirty="0" smtClean="0">
                <a:solidFill>
                  <a:srgbClr val="58595B"/>
                </a:solidFill>
              </a:rPr>
              <a:t>Das Disposições Finais e Transitórias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58595B"/>
                </a:solidFill>
              </a:rPr>
              <a:t>ANEXOS </a:t>
            </a:r>
            <a:endParaRPr lang="pt-BR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647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do GT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38728" y="1371600"/>
            <a:ext cx="6120439" cy="481806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Relatório do Grupo de Trabalho de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Energia – Dez/2022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Elaboração de 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Proposta Normativa para Critérios e Procedimentos para o Licenciamento Ambiental de Empreendimentos de Geração de Energia Hidrelétrica com Potência até 30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MW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Envio da Proposta 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Normativa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para  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ABEMA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Passos</a:t>
            </a: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ABEMA – Apreciar a proposta e submeter texto ao CONAMA</a:t>
            </a:r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649702" y="2304288"/>
            <a:ext cx="3705685" cy="2322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0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6209FB0-A258-5E4C-90E3-6F86A57A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23">
            <a:extLst>
              <a:ext uri="{FF2B5EF4-FFF2-40B4-BE49-F238E27FC236}">
                <a16:creationId xmlns:a16="http://schemas.microsoft.com/office/drawing/2014/main" id="{3D38C03D-6F88-F57E-327E-4B7511644455}"/>
              </a:ext>
            </a:extLst>
          </p:cNvPr>
          <p:cNvSpPr txBox="1">
            <a:spLocks/>
          </p:cNvSpPr>
          <p:nvPr/>
        </p:nvSpPr>
        <p:spPr>
          <a:xfrm>
            <a:off x="4719903" y="2779170"/>
            <a:ext cx="6249325" cy="1321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8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Obrigada!</a:t>
            </a:r>
            <a:endParaRPr lang="pt-BR" sz="2800" b="1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56FDCE5-2C1D-AE75-D425-587A11F3B129}"/>
              </a:ext>
            </a:extLst>
          </p:cNvPr>
          <p:cNvCxnSpPr/>
          <p:nvPr/>
        </p:nvCxnSpPr>
        <p:spPr>
          <a:xfrm>
            <a:off x="4077236" y="4078830"/>
            <a:ext cx="7534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9130527" y="6188319"/>
            <a:ext cx="2897350" cy="594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C50505-AF8C-1FC7-B8D4-C180D4447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56" t="39142" r="12469" b="39192"/>
          <a:stretch/>
        </p:blipFill>
        <p:spPr>
          <a:xfrm>
            <a:off x="4895626" y="335313"/>
            <a:ext cx="5897880" cy="1485900"/>
          </a:xfrm>
          <a:prstGeom prst="rect">
            <a:avLst/>
          </a:prstGeom>
        </p:spPr>
      </p:pic>
      <p:sp>
        <p:nvSpPr>
          <p:cNvPr id="8" name="Google Shape;484;p36">
            <a:extLst>
              <a:ext uri="{FF2B5EF4-FFF2-40B4-BE49-F238E27FC236}">
                <a16:creationId xmlns:a16="http://schemas.microsoft.com/office/drawing/2014/main" id="{B65D09A5-5C4F-98E3-ED0E-A5A9ACE56B83}"/>
              </a:ext>
            </a:extLst>
          </p:cNvPr>
          <p:cNvSpPr txBox="1"/>
          <p:nvPr/>
        </p:nvSpPr>
        <p:spPr>
          <a:xfrm>
            <a:off x="4077236" y="4174273"/>
            <a:ext cx="7534660" cy="579123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ctr"/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Maria Ceicilene Aragão Martins</a:t>
            </a:r>
          </a:p>
        </p:txBody>
      </p:sp>
    </p:spTree>
    <p:extLst>
      <p:ext uri="{BB962C8B-B14F-4D97-AF65-F5344CB8AC3E}">
        <p14:creationId xmlns:p14="http://schemas.microsoft.com/office/powerpoint/2010/main" val="23222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710184" y="1690688"/>
            <a:ext cx="5287204" cy="4351338"/>
          </a:xfrm>
        </p:spPr>
        <p:txBody>
          <a:bodyPr>
            <a:noAutofit/>
          </a:bodyPr>
          <a:lstStyle/>
          <a:p>
            <a:pPr lvl="1" algn="just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Promover a segurança </a:t>
            </a:r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</a:rPr>
              <a:t>energética;</a:t>
            </a: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pt-BR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 algn="just">
              <a:lnSpc>
                <a:spcPts val="2100"/>
              </a:lnSpc>
              <a:spcBef>
                <a:spcPts val="0"/>
              </a:spcBef>
              <a:buNone/>
            </a:pPr>
            <a:endParaRPr lang="pt-BR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</a:rPr>
              <a:t>Combater </a:t>
            </a: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a pobreza </a:t>
            </a:r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</a:rPr>
              <a:t>energética;</a:t>
            </a: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pt-BR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 algn="just">
              <a:lnSpc>
                <a:spcPts val="2100"/>
              </a:lnSpc>
              <a:spcBef>
                <a:spcPts val="0"/>
              </a:spcBef>
              <a:buNone/>
            </a:pPr>
            <a:endParaRPr lang="pt-BR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Efetivar retornos sociais das riquezas </a:t>
            </a:r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</a:rPr>
              <a:t>energéticas;</a:t>
            </a:r>
          </a:p>
          <a:p>
            <a:pPr marL="457200" lvl="1" indent="0" algn="just">
              <a:lnSpc>
                <a:spcPts val="2100"/>
              </a:lnSpc>
              <a:spcBef>
                <a:spcPts val="0"/>
              </a:spcBef>
              <a:buNone/>
            </a:pPr>
            <a:endParaRPr lang="pt-BR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Estimular fontes renováveis e </a:t>
            </a:r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</a:rPr>
              <a:t>limpas, </a:t>
            </a: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inovação e </a:t>
            </a:r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</a:rPr>
              <a:t>sustentabilidade;</a:t>
            </a:r>
          </a:p>
          <a:p>
            <a:pPr marL="457200" lvl="1" indent="0" algn="just">
              <a:lnSpc>
                <a:spcPts val="2100"/>
              </a:lnSpc>
              <a:spcBef>
                <a:spcPts val="0"/>
              </a:spcBef>
              <a:buNone/>
            </a:pPr>
            <a:endParaRPr lang="pt-BR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Potencializar a atração de </a:t>
            </a:r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</a:rPr>
              <a:t>investimentos;</a:t>
            </a:r>
          </a:p>
          <a:p>
            <a:pPr marL="457200" lvl="1" indent="0" algn="just">
              <a:lnSpc>
                <a:spcPts val="2100"/>
              </a:lnSpc>
              <a:spcBef>
                <a:spcPts val="0"/>
              </a:spcBef>
              <a:buNone/>
            </a:pPr>
            <a:endParaRPr lang="pt-BR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Fortalecer a governança e integridade </a:t>
            </a:r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</a:rPr>
              <a:t>setorial.</a:t>
            </a:r>
            <a:endParaRPr lang="pt-BR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0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50024" y="2346526"/>
            <a:ext cx="4303776" cy="3031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8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</a:t>
            </a:r>
            <a:r>
              <a:rPr lang="pt-BR" sz="36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35851" cy="435133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Plano de Recuperação de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Reservatórios</a:t>
            </a:r>
          </a:p>
          <a:p>
            <a:pPr marL="0" indent="0"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Plano Nacional do Hidrogênio</a:t>
            </a:r>
          </a:p>
          <a:p>
            <a:pPr marL="0" indent="0"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Estratégia Nacional de Transição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Energética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Plano Decenal de Energia 2032</a:t>
            </a:r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0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56704" y="1977468"/>
            <a:ext cx="4197096" cy="2767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2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Sensíveis e Sustentabilidade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6445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Territórios protegidos 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t-B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Unidades de Conservação</a:t>
            </a:r>
          </a:p>
          <a:p>
            <a:pPr lvl="1" algn="just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Terras Indígenas</a:t>
            </a:r>
          </a:p>
          <a:p>
            <a:pPr lvl="1" algn="just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Territórios Quilombolas</a:t>
            </a:r>
          </a:p>
          <a:p>
            <a:pPr lvl="1" algn="just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Cavidades Naturais</a:t>
            </a:r>
          </a:p>
          <a:p>
            <a:pPr lvl="1" algn="just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Mata Atlântica</a:t>
            </a:r>
          </a:p>
          <a:p>
            <a:pPr lvl="1" algn="just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Patrimônio arqueológico</a:t>
            </a:r>
          </a:p>
        </p:txBody>
      </p:sp>
      <p:sp>
        <p:nvSpPr>
          <p:cNvPr id="11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0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440707" y="1395857"/>
            <a:ext cx="4267200" cy="4351338"/>
          </a:xfrm>
        </p:spPr>
        <p:txBody>
          <a:bodyPr/>
          <a:lstStyle/>
          <a:p>
            <a:pPr marL="457200" lvl="1" indent="0" algn="just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Sustentabilidade</a:t>
            </a:r>
          </a:p>
          <a:p>
            <a:pPr marL="0" indent="0" algn="just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t-B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Tratados 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internacionais</a:t>
            </a:r>
          </a:p>
          <a:p>
            <a:pPr lvl="1" algn="just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Mudanças climáticas</a:t>
            </a:r>
          </a:p>
          <a:p>
            <a:pPr lvl="1" algn="just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ESG</a:t>
            </a:r>
          </a:p>
          <a:p>
            <a:pPr lvl="1" algn="just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Mapeamento dos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ODS</a:t>
            </a:r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840" y="3735778"/>
            <a:ext cx="2870890" cy="26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Licenciamento Ambiental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384561"/>
            <a:ext cx="6312408" cy="435133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ts val="2800"/>
              </a:lnSpc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Projetos prioritários, em planejamento ou implantação, com 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previsão de operação comercial ao longo de 2023 e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2024, e após 2024; </a:t>
            </a:r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Empreendimentos em operação, com destaque para as usinas hidrelétricas,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para maximização do uso de seus potenciais energéticos, em equilíbrio com a 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gestão dos recursos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ambientais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Carteira de projetos do Programa Luz para Todos.</a:t>
            </a:r>
          </a:p>
        </p:txBody>
      </p:sp>
      <p:sp>
        <p:nvSpPr>
          <p:cNvPr id="11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0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Espaço Reservado para Conteúdo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05912" y="1912521"/>
            <a:ext cx="3392439" cy="3119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04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281048"/>
            <a:ext cx="10806953" cy="1325563"/>
          </a:xfrm>
        </p:spPr>
        <p:txBody>
          <a:bodyPr>
            <a:normAutofit/>
          </a:bodyPr>
          <a:lstStyle/>
          <a:p>
            <a:pPr marL="12700"/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Interna de Energia Elétrica 2021/2022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0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095999" y="5170681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/>
              </a:defRPr>
            </a:lvl1pPr>
          </a:lstStyle>
          <a:p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*Fonte: Boletim Mensal de Energia (BME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Dez/2022</a:t>
            </a: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t="10721" b="4413"/>
          <a:stretch/>
        </p:blipFill>
        <p:spPr>
          <a:xfrm>
            <a:off x="838199" y="1711534"/>
            <a:ext cx="8108374" cy="33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6953" cy="1325563"/>
          </a:xfrm>
        </p:spPr>
        <p:txBody>
          <a:bodyPr>
            <a:normAutofit/>
          </a:bodyPr>
          <a:lstStyle/>
          <a:p>
            <a:pPr marL="12700"/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Interna de Energia Elétrica 2022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0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4"/>
          <p:cNvGrpSpPr/>
          <p:nvPr/>
        </p:nvGrpSpPr>
        <p:grpSpPr>
          <a:xfrm>
            <a:off x="2272470" y="2626766"/>
            <a:ext cx="4168394" cy="352425"/>
            <a:chOff x="2060448" y="2761488"/>
            <a:chExt cx="4168394" cy="352425"/>
          </a:xfrm>
        </p:grpSpPr>
        <p:sp>
          <p:nvSpPr>
            <p:cNvPr id="14" name="object 5"/>
            <p:cNvSpPr/>
            <p:nvPr/>
          </p:nvSpPr>
          <p:spPr>
            <a:xfrm>
              <a:off x="2060448" y="2761488"/>
              <a:ext cx="1083945" cy="352425"/>
            </a:xfrm>
            <a:custGeom>
              <a:avLst/>
              <a:gdLst/>
              <a:ahLst/>
              <a:cxnLst/>
              <a:rect l="l" t="t" r="r" b="b"/>
              <a:pathLst>
                <a:path w="1083945" h="352425">
                  <a:moveTo>
                    <a:pt x="1083564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1083564" y="352043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61A671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6"/>
            <p:cNvSpPr/>
            <p:nvPr/>
          </p:nvSpPr>
          <p:spPr>
            <a:xfrm>
              <a:off x="2060448" y="2761488"/>
              <a:ext cx="1083945" cy="352425"/>
            </a:xfrm>
            <a:custGeom>
              <a:avLst/>
              <a:gdLst/>
              <a:ahLst/>
              <a:cxnLst/>
              <a:rect l="l" t="t" r="r" b="b"/>
              <a:pathLst>
                <a:path w="1083945" h="352425">
                  <a:moveTo>
                    <a:pt x="0" y="352043"/>
                  </a:moveTo>
                  <a:lnTo>
                    <a:pt x="1083564" y="352043"/>
                  </a:lnTo>
                  <a:lnTo>
                    <a:pt x="1083564" y="0"/>
                  </a:lnTo>
                  <a:lnTo>
                    <a:pt x="0" y="0"/>
                  </a:lnTo>
                  <a:lnTo>
                    <a:pt x="0" y="352043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7"/>
            <p:cNvSpPr/>
            <p:nvPr/>
          </p:nvSpPr>
          <p:spPr>
            <a:xfrm>
              <a:off x="3144012" y="2761488"/>
              <a:ext cx="3084830" cy="352425"/>
            </a:xfrm>
            <a:custGeom>
              <a:avLst/>
              <a:gdLst/>
              <a:ahLst/>
              <a:cxnLst/>
              <a:rect l="l" t="t" r="r" b="b"/>
              <a:pathLst>
                <a:path w="3084829" h="352425">
                  <a:moveTo>
                    <a:pt x="3084576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3084576" y="352043"/>
                  </a:lnTo>
                  <a:lnTo>
                    <a:pt x="308457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8"/>
            <p:cNvSpPr/>
            <p:nvPr/>
          </p:nvSpPr>
          <p:spPr>
            <a:xfrm>
              <a:off x="3144012" y="2761488"/>
              <a:ext cx="3084830" cy="352425"/>
            </a:xfrm>
            <a:custGeom>
              <a:avLst/>
              <a:gdLst/>
              <a:ahLst/>
              <a:cxnLst/>
              <a:rect l="l" t="t" r="r" b="b"/>
              <a:pathLst>
                <a:path w="3084829" h="352425">
                  <a:moveTo>
                    <a:pt x="0" y="352043"/>
                  </a:moveTo>
                  <a:lnTo>
                    <a:pt x="3084576" y="352043"/>
                  </a:lnTo>
                  <a:lnTo>
                    <a:pt x="3084576" y="0"/>
                  </a:lnTo>
                  <a:lnTo>
                    <a:pt x="0" y="0"/>
                  </a:lnTo>
                  <a:lnTo>
                    <a:pt x="0" y="352043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object 9"/>
          <p:cNvGrpSpPr/>
          <p:nvPr/>
        </p:nvGrpSpPr>
        <p:grpSpPr>
          <a:xfrm>
            <a:off x="2272470" y="2154326"/>
            <a:ext cx="4168648" cy="352425"/>
            <a:chOff x="2060448" y="2289048"/>
            <a:chExt cx="4168648" cy="352425"/>
          </a:xfrm>
        </p:grpSpPr>
        <p:sp>
          <p:nvSpPr>
            <p:cNvPr id="21" name="object 10"/>
            <p:cNvSpPr/>
            <p:nvPr/>
          </p:nvSpPr>
          <p:spPr>
            <a:xfrm>
              <a:off x="2060448" y="2289048"/>
              <a:ext cx="917575" cy="352425"/>
            </a:xfrm>
            <a:custGeom>
              <a:avLst/>
              <a:gdLst/>
              <a:ahLst/>
              <a:cxnLst/>
              <a:rect l="l" t="t" r="r" b="b"/>
              <a:pathLst>
                <a:path w="917575" h="352425">
                  <a:moveTo>
                    <a:pt x="917448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917448" y="352043"/>
                  </a:lnTo>
                  <a:lnTo>
                    <a:pt x="917448" y="0"/>
                  </a:lnTo>
                  <a:close/>
                </a:path>
              </a:pathLst>
            </a:custGeom>
            <a:solidFill>
              <a:srgbClr val="61A671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11"/>
            <p:cNvSpPr/>
            <p:nvPr/>
          </p:nvSpPr>
          <p:spPr>
            <a:xfrm>
              <a:off x="2060448" y="2289048"/>
              <a:ext cx="917575" cy="352425"/>
            </a:xfrm>
            <a:custGeom>
              <a:avLst/>
              <a:gdLst/>
              <a:ahLst/>
              <a:cxnLst/>
              <a:rect l="l" t="t" r="r" b="b"/>
              <a:pathLst>
                <a:path w="917575" h="352425">
                  <a:moveTo>
                    <a:pt x="0" y="352043"/>
                  </a:moveTo>
                  <a:lnTo>
                    <a:pt x="917448" y="352043"/>
                  </a:lnTo>
                  <a:lnTo>
                    <a:pt x="917448" y="0"/>
                  </a:lnTo>
                  <a:lnTo>
                    <a:pt x="0" y="0"/>
                  </a:lnTo>
                  <a:lnTo>
                    <a:pt x="0" y="352043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12"/>
            <p:cNvSpPr/>
            <p:nvPr/>
          </p:nvSpPr>
          <p:spPr>
            <a:xfrm>
              <a:off x="2977896" y="2289048"/>
              <a:ext cx="3251200" cy="352425"/>
            </a:xfrm>
            <a:custGeom>
              <a:avLst/>
              <a:gdLst/>
              <a:ahLst/>
              <a:cxnLst/>
              <a:rect l="l" t="t" r="r" b="b"/>
              <a:pathLst>
                <a:path w="3251200" h="352425">
                  <a:moveTo>
                    <a:pt x="3250692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3250692" y="352043"/>
                  </a:lnTo>
                  <a:lnTo>
                    <a:pt x="325069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13"/>
            <p:cNvSpPr/>
            <p:nvPr/>
          </p:nvSpPr>
          <p:spPr>
            <a:xfrm>
              <a:off x="2977896" y="2289048"/>
              <a:ext cx="3251200" cy="352425"/>
            </a:xfrm>
            <a:custGeom>
              <a:avLst/>
              <a:gdLst/>
              <a:ahLst/>
              <a:cxnLst/>
              <a:rect l="l" t="t" r="r" b="b"/>
              <a:pathLst>
                <a:path w="3251200" h="352425">
                  <a:moveTo>
                    <a:pt x="0" y="352043"/>
                  </a:moveTo>
                  <a:lnTo>
                    <a:pt x="3250692" y="352043"/>
                  </a:lnTo>
                  <a:lnTo>
                    <a:pt x="3250692" y="0"/>
                  </a:lnTo>
                  <a:lnTo>
                    <a:pt x="0" y="0"/>
                  </a:lnTo>
                  <a:lnTo>
                    <a:pt x="0" y="352043"/>
                  </a:lnTo>
                  <a:close/>
                </a:path>
              </a:pathLst>
            </a:custGeom>
            <a:ln w="9143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object 26"/>
          <p:cNvSpPr txBox="1"/>
          <p:nvPr/>
        </p:nvSpPr>
        <p:spPr>
          <a:xfrm>
            <a:off x="2332286" y="2163607"/>
            <a:ext cx="797941" cy="278923"/>
          </a:xfrm>
          <a:prstGeom prst="rect">
            <a:avLst/>
          </a:prstGeom>
          <a:noFill/>
          <a:ln w="9144">
            <a:noFill/>
          </a:ln>
        </p:spPr>
        <p:txBody>
          <a:bodyPr vert="horz" wrap="square" lIns="0" tIns="6286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8279" marR="0" lvl="0" indent="0" algn="l" defTabSz="914400" rtl="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29"/>
          <p:cNvSpPr txBox="1"/>
          <p:nvPr/>
        </p:nvSpPr>
        <p:spPr>
          <a:xfrm>
            <a:off x="2158932" y="3097428"/>
            <a:ext cx="11004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085" algn="l"/>
              </a:tabLst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C4BC96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0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C4BC96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%	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C4BC96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1" name="object 30"/>
          <p:cNvSpPr txBox="1"/>
          <p:nvPr/>
        </p:nvSpPr>
        <p:spPr>
          <a:xfrm>
            <a:off x="3787706" y="3097428"/>
            <a:ext cx="2846070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845819" algn="l"/>
                <a:tab pos="1680210" algn="l"/>
                <a:tab pos="2474595" algn="l"/>
              </a:tabLst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C4BC96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40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C4BC96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%	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C4BC96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60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C4BC96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%	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C4BC96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80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C4BC96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%	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C4BC96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100%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75260" marR="158115" lvl="0" indent="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*Os dados de 2022 referem-se ao</a:t>
            </a:r>
          </a:p>
          <a:p>
            <a:pPr marL="175260" marR="158115" lvl="0" indent="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spc="-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kumimoji="0" lang="pt-BR" sz="10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Boletim Mensal de Energia (BME).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2" name="object 31"/>
          <p:cNvSpPr txBox="1"/>
          <p:nvPr/>
        </p:nvSpPr>
        <p:spPr>
          <a:xfrm>
            <a:off x="1029597" y="2669565"/>
            <a:ext cx="11049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OCDE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</a:t>
            </a:r>
            <a:r>
              <a:rPr kumimoji="0" lang="pt-BR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2"/>
          <p:cNvSpPr txBox="1"/>
          <p:nvPr/>
        </p:nvSpPr>
        <p:spPr>
          <a:xfrm>
            <a:off x="961017" y="2197125"/>
            <a:ext cx="11715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Mundo</a:t>
            </a:r>
            <a:r>
              <a:rPr kumimoji="0" sz="1400" b="1" i="0" u="none" strike="noStrike" kern="1200" cap="none" spc="-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</a:t>
            </a:r>
            <a:r>
              <a:rPr kumimoji="0" lang="pt-BR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3"/>
          <p:cNvSpPr txBox="1"/>
          <p:nvPr/>
        </p:nvSpPr>
        <p:spPr>
          <a:xfrm>
            <a:off x="1049409" y="1724939"/>
            <a:ext cx="108331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Brasil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pt-BR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022</a:t>
            </a: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5" name="object 5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1698" y="3468013"/>
            <a:ext cx="137160" cy="135636"/>
          </a:xfrm>
          <a:prstGeom prst="rect">
            <a:avLst/>
          </a:prstGeom>
        </p:spPr>
      </p:pic>
      <p:pic>
        <p:nvPicPr>
          <p:cNvPr id="36" name="object 5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1698" y="3716425"/>
            <a:ext cx="137160" cy="135635"/>
          </a:xfrm>
          <a:prstGeom prst="rect">
            <a:avLst/>
          </a:prstGeom>
        </p:spPr>
      </p:pic>
      <p:sp>
        <p:nvSpPr>
          <p:cNvPr id="37" name="object 55"/>
          <p:cNvSpPr txBox="1"/>
          <p:nvPr/>
        </p:nvSpPr>
        <p:spPr>
          <a:xfrm>
            <a:off x="2392104" y="3321176"/>
            <a:ext cx="1326515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lvl="0" indent="0" algn="l" defTabSz="914400" rtl="0" eaLnBrk="1" fontAlgn="auto" latinLnBrk="0" hangingPunct="1">
              <a:lnSpc>
                <a:spcPct val="136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938953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Renováveis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srgbClr val="938953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938953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Não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938953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938953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Renováveis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8" name="object 25"/>
          <p:cNvSpPr txBox="1"/>
          <p:nvPr/>
        </p:nvSpPr>
        <p:spPr>
          <a:xfrm>
            <a:off x="2221199" y="2650905"/>
            <a:ext cx="1083945" cy="278923"/>
          </a:xfrm>
          <a:prstGeom prst="rect">
            <a:avLst/>
          </a:prstGeom>
          <a:noFill/>
          <a:ln w="9144">
            <a:noFill/>
          </a:ln>
        </p:spPr>
        <p:txBody>
          <a:bodyPr vert="horz" wrap="square" lIns="0" tIns="6286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1465" marR="0" lvl="0" indent="0" algn="l" defTabSz="914400" rtl="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272470" y="1656763"/>
            <a:ext cx="4168140" cy="352426"/>
            <a:chOff x="2272470" y="1656763"/>
            <a:chExt cx="4168140" cy="352426"/>
          </a:xfrm>
        </p:grpSpPr>
        <p:sp>
          <p:nvSpPr>
            <p:cNvPr id="28" name="object 18"/>
            <p:cNvSpPr/>
            <p:nvPr/>
          </p:nvSpPr>
          <p:spPr>
            <a:xfrm>
              <a:off x="5667351" y="1656763"/>
              <a:ext cx="773259" cy="352425"/>
            </a:xfrm>
            <a:custGeom>
              <a:avLst/>
              <a:gdLst/>
              <a:ahLst/>
              <a:cxnLst/>
              <a:rect l="l" t="t" r="r" b="b"/>
              <a:pathLst>
                <a:path w="695325" h="352425">
                  <a:moveTo>
                    <a:pt x="0" y="352044"/>
                  </a:moveTo>
                  <a:lnTo>
                    <a:pt x="694944" y="352044"/>
                  </a:lnTo>
                  <a:lnTo>
                    <a:pt x="694944" y="0"/>
                  </a:lnTo>
                  <a:lnTo>
                    <a:pt x="0" y="0"/>
                  </a:lnTo>
                  <a:lnTo>
                    <a:pt x="0" y="3520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Agrupar 2"/>
            <p:cNvGrpSpPr/>
            <p:nvPr/>
          </p:nvGrpSpPr>
          <p:grpSpPr>
            <a:xfrm>
              <a:off x="2272470" y="1656764"/>
              <a:ext cx="3394881" cy="352425"/>
              <a:chOff x="2272470" y="1656764"/>
              <a:chExt cx="3394881" cy="352425"/>
            </a:xfrm>
          </p:grpSpPr>
          <p:sp>
            <p:nvSpPr>
              <p:cNvPr id="26" name="object 15"/>
              <p:cNvSpPr/>
              <p:nvPr/>
            </p:nvSpPr>
            <p:spPr>
              <a:xfrm>
                <a:off x="2272470" y="1656764"/>
                <a:ext cx="3394881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3473450" h="352425">
                    <a:moveTo>
                      <a:pt x="3473196" y="0"/>
                    </a:moveTo>
                    <a:lnTo>
                      <a:pt x="0" y="0"/>
                    </a:lnTo>
                    <a:lnTo>
                      <a:pt x="0" y="352044"/>
                    </a:lnTo>
                    <a:lnTo>
                      <a:pt x="3473196" y="352044"/>
                    </a:lnTo>
                    <a:lnTo>
                      <a:pt x="3473196" y="0"/>
                    </a:lnTo>
                    <a:close/>
                  </a:path>
                </a:pathLst>
              </a:custGeom>
              <a:solidFill>
                <a:srgbClr val="61A671"/>
              </a:solidFill>
            </p:spPr>
            <p:txBody>
              <a:bodyPr wrap="square" lIns="0" tIns="0" rIns="0" bIns="0" rtlCol="0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bject 16"/>
              <p:cNvSpPr/>
              <p:nvPr/>
            </p:nvSpPr>
            <p:spPr>
              <a:xfrm>
                <a:off x="2272470" y="1656764"/>
                <a:ext cx="3394881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3473450" h="352425">
                    <a:moveTo>
                      <a:pt x="0" y="352044"/>
                    </a:moveTo>
                    <a:lnTo>
                      <a:pt x="3473196" y="352044"/>
                    </a:lnTo>
                    <a:lnTo>
                      <a:pt x="3473196" y="0"/>
                    </a:lnTo>
                    <a:lnTo>
                      <a:pt x="0" y="0"/>
                    </a:lnTo>
                    <a:lnTo>
                      <a:pt x="0" y="352044"/>
                    </a:lnTo>
                    <a:close/>
                  </a:path>
                </a:pathLst>
              </a:custGeom>
              <a:ln w="9143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CaixaDeTexto 97"/>
              <p:cNvSpPr txBox="1"/>
              <p:nvPr/>
            </p:nvSpPr>
            <p:spPr>
              <a:xfrm>
                <a:off x="3738921" y="1693080"/>
                <a:ext cx="69225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87,4%</a:t>
                </a:r>
                <a:endPara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2" name="object 29"/>
          <p:cNvSpPr txBox="1"/>
          <p:nvPr/>
        </p:nvSpPr>
        <p:spPr>
          <a:xfrm>
            <a:off x="189285" y="5519458"/>
            <a:ext cx="9455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154" marR="5080" lvl="0" indent="-21209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rá</a:t>
            </a:r>
            <a:r>
              <a:rPr kumimoji="0" sz="14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lic</a:t>
            </a:r>
            <a:r>
              <a:rPr kumimoji="0" sz="1400" b="1" i="0" u="none" strike="noStrike" kern="1200" cap="none" spc="-15" normalizeH="0" baseline="0" noProof="0" dirty="0" err="1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lang="pt-BR" sz="1400" b="1" dirty="0" smtClean="0">
                <a:solidFill>
                  <a:srgbClr val="1F487C"/>
                </a:solidFill>
                <a:latin typeface="Arial"/>
                <a:cs typeface="Arial"/>
              </a:rPr>
              <a:t>63,8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3" name="object 30"/>
          <p:cNvSpPr txBox="1"/>
          <p:nvPr/>
        </p:nvSpPr>
        <p:spPr>
          <a:xfrm>
            <a:off x="1266294" y="5513137"/>
            <a:ext cx="13004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lvl="0" indent="254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 smtClean="0">
                <a:solidFill>
                  <a:srgbClr val="1F487C"/>
                </a:solidFill>
                <a:latin typeface="Arial"/>
                <a:cs typeface="Arial"/>
              </a:rPr>
              <a:t>Gás Natural</a:t>
            </a:r>
            <a:r>
              <a:rPr kumimoji="0" sz="14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375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pt-BR" sz="1400" b="1" dirty="0" smtClean="0">
                <a:solidFill>
                  <a:srgbClr val="1F487C"/>
                </a:solidFill>
                <a:latin typeface="Arial"/>
                <a:cs typeface="Arial"/>
              </a:rPr>
              <a:t>5,7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4" name="object 31"/>
          <p:cNvSpPr txBox="1"/>
          <p:nvPr/>
        </p:nvSpPr>
        <p:spPr>
          <a:xfrm>
            <a:off x="3842062" y="5519057"/>
            <a:ext cx="16033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50" marR="5080" lvl="0" indent="-53975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</a:t>
            </a:r>
            <a:r>
              <a:rPr kumimoji="0" sz="1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Biomassa</a:t>
            </a:r>
            <a:r>
              <a:rPr lang="pt-BR" sz="1400" b="1" spc="-55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br>
              <a:rPr lang="pt-BR" sz="1400" b="1" spc="-55" dirty="0" smtClean="0">
                <a:solidFill>
                  <a:srgbClr val="1F487C"/>
                </a:solidFill>
                <a:latin typeface="Arial"/>
                <a:cs typeface="Arial"/>
              </a:rPr>
            </a:b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7,8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object 32"/>
          <p:cNvSpPr txBox="1"/>
          <p:nvPr/>
        </p:nvSpPr>
        <p:spPr>
          <a:xfrm>
            <a:off x="2446888" y="5519742"/>
            <a:ext cx="15735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Eólica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25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 smtClean="0">
                <a:solidFill>
                  <a:srgbClr val="1F487C"/>
                </a:solidFill>
                <a:latin typeface="Arial"/>
                <a:cs typeface="Arial"/>
              </a:rPr>
              <a:t>11,6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76" name="object 33"/>
          <p:cNvGrpSpPr/>
          <p:nvPr/>
        </p:nvGrpSpPr>
        <p:grpSpPr>
          <a:xfrm>
            <a:off x="3987263" y="4328990"/>
            <a:ext cx="1170000" cy="1177200"/>
            <a:chOff x="3851909" y="4402073"/>
            <a:chExt cx="1567180" cy="1568450"/>
          </a:xfrm>
        </p:grpSpPr>
        <p:pic>
          <p:nvPicPr>
            <p:cNvPr id="77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5409" y="4463271"/>
              <a:ext cx="1440179" cy="1440180"/>
            </a:xfrm>
            <a:prstGeom prst="rect">
              <a:avLst/>
            </a:prstGeom>
          </p:spPr>
        </p:pic>
        <p:sp>
          <p:nvSpPr>
            <p:cNvPr id="78" name="object 35"/>
            <p:cNvSpPr/>
            <p:nvPr/>
          </p:nvSpPr>
          <p:spPr>
            <a:xfrm>
              <a:off x="3851909" y="4402073"/>
              <a:ext cx="1567180" cy="1568450"/>
            </a:xfrm>
            <a:custGeom>
              <a:avLst/>
              <a:gdLst/>
              <a:ahLst/>
              <a:cxnLst/>
              <a:rect l="l" t="t" r="r" b="b"/>
              <a:pathLst>
                <a:path w="1567179" h="1568450">
                  <a:moveTo>
                    <a:pt x="0" y="784098"/>
                  </a:moveTo>
                  <a:lnTo>
                    <a:pt x="1429" y="736330"/>
                  </a:lnTo>
                  <a:lnTo>
                    <a:pt x="5664" y="689320"/>
                  </a:lnTo>
                  <a:lnTo>
                    <a:pt x="12622" y="643148"/>
                  </a:lnTo>
                  <a:lnTo>
                    <a:pt x="22221" y="597899"/>
                  </a:lnTo>
                  <a:lnTo>
                    <a:pt x="34379" y="553652"/>
                  </a:lnTo>
                  <a:lnTo>
                    <a:pt x="49014" y="510490"/>
                  </a:lnTo>
                  <a:lnTo>
                    <a:pt x="66044" y="468496"/>
                  </a:lnTo>
                  <a:lnTo>
                    <a:pt x="85387" y="427751"/>
                  </a:lnTo>
                  <a:lnTo>
                    <a:pt x="106962" y="388337"/>
                  </a:lnTo>
                  <a:lnTo>
                    <a:pt x="130685" y="350337"/>
                  </a:lnTo>
                  <a:lnTo>
                    <a:pt x="156475" y="313831"/>
                  </a:lnTo>
                  <a:lnTo>
                    <a:pt x="184251" y="278903"/>
                  </a:lnTo>
                  <a:lnTo>
                    <a:pt x="213929" y="245634"/>
                  </a:lnTo>
                  <a:lnTo>
                    <a:pt x="245429" y="214106"/>
                  </a:lnTo>
                  <a:lnTo>
                    <a:pt x="278668" y="184401"/>
                  </a:lnTo>
                  <a:lnTo>
                    <a:pt x="313564" y="156602"/>
                  </a:lnTo>
                  <a:lnTo>
                    <a:pt x="350035" y="130790"/>
                  </a:lnTo>
                  <a:lnTo>
                    <a:pt x="387999" y="107046"/>
                  </a:lnTo>
                  <a:lnTo>
                    <a:pt x="427374" y="85454"/>
                  </a:lnTo>
                  <a:lnTo>
                    <a:pt x="468078" y="66096"/>
                  </a:lnTo>
                  <a:lnTo>
                    <a:pt x="510029" y="49052"/>
                  </a:lnTo>
                  <a:lnTo>
                    <a:pt x="553146" y="34405"/>
                  </a:lnTo>
                  <a:lnTo>
                    <a:pt x="597346" y="22238"/>
                  </a:lnTo>
                  <a:lnTo>
                    <a:pt x="642546" y="12632"/>
                  </a:lnTo>
                  <a:lnTo>
                    <a:pt x="688666" y="5668"/>
                  </a:lnTo>
                  <a:lnTo>
                    <a:pt x="735623" y="1430"/>
                  </a:lnTo>
                  <a:lnTo>
                    <a:pt x="783336" y="0"/>
                  </a:lnTo>
                  <a:lnTo>
                    <a:pt x="831048" y="1430"/>
                  </a:lnTo>
                  <a:lnTo>
                    <a:pt x="878005" y="5668"/>
                  </a:lnTo>
                  <a:lnTo>
                    <a:pt x="924125" y="12632"/>
                  </a:lnTo>
                  <a:lnTo>
                    <a:pt x="969325" y="22238"/>
                  </a:lnTo>
                  <a:lnTo>
                    <a:pt x="1013525" y="34405"/>
                  </a:lnTo>
                  <a:lnTo>
                    <a:pt x="1056642" y="49052"/>
                  </a:lnTo>
                  <a:lnTo>
                    <a:pt x="1098593" y="66096"/>
                  </a:lnTo>
                  <a:lnTo>
                    <a:pt x="1139297" y="85454"/>
                  </a:lnTo>
                  <a:lnTo>
                    <a:pt x="1178672" y="107046"/>
                  </a:lnTo>
                  <a:lnTo>
                    <a:pt x="1216636" y="130790"/>
                  </a:lnTo>
                  <a:lnTo>
                    <a:pt x="1253107" y="156602"/>
                  </a:lnTo>
                  <a:lnTo>
                    <a:pt x="1288003" y="184401"/>
                  </a:lnTo>
                  <a:lnTo>
                    <a:pt x="1321242" y="214106"/>
                  </a:lnTo>
                  <a:lnTo>
                    <a:pt x="1352742" y="245634"/>
                  </a:lnTo>
                  <a:lnTo>
                    <a:pt x="1382420" y="278903"/>
                  </a:lnTo>
                  <a:lnTo>
                    <a:pt x="1410196" y="313831"/>
                  </a:lnTo>
                  <a:lnTo>
                    <a:pt x="1435986" y="350337"/>
                  </a:lnTo>
                  <a:lnTo>
                    <a:pt x="1459709" y="388337"/>
                  </a:lnTo>
                  <a:lnTo>
                    <a:pt x="1481284" y="427751"/>
                  </a:lnTo>
                  <a:lnTo>
                    <a:pt x="1500627" y="468496"/>
                  </a:lnTo>
                  <a:lnTo>
                    <a:pt x="1517657" y="510490"/>
                  </a:lnTo>
                  <a:lnTo>
                    <a:pt x="1532292" y="553652"/>
                  </a:lnTo>
                  <a:lnTo>
                    <a:pt x="1544450" y="597899"/>
                  </a:lnTo>
                  <a:lnTo>
                    <a:pt x="1554049" y="643148"/>
                  </a:lnTo>
                  <a:lnTo>
                    <a:pt x="1561007" y="689320"/>
                  </a:lnTo>
                  <a:lnTo>
                    <a:pt x="1565242" y="736330"/>
                  </a:lnTo>
                  <a:lnTo>
                    <a:pt x="1566672" y="784098"/>
                  </a:lnTo>
                  <a:lnTo>
                    <a:pt x="1565242" y="831862"/>
                  </a:lnTo>
                  <a:lnTo>
                    <a:pt x="1561007" y="878871"/>
                  </a:lnTo>
                  <a:lnTo>
                    <a:pt x="1554049" y="925040"/>
                  </a:lnTo>
                  <a:lnTo>
                    <a:pt x="1544450" y="970288"/>
                  </a:lnTo>
                  <a:lnTo>
                    <a:pt x="1532292" y="1014534"/>
                  </a:lnTo>
                  <a:lnTo>
                    <a:pt x="1517657" y="1057694"/>
                  </a:lnTo>
                  <a:lnTo>
                    <a:pt x="1500627" y="1099688"/>
                  </a:lnTo>
                  <a:lnTo>
                    <a:pt x="1481284" y="1140433"/>
                  </a:lnTo>
                  <a:lnTo>
                    <a:pt x="1459709" y="1179846"/>
                  </a:lnTo>
                  <a:lnTo>
                    <a:pt x="1435986" y="1217847"/>
                  </a:lnTo>
                  <a:lnTo>
                    <a:pt x="1410196" y="1254353"/>
                  </a:lnTo>
                  <a:lnTo>
                    <a:pt x="1382420" y="1289282"/>
                  </a:lnTo>
                  <a:lnTo>
                    <a:pt x="1352742" y="1322551"/>
                  </a:lnTo>
                  <a:lnTo>
                    <a:pt x="1321242" y="1354080"/>
                  </a:lnTo>
                  <a:lnTo>
                    <a:pt x="1288003" y="1383785"/>
                  </a:lnTo>
                  <a:lnTo>
                    <a:pt x="1253107" y="1411586"/>
                  </a:lnTo>
                  <a:lnTo>
                    <a:pt x="1216636" y="1437399"/>
                  </a:lnTo>
                  <a:lnTo>
                    <a:pt x="1178672" y="1461143"/>
                  </a:lnTo>
                  <a:lnTo>
                    <a:pt x="1139297" y="1482736"/>
                  </a:lnTo>
                  <a:lnTo>
                    <a:pt x="1098593" y="1502096"/>
                  </a:lnTo>
                  <a:lnTo>
                    <a:pt x="1056642" y="1519140"/>
                  </a:lnTo>
                  <a:lnTo>
                    <a:pt x="1013525" y="1533788"/>
                  </a:lnTo>
                  <a:lnTo>
                    <a:pt x="969325" y="1545956"/>
                  </a:lnTo>
                  <a:lnTo>
                    <a:pt x="924125" y="1555563"/>
                  </a:lnTo>
                  <a:lnTo>
                    <a:pt x="878005" y="1562526"/>
                  </a:lnTo>
                  <a:lnTo>
                    <a:pt x="831048" y="1566765"/>
                  </a:lnTo>
                  <a:lnTo>
                    <a:pt x="783336" y="1568195"/>
                  </a:lnTo>
                  <a:lnTo>
                    <a:pt x="735623" y="1566765"/>
                  </a:lnTo>
                  <a:lnTo>
                    <a:pt x="688666" y="1562526"/>
                  </a:lnTo>
                  <a:lnTo>
                    <a:pt x="642546" y="1555563"/>
                  </a:lnTo>
                  <a:lnTo>
                    <a:pt x="597346" y="1545956"/>
                  </a:lnTo>
                  <a:lnTo>
                    <a:pt x="553146" y="1533788"/>
                  </a:lnTo>
                  <a:lnTo>
                    <a:pt x="510029" y="1519140"/>
                  </a:lnTo>
                  <a:lnTo>
                    <a:pt x="468078" y="1502096"/>
                  </a:lnTo>
                  <a:lnTo>
                    <a:pt x="427374" y="1482736"/>
                  </a:lnTo>
                  <a:lnTo>
                    <a:pt x="387999" y="1461143"/>
                  </a:lnTo>
                  <a:lnTo>
                    <a:pt x="350035" y="1437399"/>
                  </a:lnTo>
                  <a:lnTo>
                    <a:pt x="313564" y="1411586"/>
                  </a:lnTo>
                  <a:lnTo>
                    <a:pt x="278668" y="1383785"/>
                  </a:lnTo>
                  <a:lnTo>
                    <a:pt x="245429" y="1354080"/>
                  </a:lnTo>
                  <a:lnTo>
                    <a:pt x="213929" y="1322551"/>
                  </a:lnTo>
                  <a:lnTo>
                    <a:pt x="184251" y="1289282"/>
                  </a:lnTo>
                  <a:lnTo>
                    <a:pt x="156475" y="1254353"/>
                  </a:lnTo>
                  <a:lnTo>
                    <a:pt x="130685" y="1217847"/>
                  </a:lnTo>
                  <a:lnTo>
                    <a:pt x="106962" y="1179846"/>
                  </a:lnTo>
                  <a:lnTo>
                    <a:pt x="85387" y="1140433"/>
                  </a:lnTo>
                  <a:lnTo>
                    <a:pt x="66044" y="1099688"/>
                  </a:lnTo>
                  <a:lnTo>
                    <a:pt x="49014" y="1057694"/>
                  </a:lnTo>
                  <a:lnTo>
                    <a:pt x="34379" y="1014534"/>
                  </a:lnTo>
                  <a:lnTo>
                    <a:pt x="22221" y="970288"/>
                  </a:lnTo>
                  <a:lnTo>
                    <a:pt x="12622" y="925040"/>
                  </a:lnTo>
                  <a:lnTo>
                    <a:pt x="5664" y="878871"/>
                  </a:lnTo>
                  <a:lnTo>
                    <a:pt x="1429" y="831862"/>
                  </a:lnTo>
                  <a:lnTo>
                    <a:pt x="0" y="784098"/>
                  </a:lnTo>
                  <a:close/>
                </a:path>
              </a:pathLst>
            </a:custGeom>
            <a:ln w="38100">
              <a:solidFill>
                <a:srgbClr val="61A671"/>
              </a:solidFill>
            </a:ln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0" name="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13284" y="4392640"/>
            <a:ext cx="1048837" cy="1054859"/>
          </a:xfrm>
          <a:prstGeom prst="rect">
            <a:avLst/>
          </a:prstGeom>
        </p:spPr>
      </p:pic>
      <p:sp>
        <p:nvSpPr>
          <p:cNvPr id="81" name="object 44"/>
          <p:cNvSpPr/>
          <p:nvPr/>
        </p:nvSpPr>
        <p:spPr>
          <a:xfrm>
            <a:off x="2667224" y="4342967"/>
            <a:ext cx="1142253" cy="114881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0" y="784098"/>
                </a:moveTo>
                <a:lnTo>
                  <a:pt x="1430" y="736330"/>
                </a:lnTo>
                <a:lnTo>
                  <a:pt x="5668" y="689320"/>
                </a:lnTo>
                <a:lnTo>
                  <a:pt x="12632" y="643148"/>
                </a:lnTo>
                <a:lnTo>
                  <a:pt x="22238" y="597899"/>
                </a:lnTo>
                <a:lnTo>
                  <a:pt x="34405" y="553652"/>
                </a:lnTo>
                <a:lnTo>
                  <a:pt x="49052" y="510490"/>
                </a:lnTo>
                <a:lnTo>
                  <a:pt x="66096" y="468496"/>
                </a:lnTo>
                <a:lnTo>
                  <a:pt x="85454" y="427751"/>
                </a:lnTo>
                <a:lnTo>
                  <a:pt x="107046" y="388337"/>
                </a:lnTo>
                <a:lnTo>
                  <a:pt x="130790" y="350337"/>
                </a:lnTo>
                <a:lnTo>
                  <a:pt x="156602" y="313831"/>
                </a:lnTo>
                <a:lnTo>
                  <a:pt x="184401" y="278903"/>
                </a:lnTo>
                <a:lnTo>
                  <a:pt x="214106" y="245634"/>
                </a:lnTo>
                <a:lnTo>
                  <a:pt x="245634" y="214106"/>
                </a:lnTo>
                <a:lnTo>
                  <a:pt x="278903" y="184401"/>
                </a:lnTo>
                <a:lnTo>
                  <a:pt x="313831" y="156602"/>
                </a:lnTo>
                <a:lnTo>
                  <a:pt x="350337" y="130790"/>
                </a:lnTo>
                <a:lnTo>
                  <a:pt x="388337" y="107046"/>
                </a:lnTo>
                <a:lnTo>
                  <a:pt x="427751" y="85454"/>
                </a:lnTo>
                <a:lnTo>
                  <a:pt x="468496" y="66096"/>
                </a:lnTo>
                <a:lnTo>
                  <a:pt x="510490" y="49052"/>
                </a:lnTo>
                <a:lnTo>
                  <a:pt x="553652" y="34405"/>
                </a:lnTo>
                <a:lnTo>
                  <a:pt x="597899" y="22238"/>
                </a:lnTo>
                <a:lnTo>
                  <a:pt x="643148" y="12632"/>
                </a:lnTo>
                <a:lnTo>
                  <a:pt x="689320" y="5668"/>
                </a:lnTo>
                <a:lnTo>
                  <a:pt x="736330" y="1430"/>
                </a:lnTo>
                <a:lnTo>
                  <a:pt x="784098" y="0"/>
                </a:lnTo>
                <a:lnTo>
                  <a:pt x="831865" y="1430"/>
                </a:lnTo>
                <a:lnTo>
                  <a:pt x="878875" y="5668"/>
                </a:lnTo>
                <a:lnTo>
                  <a:pt x="925047" y="12632"/>
                </a:lnTo>
                <a:lnTo>
                  <a:pt x="970296" y="22238"/>
                </a:lnTo>
                <a:lnTo>
                  <a:pt x="1014543" y="34405"/>
                </a:lnTo>
                <a:lnTo>
                  <a:pt x="1057705" y="49052"/>
                </a:lnTo>
                <a:lnTo>
                  <a:pt x="1099699" y="66096"/>
                </a:lnTo>
                <a:lnTo>
                  <a:pt x="1140444" y="85454"/>
                </a:lnTo>
                <a:lnTo>
                  <a:pt x="1179858" y="107046"/>
                </a:lnTo>
                <a:lnTo>
                  <a:pt x="1217858" y="130790"/>
                </a:lnTo>
                <a:lnTo>
                  <a:pt x="1254364" y="156602"/>
                </a:lnTo>
                <a:lnTo>
                  <a:pt x="1289292" y="184401"/>
                </a:lnTo>
                <a:lnTo>
                  <a:pt x="1322561" y="214106"/>
                </a:lnTo>
                <a:lnTo>
                  <a:pt x="1354089" y="245634"/>
                </a:lnTo>
                <a:lnTo>
                  <a:pt x="1383794" y="278903"/>
                </a:lnTo>
                <a:lnTo>
                  <a:pt x="1411593" y="313831"/>
                </a:lnTo>
                <a:lnTo>
                  <a:pt x="1437405" y="350337"/>
                </a:lnTo>
                <a:lnTo>
                  <a:pt x="1461149" y="388337"/>
                </a:lnTo>
                <a:lnTo>
                  <a:pt x="1482741" y="427751"/>
                </a:lnTo>
                <a:lnTo>
                  <a:pt x="1502099" y="468496"/>
                </a:lnTo>
                <a:lnTo>
                  <a:pt x="1519143" y="510490"/>
                </a:lnTo>
                <a:lnTo>
                  <a:pt x="1533790" y="553652"/>
                </a:lnTo>
                <a:lnTo>
                  <a:pt x="1545957" y="597899"/>
                </a:lnTo>
                <a:lnTo>
                  <a:pt x="1555563" y="643148"/>
                </a:lnTo>
                <a:lnTo>
                  <a:pt x="1562527" y="689320"/>
                </a:lnTo>
                <a:lnTo>
                  <a:pt x="1566765" y="736330"/>
                </a:lnTo>
                <a:lnTo>
                  <a:pt x="1568196" y="784098"/>
                </a:lnTo>
                <a:lnTo>
                  <a:pt x="1566765" y="831862"/>
                </a:lnTo>
                <a:lnTo>
                  <a:pt x="1562527" y="878871"/>
                </a:lnTo>
                <a:lnTo>
                  <a:pt x="1555563" y="925040"/>
                </a:lnTo>
                <a:lnTo>
                  <a:pt x="1545957" y="970288"/>
                </a:lnTo>
                <a:lnTo>
                  <a:pt x="1533790" y="1014534"/>
                </a:lnTo>
                <a:lnTo>
                  <a:pt x="1519143" y="1057694"/>
                </a:lnTo>
                <a:lnTo>
                  <a:pt x="1502099" y="1099688"/>
                </a:lnTo>
                <a:lnTo>
                  <a:pt x="1482741" y="1140433"/>
                </a:lnTo>
                <a:lnTo>
                  <a:pt x="1461149" y="1179846"/>
                </a:lnTo>
                <a:lnTo>
                  <a:pt x="1437405" y="1217847"/>
                </a:lnTo>
                <a:lnTo>
                  <a:pt x="1411593" y="1254353"/>
                </a:lnTo>
                <a:lnTo>
                  <a:pt x="1383794" y="1289282"/>
                </a:lnTo>
                <a:lnTo>
                  <a:pt x="1354089" y="1322551"/>
                </a:lnTo>
                <a:lnTo>
                  <a:pt x="1322561" y="1354080"/>
                </a:lnTo>
                <a:lnTo>
                  <a:pt x="1289292" y="1383785"/>
                </a:lnTo>
                <a:lnTo>
                  <a:pt x="1254364" y="1411586"/>
                </a:lnTo>
                <a:lnTo>
                  <a:pt x="1217858" y="1437399"/>
                </a:lnTo>
                <a:lnTo>
                  <a:pt x="1179858" y="1461143"/>
                </a:lnTo>
                <a:lnTo>
                  <a:pt x="1140444" y="1482736"/>
                </a:lnTo>
                <a:lnTo>
                  <a:pt x="1099699" y="1502096"/>
                </a:lnTo>
                <a:lnTo>
                  <a:pt x="1057705" y="1519140"/>
                </a:lnTo>
                <a:lnTo>
                  <a:pt x="1014543" y="1533788"/>
                </a:lnTo>
                <a:lnTo>
                  <a:pt x="970296" y="1545956"/>
                </a:lnTo>
                <a:lnTo>
                  <a:pt x="925047" y="1555563"/>
                </a:lnTo>
                <a:lnTo>
                  <a:pt x="878875" y="1562526"/>
                </a:lnTo>
                <a:lnTo>
                  <a:pt x="831865" y="1566765"/>
                </a:lnTo>
                <a:lnTo>
                  <a:pt x="784098" y="1568196"/>
                </a:lnTo>
                <a:lnTo>
                  <a:pt x="736330" y="1566765"/>
                </a:lnTo>
                <a:lnTo>
                  <a:pt x="689320" y="1562526"/>
                </a:lnTo>
                <a:lnTo>
                  <a:pt x="643148" y="1555563"/>
                </a:lnTo>
                <a:lnTo>
                  <a:pt x="597899" y="1545956"/>
                </a:lnTo>
                <a:lnTo>
                  <a:pt x="553652" y="1533788"/>
                </a:lnTo>
                <a:lnTo>
                  <a:pt x="510490" y="1519140"/>
                </a:lnTo>
                <a:lnTo>
                  <a:pt x="468496" y="1502096"/>
                </a:lnTo>
                <a:lnTo>
                  <a:pt x="427751" y="1482736"/>
                </a:lnTo>
                <a:lnTo>
                  <a:pt x="388337" y="1461143"/>
                </a:lnTo>
                <a:lnTo>
                  <a:pt x="350337" y="1437399"/>
                </a:lnTo>
                <a:lnTo>
                  <a:pt x="313831" y="1411586"/>
                </a:lnTo>
                <a:lnTo>
                  <a:pt x="278903" y="1383785"/>
                </a:lnTo>
                <a:lnTo>
                  <a:pt x="245634" y="1354080"/>
                </a:lnTo>
                <a:lnTo>
                  <a:pt x="214106" y="1322551"/>
                </a:lnTo>
                <a:lnTo>
                  <a:pt x="184401" y="1289282"/>
                </a:lnTo>
                <a:lnTo>
                  <a:pt x="156602" y="1254353"/>
                </a:lnTo>
                <a:lnTo>
                  <a:pt x="130790" y="1217847"/>
                </a:lnTo>
                <a:lnTo>
                  <a:pt x="107046" y="1179846"/>
                </a:lnTo>
                <a:lnTo>
                  <a:pt x="85454" y="1140433"/>
                </a:lnTo>
                <a:lnTo>
                  <a:pt x="66096" y="1099688"/>
                </a:lnTo>
                <a:lnTo>
                  <a:pt x="49052" y="1057694"/>
                </a:lnTo>
                <a:lnTo>
                  <a:pt x="34405" y="1014534"/>
                </a:lnTo>
                <a:lnTo>
                  <a:pt x="22238" y="970288"/>
                </a:lnTo>
                <a:lnTo>
                  <a:pt x="12632" y="925040"/>
                </a:lnTo>
                <a:lnTo>
                  <a:pt x="5668" y="878871"/>
                </a:lnTo>
                <a:lnTo>
                  <a:pt x="1430" y="831862"/>
                </a:lnTo>
                <a:lnTo>
                  <a:pt x="0" y="784098"/>
                </a:lnTo>
                <a:close/>
              </a:path>
            </a:pathLst>
          </a:custGeom>
          <a:ln w="38100">
            <a:solidFill>
              <a:srgbClr val="61A671"/>
            </a:solidFill>
          </a:ln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" name="Imagem 81" descr="m e t a n o v e r d e: Quase 25% da energia consumida no país está ...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2743" y="4374281"/>
            <a:ext cx="1090739" cy="1078377"/>
          </a:xfrm>
          <a:prstGeom prst="ellipse">
            <a:avLst/>
          </a:prstGeom>
        </p:spPr>
      </p:pic>
      <p:pic>
        <p:nvPicPr>
          <p:cNvPr id="83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896" y="4358438"/>
            <a:ext cx="1097136" cy="1093137"/>
          </a:xfrm>
          <a:prstGeom prst="rect">
            <a:avLst/>
          </a:prstGeom>
        </p:spPr>
      </p:pic>
      <p:grpSp>
        <p:nvGrpSpPr>
          <p:cNvPr id="84" name="object 42"/>
          <p:cNvGrpSpPr/>
          <p:nvPr/>
        </p:nvGrpSpPr>
        <p:grpSpPr>
          <a:xfrm>
            <a:off x="5314476" y="4326786"/>
            <a:ext cx="1170000" cy="1177200"/>
            <a:chOff x="10060685" y="4382261"/>
            <a:chExt cx="1568450" cy="1568450"/>
          </a:xfrm>
        </p:grpSpPr>
        <p:pic>
          <p:nvPicPr>
            <p:cNvPr id="85" name="object 43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18961" y="4451883"/>
              <a:ext cx="1451897" cy="1431894"/>
            </a:xfrm>
            <a:prstGeom prst="ellipse">
              <a:avLst/>
            </a:prstGeom>
          </p:spPr>
        </p:pic>
        <p:sp>
          <p:nvSpPr>
            <p:cNvPr id="86" name="object 44"/>
            <p:cNvSpPr/>
            <p:nvPr/>
          </p:nvSpPr>
          <p:spPr>
            <a:xfrm>
              <a:off x="10060685" y="4382261"/>
              <a:ext cx="1568450" cy="1568450"/>
            </a:xfrm>
            <a:custGeom>
              <a:avLst/>
              <a:gdLst/>
              <a:ahLst/>
              <a:cxnLst/>
              <a:rect l="l" t="t" r="r" b="b"/>
              <a:pathLst>
                <a:path w="1568450" h="1568450">
                  <a:moveTo>
                    <a:pt x="0" y="784098"/>
                  </a:moveTo>
                  <a:lnTo>
                    <a:pt x="1430" y="736330"/>
                  </a:lnTo>
                  <a:lnTo>
                    <a:pt x="5668" y="689320"/>
                  </a:lnTo>
                  <a:lnTo>
                    <a:pt x="12632" y="643148"/>
                  </a:lnTo>
                  <a:lnTo>
                    <a:pt x="22238" y="597899"/>
                  </a:lnTo>
                  <a:lnTo>
                    <a:pt x="34405" y="553652"/>
                  </a:lnTo>
                  <a:lnTo>
                    <a:pt x="49052" y="510490"/>
                  </a:lnTo>
                  <a:lnTo>
                    <a:pt x="66096" y="468496"/>
                  </a:lnTo>
                  <a:lnTo>
                    <a:pt x="85454" y="427751"/>
                  </a:lnTo>
                  <a:lnTo>
                    <a:pt x="107046" y="388337"/>
                  </a:lnTo>
                  <a:lnTo>
                    <a:pt x="130790" y="350337"/>
                  </a:lnTo>
                  <a:lnTo>
                    <a:pt x="156602" y="313831"/>
                  </a:lnTo>
                  <a:lnTo>
                    <a:pt x="184401" y="278903"/>
                  </a:lnTo>
                  <a:lnTo>
                    <a:pt x="214106" y="245634"/>
                  </a:lnTo>
                  <a:lnTo>
                    <a:pt x="245634" y="214106"/>
                  </a:lnTo>
                  <a:lnTo>
                    <a:pt x="278903" y="184401"/>
                  </a:lnTo>
                  <a:lnTo>
                    <a:pt x="313831" y="156602"/>
                  </a:lnTo>
                  <a:lnTo>
                    <a:pt x="350337" y="130790"/>
                  </a:lnTo>
                  <a:lnTo>
                    <a:pt x="388337" y="107046"/>
                  </a:lnTo>
                  <a:lnTo>
                    <a:pt x="427751" y="85454"/>
                  </a:lnTo>
                  <a:lnTo>
                    <a:pt x="468496" y="66096"/>
                  </a:lnTo>
                  <a:lnTo>
                    <a:pt x="510490" y="49052"/>
                  </a:lnTo>
                  <a:lnTo>
                    <a:pt x="553652" y="34405"/>
                  </a:lnTo>
                  <a:lnTo>
                    <a:pt x="597899" y="22238"/>
                  </a:lnTo>
                  <a:lnTo>
                    <a:pt x="643148" y="12632"/>
                  </a:lnTo>
                  <a:lnTo>
                    <a:pt x="689320" y="5668"/>
                  </a:lnTo>
                  <a:lnTo>
                    <a:pt x="736330" y="1430"/>
                  </a:lnTo>
                  <a:lnTo>
                    <a:pt x="784098" y="0"/>
                  </a:lnTo>
                  <a:lnTo>
                    <a:pt x="831865" y="1430"/>
                  </a:lnTo>
                  <a:lnTo>
                    <a:pt x="878875" y="5668"/>
                  </a:lnTo>
                  <a:lnTo>
                    <a:pt x="925047" y="12632"/>
                  </a:lnTo>
                  <a:lnTo>
                    <a:pt x="970296" y="22238"/>
                  </a:lnTo>
                  <a:lnTo>
                    <a:pt x="1014543" y="34405"/>
                  </a:lnTo>
                  <a:lnTo>
                    <a:pt x="1057705" y="49052"/>
                  </a:lnTo>
                  <a:lnTo>
                    <a:pt x="1099699" y="66096"/>
                  </a:lnTo>
                  <a:lnTo>
                    <a:pt x="1140444" y="85454"/>
                  </a:lnTo>
                  <a:lnTo>
                    <a:pt x="1179858" y="107046"/>
                  </a:lnTo>
                  <a:lnTo>
                    <a:pt x="1217858" y="130790"/>
                  </a:lnTo>
                  <a:lnTo>
                    <a:pt x="1254364" y="156602"/>
                  </a:lnTo>
                  <a:lnTo>
                    <a:pt x="1289292" y="184401"/>
                  </a:lnTo>
                  <a:lnTo>
                    <a:pt x="1322561" y="214106"/>
                  </a:lnTo>
                  <a:lnTo>
                    <a:pt x="1354089" y="245634"/>
                  </a:lnTo>
                  <a:lnTo>
                    <a:pt x="1383794" y="278903"/>
                  </a:lnTo>
                  <a:lnTo>
                    <a:pt x="1411593" y="313831"/>
                  </a:lnTo>
                  <a:lnTo>
                    <a:pt x="1437405" y="350337"/>
                  </a:lnTo>
                  <a:lnTo>
                    <a:pt x="1461149" y="388337"/>
                  </a:lnTo>
                  <a:lnTo>
                    <a:pt x="1482741" y="427751"/>
                  </a:lnTo>
                  <a:lnTo>
                    <a:pt x="1502099" y="468496"/>
                  </a:lnTo>
                  <a:lnTo>
                    <a:pt x="1519143" y="510490"/>
                  </a:lnTo>
                  <a:lnTo>
                    <a:pt x="1533790" y="553652"/>
                  </a:lnTo>
                  <a:lnTo>
                    <a:pt x="1545957" y="597899"/>
                  </a:lnTo>
                  <a:lnTo>
                    <a:pt x="1555563" y="643148"/>
                  </a:lnTo>
                  <a:lnTo>
                    <a:pt x="1562527" y="689320"/>
                  </a:lnTo>
                  <a:lnTo>
                    <a:pt x="1566765" y="736330"/>
                  </a:lnTo>
                  <a:lnTo>
                    <a:pt x="1568196" y="784098"/>
                  </a:lnTo>
                  <a:lnTo>
                    <a:pt x="1566765" y="831862"/>
                  </a:lnTo>
                  <a:lnTo>
                    <a:pt x="1562527" y="878871"/>
                  </a:lnTo>
                  <a:lnTo>
                    <a:pt x="1555563" y="925040"/>
                  </a:lnTo>
                  <a:lnTo>
                    <a:pt x="1545957" y="970288"/>
                  </a:lnTo>
                  <a:lnTo>
                    <a:pt x="1533790" y="1014534"/>
                  </a:lnTo>
                  <a:lnTo>
                    <a:pt x="1519143" y="1057694"/>
                  </a:lnTo>
                  <a:lnTo>
                    <a:pt x="1502099" y="1099688"/>
                  </a:lnTo>
                  <a:lnTo>
                    <a:pt x="1482741" y="1140433"/>
                  </a:lnTo>
                  <a:lnTo>
                    <a:pt x="1461149" y="1179846"/>
                  </a:lnTo>
                  <a:lnTo>
                    <a:pt x="1437405" y="1217847"/>
                  </a:lnTo>
                  <a:lnTo>
                    <a:pt x="1411593" y="1254353"/>
                  </a:lnTo>
                  <a:lnTo>
                    <a:pt x="1383794" y="1289282"/>
                  </a:lnTo>
                  <a:lnTo>
                    <a:pt x="1354089" y="1322551"/>
                  </a:lnTo>
                  <a:lnTo>
                    <a:pt x="1322561" y="1354080"/>
                  </a:lnTo>
                  <a:lnTo>
                    <a:pt x="1289292" y="1383785"/>
                  </a:lnTo>
                  <a:lnTo>
                    <a:pt x="1254364" y="1411586"/>
                  </a:lnTo>
                  <a:lnTo>
                    <a:pt x="1217858" y="1437399"/>
                  </a:lnTo>
                  <a:lnTo>
                    <a:pt x="1179858" y="1461143"/>
                  </a:lnTo>
                  <a:lnTo>
                    <a:pt x="1140444" y="1482736"/>
                  </a:lnTo>
                  <a:lnTo>
                    <a:pt x="1099699" y="1502096"/>
                  </a:lnTo>
                  <a:lnTo>
                    <a:pt x="1057705" y="1519140"/>
                  </a:lnTo>
                  <a:lnTo>
                    <a:pt x="1014543" y="1533788"/>
                  </a:lnTo>
                  <a:lnTo>
                    <a:pt x="970296" y="1545956"/>
                  </a:lnTo>
                  <a:lnTo>
                    <a:pt x="925047" y="1555563"/>
                  </a:lnTo>
                  <a:lnTo>
                    <a:pt x="878875" y="1562526"/>
                  </a:lnTo>
                  <a:lnTo>
                    <a:pt x="831865" y="1566765"/>
                  </a:lnTo>
                  <a:lnTo>
                    <a:pt x="784098" y="1568196"/>
                  </a:lnTo>
                  <a:lnTo>
                    <a:pt x="736330" y="1566765"/>
                  </a:lnTo>
                  <a:lnTo>
                    <a:pt x="689320" y="1562526"/>
                  </a:lnTo>
                  <a:lnTo>
                    <a:pt x="643148" y="1555563"/>
                  </a:lnTo>
                  <a:lnTo>
                    <a:pt x="597899" y="1545956"/>
                  </a:lnTo>
                  <a:lnTo>
                    <a:pt x="553652" y="1533788"/>
                  </a:lnTo>
                  <a:lnTo>
                    <a:pt x="510490" y="1519140"/>
                  </a:lnTo>
                  <a:lnTo>
                    <a:pt x="468496" y="1502096"/>
                  </a:lnTo>
                  <a:lnTo>
                    <a:pt x="427751" y="1482736"/>
                  </a:lnTo>
                  <a:lnTo>
                    <a:pt x="388337" y="1461143"/>
                  </a:lnTo>
                  <a:lnTo>
                    <a:pt x="350337" y="1437399"/>
                  </a:lnTo>
                  <a:lnTo>
                    <a:pt x="313831" y="1411586"/>
                  </a:lnTo>
                  <a:lnTo>
                    <a:pt x="278903" y="1383785"/>
                  </a:lnTo>
                  <a:lnTo>
                    <a:pt x="245634" y="1354080"/>
                  </a:lnTo>
                  <a:lnTo>
                    <a:pt x="214106" y="1322551"/>
                  </a:lnTo>
                  <a:lnTo>
                    <a:pt x="184401" y="1289282"/>
                  </a:lnTo>
                  <a:lnTo>
                    <a:pt x="156602" y="1254353"/>
                  </a:lnTo>
                  <a:lnTo>
                    <a:pt x="130790" y="1217847"/>
                  </a:lnTo>
                  <a:lnTo>
                    <a:pt x="107046" y="1179846"/>
                  </a:lnTo>
                  <a:lnTo>
                    <a:pt x="85454" y="1140433"/>
                  </a:lnTo>
                  <a:lnTo>
                    <a:pt x="66096" y="1099688"/>
                  </a:lnTo>
                  <a:lnTo>
                    <a:pt x="49052" y="1057694"/>
                  </a:lnTo>
                  <a:lnTo>
                    <a:pt x="34405" y="1014534"/>
                  </a:lnTo>
                  <a:lnTo>
                    <a:pt x="22238" y="970288"/>
                  </a:lnTo>
                  <a:lnTo>
                    <a:pt x="12632" y="925040"/>
                  </a:lnTo>
                  <a:lnTo>
                    <a:pt x="5668" y="878871"/>
                  </a:lnTo>
                  <a:lnTo>
                    <a:pt x="1430" y="831862"/>
                  </a:lnTo>
                  <a:lnTo>
                    <a:pt x="0" y="784098"/>
                  </a:lnTo>
                  <a:close/>
                </a:path>
              </a:pathLst>
            </a:custGeom>
            <a:ln w="38100">
              <a:solidFill>
                <a:srgbClr val="61A671"/>
              </a:solidFill>
            </a:ln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8" name="object 43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4885" y="4395135"/>
            <a:ext cx="1059685" cy="1040499"/>
          </a:xfrm>
          <a:prstGeom prst="ellipse">
            <a:avLst/>
          </a:prstGeom>
        </p:spPr>
      </p:pic>
      <p:pic>
        <p:nvPicPr>
          <p:cNvPr id="91" name="object 4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89" y="4419741"/>
            <a:ext cx="1076709" cy="1042992"/>
          </a:xfrm>
          <a:prstGeom prst="ellipse">
            <a:avLst/>
          </a:prstGeom>
        </p:spPr>
      </p:pic>
      <p:pic>
        <p:nvPicPr>
          <p:cNvPr id="94" name="object 43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562" y="4385637"/>
            <a:ext cx="1067108" cy="1068112"/>
          </a:xfrm>
          <a:prstGeom prst="ellipse">
            <a:avLst/>
          </a:prstGeom>
        </p:spPr>
      </p:pic>
      <p:sp>
        <p:nvSpPr>
          <p:cNvPr id="96" name="object 32"/>
          <p:cNvSpPr txBox="1"/>
          <p:nvPr/>
        </p:nvSpPr>
        <p:spPr>
          <a:xfrm>
            <a:off x="5126393" y="5522934"/>
            <a:ext cx="15735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Solar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25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noProof="0" dirty="0" smtClean="0">
                <a:solidFill>
                  <a:srgbClr val="1F487C"/>
                </a:solidFill>
                <a:latin typeface="Arial"/>
                <a:cs typeface="Arial"/>
              </a:rPr>
              <a:t>4,3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7" name="object 32"/>
          <p:cNvSpPr txBox="1"/>
          <p:nvPr/>
        </p:nvSpPr>
        <p:spPr>
          <a:xfrm>
            <a:off x="6507062" y="5519742"/>
            <a:ext cx="15735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Carvão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25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noProof="0" dirty="0" smtClean="0">
                <a:solidFill>
                  <a:srgbClr val="1F487C"/>
                </a:solidFill>
                <a:latin typeface="Arial"/>
                <a:cs typeface="Arial"/>
              </a:rPr>
              <a:t>1,2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8" name="object 32"/>
          <p:cNvSpPr txBox="1"/>
          <p:nvPr/>
        </p:nvSpPr>
        <p:spPr>
          <a:xfrm>
            <a:off x="7887731" y="5466978"/>
            <a:ext cx="1573530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Derivados do Petróleo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25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noProof="0" dirty="0" smtClean="0">
                <a:solidFill>
                  <a:srgbClr val="1F487C"/>
                </a:solidFill>
                <a:latin typeface="Arial"/>
                <a:cs typeface="Arial"/>
              </a:rPr>
              <a:t>2,0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9" name="object 32"/>
          <p:cNvSpPr txBox="1"/>
          <p:nvPr/>
        </p:nvSpPr>
        <p:spPr>
          <a:xfrm>
            <a:off x="9251157" y="5502045"/>
            <a:ext cx="15735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Nuclear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25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noProof="0" dirty="0" smtClean="0">
                <a:solidFill>
                  <a:srgbClr val="1F487C"/>
                </a:solidFill>
                <a:latin typeface="Arial"/>
                <a:cs typeface="Arial"/>
              </a:rPr>
              <a:t>2,1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0" name="object 4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15" y="4404651"/>
            <a:ext cx="1076709" cy="1056906"/>
          </a:xfrm>
          <a:prstGeom prst="ellipse">
            <a:avLst/>
          </a:prstGeom>
        </p:spPr>
      </p:pic>
      <p:sp>
        <p:nvSpPr>
          <p:cNvPr id="101" name="object 30"/>
          <p:cNvSpPr txBox="1"/>
          <p:nvPr/>
        </p:nvSpPr>
        <p:spPr>
          <a:xfrm>
            <a:off x="10625118" y="5502045"/>
            <a:ext cx="13004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lvl="0" indent="254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 smtClean="0">
                <a:solidFill>
                  <a:srgbClr val="1F487C"/>
                </a:solidFill>
                <a:latin typeface="Arial"/>
                <a:cs typeface="Arial"/>
              </a:rPr>
              <a:t>Gás Industrial</a:t>
            </a:r>
            <a:r>
              <a:rPr kumimoji="0" sz="14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375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pt-BR" sz="1400" b="1" dirty="0" smtClean="0">
                <a:solidFill>
                  <a:srgbClr val="1F487C"/>
                </a:solidFill>
                <a:latin typeface="Arial"/>
                <a:cs typeface="Arial"/>
              </a:rPr>
              <a:t>1,7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" name="object 44"/>
          <p:cNvSpPr/>
          <p:nvPr/>
        </p:nvSpPr>
        <p:spPr>
          <a:xfrm>
            <a:off x="104795" y="4338537"/>
            <a:ext cx="1142253" cy="114881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0" y="784098"/>
                </a:moveTo>
                <a:lnTo>
                  <a:pt x="1430" y="736330"/>
                </a:lnTo>
                <a:lnTo>
                  <a:pt x="5668" y="689320"/>
                </a:lnTo>
                <a:lnTo>
                  <a:pt x="12632" y="643148"/>
                </a:lnTo>
                <a:lnTo>
                  <a:pt x="22238" y="597899"/>
                </a:lnTo>
                <a:lnTo>
                  <a:pt x="34405" y="553652"/>
                </a:lnTo>
                <a:lnTo>
                  <a:pt x="49052" y="510490"/>
                </a:lnTo>
                <a:lnTo>
                  <a:pt x="66096" y="468496"/>
                </a:lnTo>
                <a:lnTo>
                  <a:pt x="85454" y="427751"/>
                </a:lnTo>
                <a:lnTo>
                  <a:pt x="107046" y="388337"/>
                </a:lnTo>
                <a:lnTo>
                  <a:pt x="130790" y="350337"/>
                </a:lnTo>
                <a:lnTo>
                  <a:pt x="156602" y="313831"/>
                </a:lnTo>
                <a:lnTo>
                  <a:pt x="184401" y="278903"/>
                </a:lnTo>
                <a:lnTo>
                  <a:pt x="214106" y="245634"/>
                </a:lnTo>
                <a:lnTo>
                  <a:pt x="245634" y="214106"/>
                </a:lnTo>
                <a:lnTo>
                  <a:pt x="278903" y="184401"/>
                </a:lnTo>
                <a:lnTo>
                  <a:pt x="313831" y="156602"/>
                </a:lnTo>
                <a:lnTo>
                  <a:pt x="350337" y="130790"/>
                </a:lnTo>
                <a:lnTo>
                  <a:pt x="388337" y="107046"/>
                </a:lnTo>
                <a:lnTo>
                  <a:pt x="427751" y="85454"/>
                </a:lnTo>
                <a:lnTo>
                  <a:pt x="468496" y="66096"/>
                </a:lnTo>
                <a:lnTo>
                  <a:pt x="510490" y="49052"/>
                </a:lnTo>
                <a:lnTo>
                  <a:pt x="553652" y="34405"/>
                </a:lnTo>
                <a:lnTo>
                  <a:pt x="597899" y="22238"/>
                </a:lnTo>
                <a:lnTo>
                  <a:pt x="643148" y="12632"/>
                </a:lnTo>
                <a:lnTo>
                  <a:pt x="689320" y="5668"/>
                </a:lnTo>
                <a:lnTo>
                  <a:pt x="736330" y="1430"/>
                </a:lnTo>
                <a:lnTo>
                  <a:pt x="784098" y="0"/>
                </a:lnTo>
                <a:lnTo>
                  <a:pt x="831865" y="1430"/>
                </a:lnTo>
                <a:lnTo>
                  <a:pt x="878875" y="5668"/>
                </a:lnTo>
                <a:lnTo>
                  <a:pt x="925047" y="12632"/>
                </a:lnTo>
                <a:lnTo>
                  <a:pt x="970296" y="22238"/>
                </a:lnTo>
                <a:lnTo>
                  <a:pt x="1014543" y="34405"/>
                </a:lnTo>
                <a:lnTo>
                  <a:pt x="1057705" y="49052"/>
                </a:lnTo>
                <a:lnTo>
                  <a:pt x="1099699" y="66096"/>
                </a:lnTo>
                <a:lnTo>
                  <a:pt x="1140444" y="85454"/>
                </a:lnTo>
                <a:lnTo>
                  <a:pt x="1179858" y="107046"/>
                </a:lnTo>
                <a:lnTo>
                  <a:pt x="1217858" y="130790"/>
                </a:lnTo>
                <a:lnTo>
                  <a:pt x="1254364" y="156602"/>
                </a:lnTo>
                <a:lnTo>
                  <a:pt x="1289292" y="184401"/>
                </a:lnTo>
                <a:lnTo>
                  <a:pt x="1322561" y="214106"/>
                </a:lnTo>
                <a:lnTo>
                  <a:pt x="1354089" y="245634"/>
                </a:lnTo>
                <a:lnTo>
                  <a:pt x="1383794" y="278903"/>
                </a:lnTo>
                <a:lnTo>
                  <a:pt x="1411593" y="313831"/>
                </a:lnTo>
                <a:lnTo>
                  <a:pt x="1437405" y="350337"/>
                </a:lnTo>
                <a:lnTo>
                  <a:pt x="1461149" y="388337"/>
                </a:lnTo>
                <a:lnTo>
                  <a:pt x="1482741" y="427751"/>
                </a:lnTo>
                <a:lnTo>
                  <a:pt x="1502099" y="468496"/>
                </a:lnTo>
                <a:lnTo>
                  <a:pt x="1519143" y="510490"/>
                </a:lnTo>
                <a:lnTo>
                  <a:pt x="1533790" y="553652"/>
                </a:lnTo>
                <a:lnTo>
                  <a:pt x="1545957" y="597899"/>
                </a:lnTo>
                <a:lnTo>
                  <a:pt x="1555563" y="643148"/>
                </a:lnTo>
                <a:lnTo>
                  <a:pt x="1562527" y="689320"/>
                </a:lnTo>
                <a:lnTo>
                  <a:pt x="1566765" y="736330"/>
                </a:lnTo>
                <a:lnTo>
                  <a:pt x="1568196" y="784098"/>
                </a:lnTo>
                <a:lnTo>
                  <a:pt x="1566765" y="831862"/>
                </a:lnTo>
                <a:lnTo>
                  <a:pt x="1562527" y="878871"/>
                </a:lnTo>
                <a:lnTo>
                  <a:pt x="1555563" y="925040"/>
                </a:lnTo>
                <a:lnTo>
                  <a:pt x="1545957" y="970288"/>
                </a:lnTo>
                <a:lnTo>
                  <a:pt x="1533790" y="1014534"/>
                </a:lnTo>
                <a:lnTo>
                  <a:pt x="1519143" y="1057694"/>
                </a:lnTo>
                <a:lnTo>
                  <a:pt x="1502099" y="1099688"/>
                </a:lnTo>
                <a:lnTo>
                  <a:pt x="1482741" y="1140433"/>
                </a:lnTo>
                <a:lnTo>
                  <a:pt x="1461149" y="1179846"/>
                </a:lnTo>
                <a:lnTo>
                  <a:pt x="1437405" y="1217847"/>
                </a:lnTo>
                <a:lnTo>
                  <a:pt x="1411593" y="1254353"/>
                </a:lnTo>
                <a:lnTo>
                  <a:pt x="1383794" y="1289282"/>
                </a:lnTo>
                <a:lnTo>
                  <a:pt x="1354089" y="1322551"/>
                </a:lnTo>
                <a:lnTo>
                  <a:pt x="1322561" y="1354080"/>
                </a:lnTo>
                <a:lnTo>
                  <a:pt x="1289292" y="1383785"/>
                </a:lnTo>
                <a:lnTo>
                  <a:pt x="1254364" y="1411586"/>
                </a:lnTo>
                <a:lnTo>
                  <a:pt x="1217858" y="1437399"/>
                </a:lnTo>
                <a:lnTo>
                  <a:pt x="1179858" y="1461143"/>
                </a:lnTo>
                <a:lnTo>
                  <a:pt x="1140444" y="1482736"/>
                </a:lnTo>
                <a:lnTo>
                  <a:pt x="1099699" y="1502096"/>
                </a:lnTo>
                <a:lnTo>
                  <a:pt x="1057705" y="1519140"/>
                </a:lnTo>
                <a:lnTo>
                  <a:pt x="1014543" y="1533788"/>
                </a:lnTo>
                <a:lnTo>
                  <a:pt x="970296" y="1545956"/>
                </a:lnTo>
                <a:lnTo>
                  <a:pt x="925047" y="1555563"/>
                </a:lnTo>
                <a:lnTo>
                  <a:pt x="878875" y="1562526"/>
                </a:lnTo>
                <a:lnTo>
                  <a:pt x="831865" y="1566765"/>
                </a:lnTo>
                <a:lnTo>
                  <a:pt x="784098" y="1568196"/>
                </a:lnTo>
                <a:lnTo>
                  <a:pt x="736330" y="1566765"/>
                </a:lnTo>
                <a:lnTo>
                  <a:pt x="689320" y="1562526"/>
                </a:lnTo>
                <a:lnTo>
                  <a:pt x="643148" y="1555563"/>
                </a:lnTo>
                <a:lnTo>
                  <a:pt x="597899" y="1545956"/>
                </a:lnTo>
                <a:lnTo>
                  <a:pt x="553652" y="1533788"/>
                </a:lnTo>
                <a:lnTo>
                  <a:pt x="510490" y="1519140"/>
                </a:lnTo>
                <a:lnTo>
                  <a:pt x="468496" y="1502096"/>
                </a:lnTo>
                <a:lnTo>
                  <a:pt x="427751" y="1482736"/>
                </a:lnTo>
                <a:lnTo>
                  <a:pt x="388337" y="1461143"/>
                </a:lnTo>
                <a:lnTo>
                  <a:pt x="350337" y="1437399"/>
                </a:lnTo>
                <a:lnTo>
                  <a:pt x="313831" y="1411586"/>
                </a:lnTo>
                <a:lnTo>
                  <a:pt x="278903" y="1383785"/>
                </a:lnTo>
                <a:lnTo>
                  <a:pt x="245634" y="1354080"/>
                </a:lnTo>
                <a:lnTo>
                  <a:pt x="214106" y="1322551"/>
                </a:lnTo>
                <a:lnTo>
                  <a:pt x="184401" y="1289282"/>
                </a:lnTo>
                <a:lnTo>
                  <a:pt x="156602" y="1254353"/>
                </a:lnTo>
                <a:lnTo>
                  <a:pt x="130790" y="1217847"/>
                </a:lnTo>
                <a:lnTo>
                  <a:pt x="107046" y="1179846"/>
                </a:lnTo>
                <a:lnTo>
                  <a:pt x="85454" y="1140433"/>
                </a:lnTo>
                <a:lnTo>
                  <a:pt x="66096" y="1099688"/>
                </a:lnTo>
                <a:lnTo>
                  <a:pt x="49052" y="1057694"/>
                </a:lnTo>
                <a:lnTo>
                  <a:pt x="34405" y="1014534"/>
                </a:lnTo>
                <a:lnTo>
                  <a:pt x="22238" y="970288"/>
                </a:lnTo>
                <a:lnTo>
                  <a:pt x="12632" y="925040"/>
                </a:lnTo>
                <a:lnTo>
                  <a:pt x="5668" y="878871"/>
                </a:lnTo>
                <a:lnTo>
                  <a:pt x="1430" y="831862"/>
                </a:lnTo>
                <a:lnTo>
                  <a:pt x="0" y="784098"/>
                </a:lnTo>
                <a:close/>
              </a:path>
            </a:pathLst>
          </a:custGeom>
          <a:ln w="38100">
            <a:solidFill>
              <a:srgbClr val="61A671"/>
            </a:solidFill>
          </a:ln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44"/>
          <p:cNvSpPr/>
          <p:nvPr/>
        </p:nvSpPr>
        <p:spPr>
          <a:xfrm>
            <a:off x="10784309" y="4324235"/>
            <a:ext cx="1170000" cy="117720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0" y="784098"/>
                </a:moveTo>
                <a:lnTo>
                  <a:pt x="1430" y="736330"/>
                </a:lnTo>
                <a:lnTo>
                  <a:pt x="5668" y="689320"/>
                </a:lnTo>
                <a:lnTo>
                  <a:pt x="12632" y="643148"/>
                </a:lnTo>
                <a:lnTo>
                  <a:pt x="22238" y="597899"/>
                </a:lnTo>
                <a:lnTo>
                  <a:pt x="34405" y="553652"/>
                </a:lnTo>
                <a:lnTo>
                  <a:pt x="49052" y="510490"/>
                </a:lnTo>
                <a:lnTo>
                  <a:pt x="66096" y="468496"/>
                </a:lnTo>
                <a:lnTo>
                  <a:pt x="85454" y="427751"/>
                </a:lnTo>
                <a:lnTo>
                  <a:pt x="107046" y="388337"/>
                </a:lnTo>
                <a:lnTo>
                  <a:pt x="130790" y="350337"/>
                </a:lnTo>
                <a:lnTo>
                  <a:pt x="156602" y="313831"/>
                </a:lnTo>
                <a:lnTo>
                  <a:pt x="184401" y="278903"/>
                </a:lnTo>
                <a:lnTo>
                  <a:pt x="214106" y="245634"/>
                </a:lnTo>
                <a:lnTo>
                  <a:pt x="245634" y="214106"/>
                </a:lnTo>
                <a:lnTo>
                  <a:pt x="278903" y="184401"/>
                </a:lnTo>
                <a:lnTo>
                  <a:pt x="313831" y="156602"/>
                </a:lnTo>
                <a:lnTo>
                  <a:pt x="350337" y="130790"/>
                </a:lnTo>
                <a:lnTo>
                  <a:pt x="388337" y="107046"/>
                </a:lnTo>
                <a:lnTo>
                  <a:pt x="427751" y="85454"/>
                </a:lnTo>
                <a:lnTo>
                  <a:pt x="468496" y="66096"/>
                </a:lnTo>
                <a:lnTo>
                  <a:pt x="510490" y="49052"/>
                </a:lnTo>
                <a:lnTo>
                  <a:pt x="553652" y="34405"/>
                </a:lnTo>
                <a:lnTo>
                  <a:pt x="597899" y="22238"/>
                </a:lnTo>
                <a:lnTo>
                  <a:pt x="643148" y="12632"/>
                </a:lnTo>
                <a:lnTo>
                  <a:pt x="689320" y="5668"/>
                </a:lnTo>
                <a:lnTo>
                  <a:pt x="736330" y="1430"/>
                </a:lnTo>
                <a:lnTo>
                  <a:pt x="784098" y="0"/>
                </a:lnTo>
                <a:lnTo>
                  <a:pt x="831865" y="1430"/>
                </a:lnTo>
                <a:lnTo>
                  <a:pt x="878875" y="5668"/>
                </a:lnTo>
                <a:lnTo>
                  <a:pt x="925047" y="12632"/>
                </a:lnTo>
                <a:lnTo>
                  <a:pt x="970296" y="22238"/>
                </a:lnTo>
                <a:lnTo>
                  <a:pt x="1014543" y="34405"/>
                </a:lnTo>
                <a:lnTo>
                  <a:pt x="1057705" y="49052"/>
                </a:lnTo>
                <a:lnTo>
                  <a:pt x="1099699" y="66096"/>
                </a:lnTo>
                <a:lnTo>
                  <a:pt x="1140444" y="85454"/>
                </a:lnTo>
                <a:lnTo>
                  <a:pt x="1179858" y="107046"/>
                </a:lnTo>
                <a:lnTo>
                  <a:pt x="1217858" y="130790"/>
                </a:lnTo>
                <a:lnTo>
                  <a:pt x="1254364" y="156602"/>
                </a:lnTo>
                <a:lnTo>
                  <a:pt x="1289292" y="184401"/>
                </a:lnTo>
                <a:lnTo>
                  <a:pt x="1322561" y="214106"/>
                </a:lnTo>
                <a:lnTo>
                  <a:pt x="1354089" y="245634"/>
                </a:lnTo>
                <a:lnTo>
                  <a:pt x="1383794" y="278903"/>
                </a:lnTo>
                <a:lnTo>
                  <a:pt x="1411593" y="313831"/>
                </a:lnTo>
                <a:lnTo>
                  <a:pt x="1437405" y="350337"/>
                </a:lnTo>
                <a:lnTo>
                  <a:pt x="1461149" y="388337"/>
                </a:lnTo>
                <a:lnTo>
                  <a:pt x="1482741" y="427751"/>
                </a:lnTo>
                <a:lnTo>
                  <a:pt x="1502099" y="468496"/>
                </a:lnTo>
                <a:lnTo>
                  <a:pt x="1519143" y="510490"/>
                </a:lnTo>
                <a:lnTo>
                  <a:pt x="1533790" y="553652"/>
                </a:lnTo>
                <a:lnTo>
                  <a:pt x="1545957" y="597899"/>
                </a:lnTo>
                <a:lnTo>
                  <a:pt x="1555563" y="643148"/>
                </a:lnTo>
                <a:lnTo>
                  <a:pt x="1562527" y="689320"/>
                </a:lnTo>
                <a:lnTo>
                  <a:pt x="1566765" y="736330"/>
                </a:lnTo>
                <a:lnTo>
                  <a:pt x="1568196" y="784098"/>
                </a:lnTo>
                <a:lnTo>
                  <a:pt x="1566765" y="831862"/>
                </a:lnTo>
                <a:lnTo>
                  <a:pt x="1562527" y="878871"/>
                </a:lnTo>
                <a:lnTo>
                  <a:pt x="1555563" y="925040"/>
                </a:lnTo>
                <a:lnTo>
                  <a:pt x="1545957" y="970288"/>
                </a:lnTo>
                <a:lnTo>
                  <a:pt x="1533790" y="1014534"/>
                </a:lnTo>
                <a:lnTo>
                  <a:pt x="1519143" y="1057694"/>
                </a:lnTo>
                <a:lnTo>
                  <a:pt x="1502099" y="1099688"/>
                </a:lnTo>
                <a:lnTo>
                  <a:pt x="1482741" y="1140433"/>
                </a:lnTo>
                <a:lnTo>
                  <a:pt x="1461149" y="1179846"/>
                </a:lnTo>
                <a:lnTo>
                  <a:pt x="1437405" y="1217847"/>
                </a:lnTo>
                <a:lnTo>
                  <a:pt x="1411593" y="1254353"/>
                </a:lnTo>
                <a:lnTo>
                  <a:pt x="1383794" y="1289282"/>
                </a:lnTo>
                <a:lnTo>
                  <a:pt x="1354089" y="1322551"/>
                </a:lnTo>
                <a:lnTo>
                  <a:pt x="1322561" y="1354080"/>
                </a:lnTo>
                <a:lnTo>
                  <a:pt x="1289292" y="1383785"/>
                </a:lnTo>
                <a:lnTo>
                  <a:pt x="1254364" y="1411586"/>
                </a:lnTo>
                <a:lnTo>
                  <a:pt x="1217858" y="1437399"/>
                </a:lnTo>
                <a:lnTo>
                  <a:pt x="1179858" y="1461143"/>
                </a:lnTo>
                <a:lnTo>
                  <a:pt x="1140444" y="1482736"/>
                </a:lnTo>
                <a:lnTo>
                  <a:pt x="1099699" y="1502096"/>
                </a:lnTo>
                <a:lnTo>
                  <a:pt x="1057705" y="1519140"/>
                </a:lnTo>
                <a:lnTo>
                  <a:pt x="1014543" y="1533788"/>
                </a:lnTo>
                <a:lnTo>
                  <a:pt x="970296" y="1545956"/>
                </a:lnTo>
                <a:lnTo>
                  <a:pt x="925047" y="1555563"/>
                </a:lnTo>
                <a:lnTo>
                  <a:pt x="878875" y="1562526"/>
                </a:lnTo>
                <a:lnTo>
                  <a:pt x="831865" y="1566765"/>
                </a:lnTo>
                <a:lnTo>
                  <a:pt x="784098" y="1568196"/>
                </a:lnTo>
                <a:lnTo>
                  <a:pt x="736330" y="1566765"/>
                </a:lnTo>
                <a:lnTo>
                  <a:pt x="689320" y="1562526"/>
                </a:lnTo>
                <a:lnTo>
                  <a:pt x="643148" y="1555563"/>
                </a:lnTo>
                <a:lnTo>
                  <a:pt x="597899" y="1545956"/>
                </a:lnTo>
                <a:lnTo>
                  <a:pt x="553652" y="1533788"/>
                </a:lnTo>
                <a:lnTo>
                  <a:pt x="510490" y="1519140"/>
                </a:lnTo>
                <a:lnTo>
                  <a:pt x="468496" y="1502096"/>
                </a:lnTo>
                <a:lnTo>
                  <a:pt x="427751" y="1482736"/>
                </a:lnTo>
                <a:lnTo>
                  <a:pt x="388337" y="1461143"/>
                </a:lnTo>
                <a:lnTo>
                  <a:pt x="350337" y="1437399"/>
                </a:lnTo>
                <a:lnTo>
                  <a:pt x="313831" y="1411586"/>
                </a:lnTo>
                <a:lnTo>
                  <a:pt x="278903" y="1383785"/>
                </a:lnTo>
                <a:lnTo>
                  <a:pt x="245634" y="1354080"/>
                </a:lnTo>
                <a:lnTo>
                  <a:pt x="214106" y="1322551"/>
                </a:lnTo>
                <a:lnTo>
                  <a:pt x="184401" y="1289282"/>
                </a:lnTo>
                <a:lnTo>
                  <a:pt x="156602" y="1254353"/>
                </a:lnTo>
                <a:lnTo>
                  <a:pt x="130790" y="1217847"/>
                </a:lnTo>
                <a:lnTo>
                  <a:pt x="107046" y="1179846"/>
                </a:lnTo>
                <a:lnTo>
                  <a:pt x="85454" y="1140433"/>
                </a:lnTo>
                <a:lnTo>
                  <a:pt x="66096" y="1099688"/>
                </a:lnTo>
                <a:lnTo>
                  <a:pt x="49052" y="1057694"/>
                </a:lnTo>
                <a:lnTo>
                  <a:pt x="34405" y="1014534"/>
                </a:lnTo>
                <a:lnTo>
                  <a:pt x="22238" y="970288"/>
                </a:lnTo>
                <a:lnTo>
                  <a:pt x="12632" y="925040"/>
                </a:lnTo>
                <a:lnTo>
                  <a:pt x="5668" y="878871"/>
                </a:lnTo>
                <a:lnTo>
                  <a:pt x="1430" y="831862"/>
                </a:lnTo>
                <a:lnTo>
                  <a:pt x="0" y="784098"/>
                </a:lnTo>
                <a:close/>
              </a:path>
            </a:pathLst>
          </a:custGeom>
          <a:ln w="38100"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44"/>
          <p:cNvSpPr/>
          <p:nvPr/>
        </p:nvSpPr>
        <p:spPr>
          <a:xfrm>
            <a:off x="1373636" y="4352522"/>
            <a:ext cx="1170000" cy="117720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0" y="784098"/>
                </a:moveTo>
                <a:lnTo>
                  <a:pt x="1430" y="736330"/>
                </a:lnTo>
                <a:lnTo>
                  <a:pt x="5668" y="689320"/>
                </a:lnTo>
                <a:lnTo>
                  <a:pt x="12632" y="643148"/>
                </a:lnTo>
                <a:lnTo>
                  <a:pt x="22238" y="597899"/>
                </a:lnTo>
                <a:lnTo>
                  <a:pt x="34405" y="553652"/>
                </a:lnTo>
                <a:lnTo>
                  <a:pt x="49052" y="510490"/>
                </a:lnTo>
                <a:lnTo>
                  <a:pt x="66096" y="468496"/>
                </a:lnTo>
                <a:lnTo>
                  <a:pt x="85454" y="427751"/>
                </a:lnTo>
                <a:lnTo>
                  <a:pt x="107046" y="388337"/>
                </a:lnTo>
                <a:lnTo>
                  <a:pt x="130790" y="350337"/>
                </a:lnTo>
                <a:lnTo>
                  <a:pt x="156602" y="313831"/>
                </a:lnTo>
                <a:lnTo>
                  <a:pt x="184401" y="278903"/>
                </a:lnTo>
                <a:lnTo>
                  <a:pt x="214106" y="245634"/>
                </a:lnTo>
                <a:lnTo>
                  <a:pt x="245634" y="214106"/>
                </a:lnTo>
                <a:lnTo>
                  <a:pt x="278903" y="184401"/>
                </a:lnTo>
                <a:lnTo>
                  <a:pt x="313831" y="156602"/>
                </a:lnTo>
                <a:lnTo>
                  <a:pt x="350337" y="130790"/>
                </a:lnTo>
                <a:lnTo>
                  <a:pt x="388337" y="107046"/>
                </a:lnTo>
                <a:lnTo>
                  <a:pt x="427751" y="85454"/>
                </a:lnTo>
                <a:lnTo>
                  <a:pt x="468496" y="66096"/>
                </a:lnTo>
                <a:lnTo>
                  <a:pt x="510490" y="49052"/>
                </a:lnTo>
                <a:lnTo>
                  <a:pt x="553652" y="34405"/>
                </a:lnTo>
                <a:lnTo>
                  <a:pt x="597899" y="22238"/>
                </a:lnTo>
                <a:lnTo>
                  <a:pt x="643148" y="12632"/>
                </a:lnTo>
                <a:lnTo>
                  <a:pt x="689320" y="5668"/>
                </a:lnTo>
                <a:lnTo>
                  <a:pt x="736330" y="1430"/>
                </a:lnTo>
                <a:lnTo>
                  <a:pt x="784098" y="0"/>
                </a:lnTo>
                <a:lnTo>
                  <a:pt x="831865" y="1430"/>
                </a:lnTo>
                <a:lnTo>
                  <a:pt x="878875" y="5668"/>
                </a:lnTo>
                <a:lnTo>
                  <a:pt x="925047" y="12632"/>
                </a:lnTo>
                <a:lnTo>
                  <a:pt x="970296" y="22238"/>
                </a:lnTo>
                <a:lnTo>
                  <a:pt x="1014543" y="34405"/>
                </a:lnTo>
                <a:lnTo>
                  <a:pt x="1057705" y="49052"/>
                </a:lnTo>
                <a:lnTo>
                  <a:pt x="1099699" y="66096"/>
                </a:lnTo>
                <a:lnTo>
                  <a:pt x="1140444" y="85454"/>
                </a:lnTo>
                <a:lnTo>
                  <a:pt x="1179858" y="107046"/>
                </a:lnTo>
                <a:lnTo>
                  <a:pt x="1217858" y="130790"/>
                </a:lnTo>
                <a:lnTo>
                  <a:pt x="1254364" y="156602"/>
                </a:lnTo>
                <a:lnTo>
                  <a:pt x="1289292" y="184401"/>
                </a:lnTo>
                <a:lnTo>
                  <a:pt x="1322561" y="214106"/>
                </a:lnTo>
                <a:lnTo>
                  <a:pt x="1354089" y="245634"/>
                </a:lnTo>
                <a:lnTo>
                  <a:pt x="1383794" y="278903"/>
                </a:lnTo>
                <a:lnTo>
                  <a:pt x="1411593" y="313831"/>
                </a:lnTo>
                <a:lnTo>
                  <a:pt x="1437405" y="350337"/>
                </a:lnTo>
                <a:lnTo>
                  <a:pt x="1461149" y="388337"/>
                </a:lnTo>
                <a:lnTo>
                  <a:pt x="1482741" y="427751"/>
                </a:lnTo>
                <a:lnTo>
                  <a:pt x="1502099" y="468496"/>
                </a:lnTo>
                <a:lnTo>
                  <a:pt x="1519143" y="510490"/>
                </a:lnTo>
                <a:lnTo>
                  <a:pt x="1533790" y="553652"/>
                </a:lnTo>
                <a:lnTo>
                  <a:pt x="1545957" y="597899"/>
                </a:lnTo>
                <a:lnTo>
                  <a:pt x="1555563" y="643148"/>
                </a:lnTo>
                <a:lnTo>
                  <a:pt x="1562527" y="689320"/>
                </a:lnTo>
                <a:lnTo>
                  <a:pt x="1566765" y="736330"/>
                </a:lnTo>
                <a:lnTo>
                  <a:pt x="1568196" y="784098"/>
                </a:lnTo>
                <a:lnTo>
                  <a:pt x="1566765" y="831862"/>
                </a:lnTo>
                <a:lnTo>
                  <a:pt x="1562527" y="878871"/>
                </a:lnTo>
                <a:lnTo>
                  <a:pt x="1555563" y="925040"/>
                </a:lnTo>
                <a:lnTo>
                  <a:pt x="1545957" y="970288"/>
                </a:lnTo>
                <a:lnTo>
                  <a:pt x="1533790" y="1014534"/>
                </a:lnTo>
                <a:lnTo>
                  <a:pt x="1519143" y="1057694"/>
                </a:lnTo>
                <a:lnTo>
                  <a:pt x="1502099" y="1099688"/>
                </a:lnTo>
                <a:lnTo>
                  <a:pt x="1482741" y="1140433"/>
                </a:lnTo>
                <a:lnTo>
                  <a:pt x="1461149" y="1179846"/>
                </a:lnTo>
                <a:lnTo>
                  <a:pt x="1437405" y="1217847"/>
                </a:lnTo>
                <a:lnTo>
                  <a:pt x="1411593" y="1254353"/>
                </a:lnTo>
                <a:lnTo>
                  <a:pt x="1383794" y="1289282"/>
                </a:lnTo>
                <a:lnTo>
                  <a:pt x="1354089" y="1322551"/>
                </a:lnTo>
                <a:lnTo>
                  <a:pt x="1322561" y="1354080"/>
                </a:lnTo>
                <a:lnTo>
                  <a:pt x="1289292" y="1383785"/>
                </a:lnTo>
                <a:lnTo>
                  <a:pt x="1254364" y="1411586"/>
                </a:lnTo>
                <a:lnTo>
                  <a:pt x="1217858" y="1437399"/>
                </a:lnTo>
                <a:lnTo>
                  <a:pt x="1179858" y="1461143"/>
                </a:lnTo>
                <a:lnTo>
                  <a:pt x="1140444" y="1482736"/>
                </a:lnTo>
                <a:lnTo>
                  <a:pt x="1099699" y="1502096"/>
                </a:lnTo>
                <a:lnTo>
                  <a:pt x="1057705" y="1519140"/>
                </a:lnTo>
                <a:lnTo>
                  <a:pt x="1014543" y="1533788"/>
                </a:lnTo>
                <a:lnTo>
                  <a:pt x="970296" y="1545956"/>
                </a:lnTo>
                <a:lnTo>
                  <a:pt x="925047" y="1555563"/>
                </a:lnTo>
                <a:lnTo>
                  <a:pt x="878875" y="1562526"/>
                </a:lnTo>
                <a:lnTo>
                  <a:pt x="831865" y="1566765"/>
                </a:lnTo>
                <a:lnTo>
                  <a:pt x="784098" y="1568196"/>
                </a:lnTo>
                <a:lnTo>
                  <a:pt x="736330" y="1566765"/>
                </a:lnTo>
                <a:lnTo>
                  <a:pt x="689320" y="1562526"/>
                </a:lnTo>
                <a:lnTo>
                  <a:pt x="643148" y="1555563"/>
                </a:lnTo>
                <a:lnTo>
                  <a:pt x="597899" y="1545956"/>
                </a:lnTo>
                <a:lnTo>
                  <a:pt x="553652" y="1533788"/>
                </a:lnTo>
                <a:lnTo>
                  <a:pt x="510490" y="1519140"/>
                </a:lnTo>
                <a:lnTo>
                  <a:pt x="468496" y="1502096"/>
                </a:lnTo>
                <a:lnTo>
                  <a:pt x="427751" y="1482736"/>
                </a:lnTo>
                <a:lnTo>
                  <a:pt x="388337" y="1461143"/>
                </a:lnTo>
                <a:lnTo>
                  <a:pt x="350337" y="1437399"/>
                </a:lnTo>
                <a:lnTo>
                  <a:pt x="313831" y="1411586"/>
                </a:lnTo>
                <a:lnTo>
                  <a:pt x="278903" y="1383785"/>
                </a:lnTo>
                <a:lnTo>
                  <a:pt x="245634" y="1354080"/>
                </a:lnTo>
                <a:lnTo>
                  <a:pt x="214106" y="1322551"/>
                </a:lnTo>
                <a:lnTo>
                  <a:pt x="184401" y="1289282"/>
                </a:lnTo>
                <a:lnTo>
                  <a:pt x="156602" y="1254353"/>
                </a:lnTo>
                <a:lnTo>
                  <a:pt x="130790" y="1217847"/>
                </a:lnTo>
                <a:lnTo>
                  <a:pt x="107046" y="1179846"/>
                </a:lnTo>
                <a:lnTo>
                  <a:pt x="85454" y="1140433"/>
                </a:lnTo>
                <a:lnTo>
                  <a:pt x="66096" y="1099688"/>
                </a:lnTo>
                <a:lnTo>
                  <a:pt x="49052" y="1057694"/>
                </a:lnTo>
                <a:lnTo>
                  <a:pt x="34405" y="1014534"/>
                </a:lnTo>
                <a:lnTo>
                  <a:pt x="22238" y="970288"/>
                </a:lnTo>
                <a:lnTo>
                  <a:pt x="12632" y="925040"/>
                </a:lnTo>
                <a:lnTo>
                  <a:pt x="5668" y="878871"/>
                </a:lnTo>
                <a:lnTo>
                  <a:pt x="1430" y="831862"/>
                </a:lnTo>
                <a:lnTo>
                  <a:pt x="0" y="784098"/>
                </a:lnTo>
                <a:close/>
              </a:path>
            </a:pathLst>
          </a:custGeom>
          <a:ln w="38100"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44"/>
          <p:cNvSpPr/>
          <p:nvPr/>
        </p:nvSpPr>
        <p:spPr>
          <a:xfrm>
            <a:off x="6685243" y="4327962"/>
            <a:ext cx="1170000" cy="117720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0" y="784098"/>
                </a:moveTo>
                <a:lnTo>
                  <a:pt x="1430" y="736330"/>
                </a:lnTo>
                <a:lnTo>
                  <a:pt x="5668" y="689320"/>
                </a:lnTo>
                <a:lnTo>
                  <a:pt x="12632" y="643148"/>
                </a:lnTo>
                <a:lnTo>
                  <a:pt x="22238" y="597899"/>
                </a:lnTo>
                <a:lnTo>
                  <a:pt x="34405" y="553652"/>
                </a:lnTo>
                <a:lnTo>
                  <a:pt x="49052" y="510490"/>
                </a:lnTo>
                <a:lnTo>
                  <a:pt x="66096" y="468496"/>
                </a:lnTo>
                <a:lnTo>
                  <a:pt x="85454" y="427751"/>
                </a:lnTo>
                <a:lnTo>
                  <a:pt x="107046" y="388337"/>
                </a:lnTo>
                <a:lnTo>
                  <a:pt x="130790" y="350337"/>
                </a:lnTo>
                <a:lnTo>
                  <a:pt x="156602" y="313831"/>
                </a:lnTo>
                <a:lnTo>
                  <a:pt x="184401" y="278903"/>
                </a:lnTo>
                <a:lnTo>
                  <a:pt x="214106" y="245634"/>
                </a:lnTo>
                <a:lnTo>
                  <a:pt x="245634" y="214106"/>
                </a:lnTo>
                <a:lnTo>
                  <a:pt x="278903" y="184401"/>
                </a:lnTo>
                <a:lnTo>
                  <a:pt x="313831" y="156602"/>
                </a:lnTo>
                <a:lnTo>
                  <a:pt x="350337" y="130790"/>
                </a:lnTo>
                <a:lnTo>
                  <a:pt x="388337" y="107046"/>
                </a:lnTo>
                <a:lnTo>
                  <a:pt x="427751" y="85454"/>
                </a:lnTo>
                <a:lnTo>
                  <a:pt x="468496" y="66096"/>
                </a:lnTo>
                <a:lnTo>
                  <a:pt x="510490" y="49052"/>
                </a:lnTo>
                <a:lnTo>
                  <a:pt x="553652" y="34405"/>
                </a:lnTo>
                <a:lnTo>
                  <a:pt x="597899" y="22238"/>
                </a:lnTo>
                <a:lnTo>
                  <a:pt x="643148" y="12632"/>
                </a:lnTo>
                <a:lnTo>
                  <a:pt x="689320" y="5668"/>
                </a:lnTo>
                <a:lnTo>
                  <a:pt x="736330" y="1430"/>
                </a:lnTo>
                <a:lnTo>
                  <a:pt x="784098" y="0"/>
                </a:lnTo>
                <a:lnTo>
                  <a:pt x="831865" y="1430"/>
                </a:lnTo>
                <a:lnTo>
                  <a:pt x="878875" y="5668"/>
                </a:lnTo>
                <a:lnTo>
                  <a:pt x="925047" y="12632"/>
                </a:lnTo>
                <a:lnTo>
                  <a:pt x="970296" y="22238"/>
                </a:lnTo>
                <a:lnTo>
                  <a:pt x="1014543" y="34405"/>
                </a:lnTo>
                <a:lnTo>
                  <a:pt x="1057705" y="49052"/>
                </a:lnTo>
                <a:lnTo>
                  <a:pt x="1099699" y="66096"/>
                </a:lnTo>
                <a:lnTo>
                  <a:pt x="1140444" y="85454"/>
                </a:lnTo>
                <a:lnTo>
                  <a:pt x="1179858" y="107046"/>
                </a:lnTo>
                <a:lnTo>
                  <a:pt x="1217858" y="130790"/>
                </a:lnTo>
                <a:lnTo>
                  <a:pt x="1254364" y="156602"/>
                </a:lnTo>
                <a:lnTo>
                  <a:pt x="1289292" y="184401"/>
                </a:lnTo>
                <a:lnTo>
                  <a:pt x="1322561" y="214106"/>
                </a:lnTo>
                <a:lnTo>
                  <a:pt x="1354089" y="245634"/>
                </a:lnTo>
                <a:lnTo>
                  <a:pt x="1383794" y="278903"/>
                </a:lnTo>
                <a:lnTo>
                  <a:pt x="1411593" y="313831"/>
                </a:lnTo>
                <a:lnTo>
                  <a:pt x="1437405" y="350337"/>
                </a:lnTo>
                <a:lnTo>
                  <a:pt x="1461149" y="388337"/>
                </a:lnTo>
                <a:lnTo>
                  <a:pt x="1482741" y="427751"/>
                </a:lnTo>
                <a:lnTo>
                  <a:pt x="1502099" y="468496"/>
                </a:lnTo>
                <a:lnTo>
                  <a:pt x="1519143" y="510490"/>
                </a:lnTo>
                <a:lnTo>
                  <a:pt x="1533790" y="553652"/>
                </a:lnTo>
                <a:lnTo>
                  <a:pt x="1545957" y="597899"/>
                </a:lnTo>
                <a:lnTo>
                  <a:pt x="1555563" y="643148"/>
                </a:lnTo>
                <a:lnTo>
                  <a:pt x="1562527" y="689320"/>
                </a:lnTo>
                <a:lnTo>
                  <a:pt x="1566765" y="736330"/>
                </a:lnTo>
                <a:lnTo>
                  <a:pt x="1568196" y="784098"/>
                </a:lnTo>
                <a:lnTo>
                  <a:pt x="1566765" y="831862"/>
                </a:lnTo>
                <a:lnTo>
                  <a:pt x="1562527" y="878871"/>
                </a:lnTo>
                <a:lnTo>
                  <a:pt x="1555563" y="925040"/>
                </a:lnTo>
                <a:lnTo>
                  <a:pt x="1545957" y="970288"/>
                </a:lnTo>
                <a:lnTo>
                  <a:pt x="1533790" y="1014534"/>
                </a:lnTo>
                <a:lnTo>
                  <a:pt x="1519143" y="1057694"/>
                </a:lnTo>
                <a:lnTo>
                  <a:pt x="1502099" y="1099688"/>
                </a:lnTo>
                <a:lnTo>
                  <a:pt x="1482741" y="1140433"/>
                </a:lnTo>
                <a:lnTo>
                  <a:pt x="1461149" y="1179846"/>
                </a:lnTo>
                <a:lnTo>
                  <a:pt x="1437405" y="1217847"/>
                </a:lnTo>
                <a:lnTo>
                  <a:pt x="1411593" y="1254353"/>
                </a:lnTo>
                <a:lnTo>
                  <a:pt x="1383794" y="1289282"/>
                </a:lnTo>
                <a:lnTo>
                  <a:pt x="1354089" y="1322551"/>
                </a:lnTo>
                <a:lnTo>
                  <a:pt x="1322561" y="1354080"/>
                </a:lnTo>
                <a:lnTo>
                  <a:pt x="1289292" y="1383785"/>
                </a:lnTo>
                <a:lnTo>
                  <a:pt x="1254364" y="1411586"/>
                </a:lnTo>
                <a:lnTo>
                  <a:pt x="1217858" y="1437399"/>
                </a:lnTo>
                <a:lnTo>
                  <a:pt x="1179858" y="1461143"/>
                </a:lnTo>
                <a:lnTo>
                  <a:pt x="1140444" y="1482736"/>
                </a:lnTo>
                <a:lnTo>
                  <a:pt x="1099699" y="1502096"/>
                </a:lnTo>
                <a:lnTo>
                  <a:pt x="1057705" y="1519140"/>
                </a:lnTo>
                <a:lnTo>
                  <a:pt x="1014543" y="1533788"/>
                </a:lnTo>
                <a:lnTo>
                  <a:pt x="970296" y="1545956"/>
                </a:lnTo>
                <a:lnTo>
                  <a:pt x="925047" y="1555563"/>
                </a:lnTo>
                <a:lnTo>
                  <a:pt x="878875" y="1562526"/>
                </a:lnTo>
                <a:lnTo>
                  <a:pt x="831865" y="1566765"/>
                </a:lnTo>
                <a:lnTo>
                  <a:pt x="784098" y="1568196"/>
                </a:lnTo>
                <a:lnTo>
                  <a:pt x="736330" y="1566765"/>
                </a:lnTo>
                <a:lnTo>
                  <a:pt x="689320" y="1562526"/>
                </a:lnTo>
                <a:lnTo>
                  <a:pt x="643148" y="1555563"/>
                </a:lnTo>
                <a:lnTo>
                  <a:pt x="597899" y="1545956"/>
                </a:lnTo>
                <a:lnTo>
                  <a:pt x="553652" y="1533788"/>
                </a:lnTo>
                <a:lnTo>
                  <a:pt x="510490" y="1519140"/>
                </a:lnTo>
                <a:lnTo>
                  <a:pt x="468496" y="1502096"/>
                </a:lnTo>
                <a:lnTo>
                  <a:pt x="427751" y="1482736"/>
                </a:lnTo>
                <a:lnTo>
                  <a:pt x="388337" y="1461143"/>
                </a:lnTo>
                <a:lnTo>
                  <a:pt x="350337" y="1437399"/>
                </a:lnTo>
                <a:lnTo>
                  <a:pt x="313831" y="1411586"/>
                </a:lnTo>
                <a:lnTo>
                  <a:pt x="278903" y="1383785"/>
                </a:lnTo>
                <a:lnTo>
                  <a:pt x="245634" y="1354080"/>
                </a:lnTo>
                <a:lnTo>
                  <a:pt x="214106" y="1322551"/>
                </a:lnTo>
                <a:lnTo>
                  <a:pt x="184401" y="1289282"/>
                </a:lnTo>
                <a:lnTo>
                  <a:pt x="156602" y="1254353"/>
                </a:lnTo>
                <a:lnTo>
                  <a:pt x="130790" y="1217847"/>
                </a:lnTo>
                <a:lnTo>
                  <a:pt x="107046" y="1179846"/>
                </a:lnTo>
                <a:lnTo>
                  <a:pt x="85454" y="1140433"/>
                </a:lnTo>
                <a:lnTo>
                  <a:pt x="66096" y="1099688"/>
                </a:lnTo>
                <a:lnTo>
                  <a:pt x="49052" y="1057694"/>
                </a:lnTo>
                <a:lnTo>
                  <a:pt x="34405" y="1014534"/>
                </a:lnTo>
                <a:lnTo>
                  <a:pt x="22238" y="970288"/>
                </a:lnTo>
                <a:lnTo>
                  <a:pt x="12632" y="925040"/>
                </a:lnTo>
                <a:lnTo>
                  <a:pt x="5668" y="878871"/>
                </a:lnTo>
                <a:lnTo>
                  <a:pt x="1430" y="831862"/>
                </a:lnTo>
                <a:lnTo>
                  <a:pt x="0" y="784098"/>
                </a:lnTo>
                <a:close/>
              </a:path>
            </a:pathLst>
          </a:custGeom>
          <a:ln w="38100"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44"/>
          <p:cNvSpPr/>
          <p:nvPr/>
        </p:nvSpPr>
        <p:spPr>
          <a:xfrm>
            <a:off x="8076988" y="4331093"/>
            <a:ext cx="1170000" cy="117720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0" y="784098"/>
                </a:moveTo>
                <a:lnTo>
                  <a:pt x="1430" y="736330"/>
                </a:lnTo>
                <a:lnTo>
                  <a:pt x="5668" y="689320"/>
                </a:lnTo>
                <a:lnTo>
                  <a:pt x="12632" y="643148"/>
                </a:lnTo>
                <a:lnTo>
                  <a:pt x="22238" y="597899"/>
                </a:lnTo>
                <a:lnTo>
                  <a:pt x="34405" y="553652"/>
                </a:lnTo>
                <a:lnTo>
                  <a:pt x="49052" y="510490"/>
                </a:lnTo>
                <a:lnTo>
                  <a:pt x="66096" y="468496"/>
                </a:lnTo>
                <a:lnTo>
                  <a:pt x="85454" y="427751"/>
                </a:lnTo>
                <a:lnTo>
                  <a:pt x="107046" y="388337"/>
                </a:lnTo>
                <a:lnTo>
                  <a:pt x="130790" y="350337"/>
                </a:lnTo>
                <a:lnTo>
                  <a:pt x="156602" y="313831"/>
                </a:lnTo>
                <a:lnTo>
                  <a:pt x="184401" y="278903"/>
                </a:lnTo>
                <a:lnTo>
                  <a:pt x="214106" y="245634"/>
                </a:lnTo>
                <a:lnTo>
                  <a:pt x="245634" y="214106"/>
                </a:lnTo>
                <a:lnTo>
                  <a:pt x="278903" y="184401"/>
                </a:lnTo>
                <a:lnTo>
                  <a:pt x="313831" y="156602"/>
                </a:lnTo>
                <a:lnTo>
                  <a:pt x="350337" y="130790"/>
                </a:lnTo>
                <a:lnTo>
                  <a:pt x="388337" y="107046"/>
                </a:lnTo>
                <a:lnTo>
                  <a:pt x="427751" y="85454"/>
                </a:lnTo>
                <a:lnTo>
                  <a:pt x="468496" y="66096"/>
                </a:lnTo>
                <a:lnTo>
                  <a:pt x="510490" y="49052"/>
                </a:lnTo>
                <a:lnTo>
                  <a:pt x="553652" y="34405"/>
                </a:lnTo>
                <a:lnTo>
                  <a:pt x="597899" y="22238"/>
                </a:lnTo>
                <a:lnTo>
                  <a:pt x="643148" y="12632"/>
                </a:lnTo>
                <a:lnTo>
                  <a:pt x="689320" y="5668"/>
                </a:lnTo>
                <a:lnTo>
                  <a:pt x="736330" y="1430"/>
                </a:lnTo>
                <a:lnTo>
                  <a:pt x="784098" y="0"/>
                </a:lnTo>
                <a:lnTo>
                  <a:pt x="831865" y="1430"/>
                </a:lnTo>
                <a:lnTo>
                  <a:pt x="878875" y="5668"/>
                </a:lnTo>
                <a:lnTo>
                  <a:pt x="925047" y="12632"/>
                </a:lnTo>
                <a:lnTo>
                  <a:pt x="970296" y="22238"/>
                </a:lnTo>
                <a:lnTo>
                  <a:pt x="1014543" y="34405"/>
                </a:lnTo>
                <a:lnTo>
                  <a:pt x="1057705" y="49052"/>
                </a:lnTo>
                <a:lnTo>
                  <a:pt x="1099699" y="66096"/>
                </a:lnTo>
                <a:lnTo>
                  <a:pt x="1140444" y="85454"/>
                </a:lnTo>
                <a:lnTo>
                  <a:pt x="1179858" y="107046"/>
                </a:lnTo>
                <a:lnTo>
                  <a:pt x="1217858" y="130790"/>
                </a:lnTo>
                <a:lnTo>
                  <a:pt x="1254364" y="156602"/>
                </a:lnTo>
                <a:lnTo>
                  <a:pt x="1289292" y="184401"/>
                </a:lnTo>
                <a:lnTo>
                  <a:pt x="1322561" y="214106"/>
                </a:lnTo>
                <a:lnTo>
                  <a:pt x="1354089" y="245634"/>
                </a:lnTo>
                <a:lnTo>
                  <a:pt x="1383794" y="278903"/>
                </a:lnTo>
                <a:lnTo>
                  <a:pt x="1411593" y="313831"/>
                </a:lnTo>
                <a:lnTo>
                  <a:pt x="1437405" y="350337"/>
                </a:lnTo>
                <a:lnTo>
                  <a:pt x="1461149" y="388337"/>
                </a:lnTo>
                <a:lnTo>
                  <a:pt x="1482741" y="427751"/>
                </a:lnTo>
                <a:lnTo>
                  <a:pt x="1502099" y="468496"/>
                </a:lnTo>
                <a:lnTo>
                  <a:pt x="1519143" y="510490"/>
                </a:lnTo>
                <a:lnTo>
                  <a:pt x="1533790" y="553652"/>
                </a:lnTo>
                <a:lnTo>
                  <a:pt x="1545957" y="597899"/>
                </a:lnTo>
                <a:lnTo>
                  <a:pt x="1555563" y="643148"/>
                </a:lnTo>
                <a:lnTo>
                  <a:pt x="1562527" y="689320"/>
                </a:lnTo>
                <a:lnTo>
                  <a:pt x="1566765" y="736330"/>
                </a:lnTo>
                <a:lnTo>
                  <a:pt x="1568196" y="784098"/>
                </a:lnTo>
                <a:lnTo>
                  <a:pt x="1566765" y="831862"/>
                </a:lnTo>
                <a:lnTo>
                  <a:pt x="1562527" y="878871"/>
                </a:lnTo>
                <a:lnTo>
                  <a:pt x="1555563" y="925040"/>
                </a:lnTo>
                <a:lnTo>
                  <a:pt x="1545957" y="970288"/>
                </a:lnTo>
                <a:lnTo>
                  <a:pt x="1533790" y="1014534"/>
                </a:lnTo>
                <a:lnTo>
                  <a:pt x="1519143" y="1057694"/>
                </a:lnTo>
                <a:lnTo>
                  <a:pt x="1502099" y="1099688"/>
                </a:lnTo>
                <a:lnTo>
                  <a:pt x="1482741" y="1140433"/>
                </a:lnTo>
                <a:lnTo>
                  <a:pt x="1461149" y="1179846"/>
                </a:lnTo>
                <a:lnTo>
                  <a:pt x="1437405" y="1217847"/>
                </a:lnTo>
                <a:lnTo>
                  <a:pt x="1411593" y="1254353"/>
                </a:lnTo>
                <a:lnTo>
                  <a:pt x="1383794" y="1289282"/>
                </a:lnTo>
                <a:lnTo>
                  <a:pt x="1354089" y="1322551"/>
                </a:lnTo>
                <a:lnTo>
                  <a:pt x="1322561" y="1354080"/>
                </a:lnTo>
                <a:lnTo>
                  <a:pt x="1289292" y="1383785"/>
                </a:lnTo>
                <a:lnTo>
                  <a:pt x="1254364" y="1411586"/>
                </a:lnTo>
                <a:lnTo>
                  <a:pt x="1217858" y="1437399"/>
                </a:lnTo>
                <a:lnTo>
                  <a:pt x="1179858" y="1461143"/>
                </a:lnTo>
                <a:lnTo>
                  <a:pt x="1140444" y="1482736"/>
                </a:lnTo>
                <a:lnTo>
                  <a:pt x="1099699" y="1502096"/>
                </a:lnTo>
                <a:lnTo>
                  <a:pt x="1057705" y="1519140"/>
                </a:lnTo>
                <a:lnTo>
                  <a:pt x="1014543" y="1533788"/>
                </a:lnTo>
                <a:lnTo>
                  <a:pt x="970296" y="1545956"/>
                </a:lnTo>
                <a:lnTo>
                  <a:pt x="925047" y="1555563"/>
                </a:lnTo>
                <a:lnTo>
                  <a:pt x="878875" y="1562526"/>
                </a:lnTo>
                <a:lnTo>
                  <a:pt x="831865" y="1566765"/>
                </a:lnTo>
                <a:lnTo>
                  <a:pt x="784098" y="1568196"/>
                </a:lnTo>
                <a:lnTo>
                  <a:pt x="736330" y="1566765"/>
                </a:lnTo>
                <a:lnTo>
                  <a:pt x="689320" y="1562526"/>
                </a:lnTo>
                <a:lnTo>
                  <a:pt x="643148" y="1555563"/>
                </a:lnTo>
                <a:lnTo>
                  <a:pt x="597899" y="1545956"/>
                </a:lnTo>
                <a:lnTo>
                  <a:pt x="553652" y="1533788"/>
                </a:lnTo>
                <a:lnTo>
                  <a:pt x="510490" y="1519140"/>
                </a:lnTo>
                <a:lnTo>
                  <a:pt x="468496" y="1502096"/>
                </a:lnTo>
                <a:lnTo>
                  <a:pt x="427751" y="1482736"/>
                </a:lnTo>
                <a:lnTo>
                  <a:pt x="388337" y="1461143"/>
                </a:lnTo>
                <a:lnTo>
                  <a:pt x="350337" y="1437399"/>
                </a:lnTo>
                <a:lnTo>
                  <a:pt x="313831" y="1411586"/>
                </a:lnTo>
                <a:lnTo>
                  <a:pt x="278903" y="1383785"/>
                </a:lnTo>
                <a:lnTo>
                  <a:pt x="245634" y="1354080"/>
                </a:lnTo>
                <a:lnTo>
                  <a:pt x="214106" y="1322551"/>
                </a:lnTo>
                <a:lnTo>
                  <a:pt x="184401" y="1289282"/>
                </a:lnTo>
                <a:lnTo>
                  <a:pt x="156602" y="1254353"/>
                </a:lnTo>
                <a:lnTo>
                  <a:pt x="130790" y="1217847"/>
                </a:lnTo>
                <a:lnTo>
                  <a:pt x="107046" y="1179846"/>
                </a:lnTo>
                <a:lnTo>
                  <a:pt x="85454" y="1140433"/>
                </a:lnTo>
                <a:lnTo>
                  <a:pt x="66096" y="1099688"/>
                </a:lnTo>
                <a:lnTo>
                  <a:pt x="49052" y="1057694"/>
                </a:lnTo>
                <a:lnTo>
                  <a:pt x="34405" y="1014534"/>
                </a:lnTo>
                <a:lnTo>
                  <a:pt x="22238" y="970288"/>
                </a:lnTo>
                <a:lnTo>
                  <a:pt x="12632" y="925040"/>
                </a:lnTo>
                <a:lnTo>
                  <a:pt x="5668" y="878871"/>
                </a:lnTo>
                <a:lnTo>
                  <a:pt x="1430" y="831862"/>
                </a:lnTo>
                <a:lnTo>
                  <a:pt x="0" y="784098"/>
                </a:lnTo>
                <a:close/>
              </a:path>
            </a:pathLst>
          </a:custGeom>
          <a:ln w="38100"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44"/>
          <p:cNvSpPr/>
          <p:nvPr/>
        </p:nvSpPr>
        <p:spPr>
          <a:xfrm>
            <a:off x="9459727" y="4331093"/>
            <a:ext cx="1170000" cy="117720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0" y="784098"/>
                </a:moveTo>
                <a:lnTo>
                  <a:pt x="1430" y="736330"/>
                </a:lnTo>
                <a:lnTo>
                  <a:pt x="5668" y="689320"/>
                </a:lnTo>
                <a:lnTo>
                  <a:pt x="12632" y="643148"/>
                </a:lnTo>
                <a:lnTo>
                  <a:pt x="22238" y="597899"/>
                </a:lnTo>
                <a:lnTo>
                  <a:pt x="34405" y="553652"/>
                </a:lnTo>
                <a:lnTo>
                  <a:pt x="49052" y="510490"/>
                </a:lnTo>
                <a:lnTo>
                  <a:pt x="66096" y="468496"/>
                </a:lnTo>
                <a:lnTo>
                  <a:pt x="85454" y="427751"/>
                </a:lnTo>
                <a:lnTo>
                  <a:pt x="107046" y="388337"/>
                </a:lnTo>
                <a:lnTo>
                  <a:pt x="130790" y="350337"/>
                </a:lnTo>
                <a:lnTo>
                  <a:pt x="156602" y="313831"/>
                </a:lnTo>
                <a:lnTo>
                  <a:pt x="184401" y="278903"/>
                </a:lnTo>
                <a:lnTo>
                  <a:pt x="214106" y="245634"/>
                </a:lnTo>
                <a:lnTo>
                  <a:pt x="245634" y="214106"/>
                </a:lnTo>
                <a:lnTo>
                  <a:pt x="278903" y="184401"/>
                </a:lnTo>
                <a:lnTo>
                  <a:pt x="313831" y="156602"/>
                </a:lnTo>
                <a:lnTo>
                  <a:pt x="350337" y="130790"/>
                </a:lnTo>
                <a:lnTo>
                  <a:pt x="388337" y="107046"/>
                </a:lnTo>
                <a:lnTo>
                  <a:pt x="427751" y="85454"/>
                </a:lnTo>
                <a:lnTo>
                  <a:pt x="468496" y="66096"/>
                </a:lnTo>
                <a:lnTo>
                  <a:pt x="510490" y="49052"/>
                </a:lnTo>
                <a:lnTo>
                  <a:pt x="553652" y="34405"/>
                </a:lnTo>
                <a:lnTo>
                  <a:pt x="597899" y="22238"/>
                </a:lnTo>
                <a:lnTo>
                  <a:pt x="643148" y="12632"/>
                </a:lnTo>
                <a:lnTo>
                  <a:pt x="689320" y="5668"/>
                </a:lnTo>
                <a:lnTo>
                  <a:pt x="736330" y="1430"/>
                </a:lnTo>
                <a:lnTo>
                  <a:pt x="784098" y="0"/>
                </a:lnTo>
                <a:lnTo>
                  <a:pt x="831865" y="1430"/>
                </a:lnTo>
                <a:lnTo>
                  <a:pt x="878875" y="5668"/>
                </a:lnTo>
                <a:lnTo>
                  <a:pt x="925047" y="12632"/>
                </a:lnTo>
                <a:lnTo>
                  <a:pt x="970296" y="22238"/>
                </a:lnTo>
                <a:lnTo>
                  <a:pt x="1014543" y="34405"/>
                </a:lnTo>
                <a:lnTo>
                  <a:pt x="1057705" y="49052"/>
                </a:lnTo>
                <a:lnTo>
                  <a:pt x="1099699" y="66096"/>
                </a:lnTo>
                <a:lnTo>
                  <a:pt x="1140444" y="85454"/>
                </a:lnTo>
                <a:lnTo>
                  <a:pt x="1179858" y="107046"/>
                </a:lnTo>
                <a:lnTo>
                  <a:pt x="1217858" y="130790"/>
                </a:lnTo>
                <a:lnTo>
                  <a:pt x="1254364" y="156602"/>
                </a:lnTo>
                <a:lnTo>
                  <a:pt x="1289292" y="184401"/>
                </a:lnTo>
                <a:lnTo>
                  <a:pt x="1322561" y="214106"/>
                </a:lnTo>
                <a:lnTo>
                  <a:pt x="1354089" y="245634"/>
                </a:lnTo>
                <a:lnTo>
                  <a:pt x="1383794" y="278903"/>
                </a:lnTo>
                <a:lnTo>
                  <a:pt x="1411593" y="313831"/>
                </a:lnTo>
                <a:lnTo>
                  <a:pt x="1437405" y="350337"/>
                </a:lnTo>
                <a:lnTo>
                  <a:pt x="1461149" y="388337"/>
                </a:lnTo>
                <a:lnTo>
                  <a:pt x="1482741" y="427751"/>
                </a:lnTo>
                <a:lnTo>
                  <a:pt x="1502099" y="468496"/>
                </a:lnTo>
                <a:lnTo>
                  <a:pt x="1519143" y="510490"/>
                </a:lnTo>
                <a:lnTo>
                  <a:pt x="1533790" y="553652"/>
                </a:lnTo>
                <a:lnTo>
                  <a:pt x="1545957" y="597899"/>
                </a:lnTo>
                <a:lnTo>
                  <a:pt x="1555563" y="643148"/>
                </a:lnTo>
                <a:lnTo>
                  <a:pt x="1562527" y="689320"/>
                </a:lnTo>
                <a:lnTo>
                  <a:pt x="1566765" y="736330"/>
                </a:lnTo>
                <a:lnTo>
                  <a:pt x="1568196" y="784098"/>
                </a:lnTo>
                <a:lnTo>
                  <a:pt x="1566765" y="831862"/>
                </a:lnTo>
                <a:lnTo>
                  <a:pt x="1562527" y="878871"/>
                </a:lnTo>
                <a:lnTo>
                  <a:pt x="1555563" y="925040"/>
                </a:lnTo>
                <a:lnTo>
                  <a:pt x="1545957" y="970288"/>
                </a:lnTo>
                <a:lnTo>
                  <a:pt x="1533790" y="1014534"/>
                </a:lnTo>
                <a:lnTo>
                  <a:pt x="1519143" y="1057694"/>
                </a:lnTo>
                <a:lnTo>
                  <a:pt x="1502099" y="1099688"/>
                </a:lnTo>
                <a:lnTo>
                  <a:pt x="1482741" y="1140433"/>
                </a:lnTo>
                <a:lnTo>
                  <a:pt x="1461149" y="1179846"/>
                </a:lnTo>
                <a:lnTo>
                  <a:pt x="1437405" y="1217847"/>
                </a:lnTo>
                <a:lnTo>
                  <a:pt x="1411593" y="1254353"/>
                </a:lnTo>
                <a:lnTo>
                  <a:pt x="1383794" y="1289282"/>
                </a:lnTo>
                <a:lnTo>
                  <a:pt x="1354089" y="1322551"/>
                </a:lnTo>
                <a:lnTo>
                  <a:pt x="1322561" y="1354080"/>
                </a:lnTo>
                <a:lnTo>
                  <a:pt x="1289292" y="1383785"/>
                </a:lnTo>
                <a:lnTo>
                  <a:pt x="1254364" y="1411586"/>
                </a:lnTo>
                <a:lnTo>
                  <a:pt x="1217858" y="1437399"/>
                </a:lnTo>
                <a:lnTo>
                  <a:pt x="1179858" y="1461143"/>
                </a:lnTo>
                <a:lnTo>
                  <a:pt x="1140444" y="1482736"/>
                </a:lnTo>
                <a:lnTo>
                  <a:pt x="1099699" y="1502096"/>
                </a:lnTo>
                <a:lnTo>
                  <a:pt x="1057705" y="1519140"/>
                </a:lnTo>
                <a:lnTo>
                  <a:pt x="1014543" y="1533788"/>
                </a:lnTo>
                <a:lnTo>
                  <a:pt x="970296" y="1545956"/>
                </a:lnTo>
                <a:lnTo>
                  <a:pt x="925047" y="1555563"/>
                </a:lnTo>
                <a:lnTo>
                  <a:pt x="878875" y="1562526"/>
                </a:lnTo>
                <a:lnTo>
                  <a:pt x="831865" y="1566765"/>
                </a:lnTo>
                <a:lnTo>
                  <a:pt x="784098" y="1568196"/>
                </a:lnTo>
                <a:lnTo>
                  <a:pt x="736330" y="1566765"/>
                </a:lnTo>
                <a:lnTo>
                  <a:pt x="689320" y="1562526"/>
                </a:lnTo>
                <a:lnTo>
                  <a:pt x="643148" y="1555563"/>
                </a:lnTo>
                <a:lnTo>
                  <a:pt x="597899" y="1545956"/>
                </a:lnTo>
                <a:lnTo>
                  <a:pt x="553652" y="1533788"/>
                </a:lnTo>
                <a:lnTo>
                  <a:pt x="510490" y="1519140"/>
                </a:lnTo>
                <a:lnTo>
                  <a:pt x="468496" y="1502096"/>
                </a:lnTo>
                <a:lnTo>
                  <a:pt x="427751" y="1482736"/>
                </a:lnTo>
                <a:lnTo>
                  <a:pt x="388337" y="1461143"/>
                </a:lnTo>
                <a:lnTo>
                  <a:pt x="350337" y="1437399"/>
                </a:lnTo>
                <a:lnTo>
                  <a:pt x="313831" y="1411586"/>
                </a:lnTo>
                <a:lnTo>
                  <a:pt x="278903" y="1383785"/>
                </a:lnTo>
                <a:lnTo>
                  <a:pt x="245634" y="1354080"/>
                </a:lnTo>
                <a:lnTo>
                  <a:pt x="214106" y="1322551"/>
                </a:lnTo>
                <a:lnTo>
                  <a:pt x="184401" y="1289282"/>
                </a:lnTo>
                <a:lnTo>
                  <a:pt x="156602" y="1254353"/>
                </a:lnTo>
                <a:lnTo>
                  <a:pt x="130790" y="1217847"/>
                </a:lnTo>
                <a:lnTo>
                  <a:pt x="107046" y="1179846"/>
                </a:lnTo>
                <a:lnTo>
                  <a:pt x="85454" y="1140433"/>
                </a:lnTo>
                <a:lnTo>
                  <a:pt x="66096" y="1099688"/>
                </a:lnTo>
                <a:lnTo>
                  <a:pt x="49052" y="1057694"/>
                </a:lnTo>
                <a:lnTo>
                  <a:pt x="34405" y="1014534"/>
                </a:lnTo>
                <a:lnTo>
                  <a:pt x="22238" y="970288"/>
                </a:lnTo>
                <a:lnTo>
                  <a:pt x="12632" y="925040"/>
                </a:lnTo>
                <a:lnTo>
                  <a:pt x="5668" y="878871"/>
                </a:lnTo>
                <a:lnTo>
                  <a:pt x="1430" y="831862"/>
                </a:lnTo>
                <a:lnTo>
                  <a:pt x="0" y="784098"/>
                </a:lnTo>
                <a:close/>
              </a:path>
            </a:pathLst>
          </a:custGeom>
          <a:ln w="38100"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CaixaDeTexto 109"/>
          <p:cNvSpPr txBox="1"/>
          <p:nvPr/>
        </p:nvSpPr>
        <p:spPr>
          <a:xfrm>
            <a:off x="5660849" y="6283041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/>
              </a:defRPr>
            </a:lvl1pPr>
          </a:lstStyle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Boletim Mensal de Energia (BME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Dez/2022</a:t>
            </a: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1263" y="499619"/>
            <a:ext cx="8300787" cy="467392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Decenal de Expansão de Energia 2031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0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5" y="1078742"/>
            <a:ext cx="7095740" cy="498181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7496150" y="6095218"/>
            <a:ext cx="7152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/>
                <a:ea typeface="+mn-ea"/>
                <a:cs typeface="+mn-cs"/>
              </a:rPr>
              <a:t>Fonte: </a:t>
            </a:r>
            <a:r>
              <a:rPr lang="pt-BR" sz="900" dirty="0" smtClean="0">
                <a:solidFill>
                  <a:prstClr val="black"/>
                </a:solidFill>
                <a:latin typeface="Raleway" panose="020B0503030101060003"/>
              </a:rPr>
              <a:t>EPE</a:t>
            </a:r>
            <a:endParaRPr kumimoji="0" lang="pt-BR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6662" y="135137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Energia ABEMA – Agenda 2020 </a:t>
            </a:r>
          </a:p>
        </p:txBody>
      </p:sp>
      <p:sp>
        <p:nvSpPr>
          <p:cNvPr id="12" name="Google Shape;484;p36">
            <a:extLst>
              <a:ext uri="{FF2B5EF4-FFF2-40B4-BE49-F238E27FC236}">
                <a16:creationId xmlns:a16="http://schemas.microsoft.com/office/drawing/2014/main" id="{7FC6FA0E-3AF7-F10D-D4AC-B3A2B0475BF4}"/>
              </a:ext>
            </a:extLst>
          </p:cNvPr>
          <p:cNvSpPr txBox="1"/>
          <p:nvPr/>
        </p:nvSpPr>
        <p:spPr>
          <a:xfrm>
            <a:off x="0" y="0"/>
            <a:ext cx="12191999" cy="5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r"/>
            <a:endParaRPr lang="pt-BR" sz="2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233654" y="3355335"/>
            <a:ext cx="11721552" cy="750890"/>
            <a:chOff x="233654" y="3050532"/>
            <a:chExt cx="11721552" cy="750890"/>
          </a:xfrm>
        </p:grpSpPr>
        <p:sp>
          <p:nvSpPr>
            <p:cNvPr id="14" name="Forma Livre: Forma 2">
              <a:extLst>
                <a:ext uri="{FF2B5EF4-FFF2-40B4-BE49-F238E27FC236}">
                  <a16:creationId xmlns:a16="http://schemas.microsoft.com/office/drawing/2014/main" id="{EC7AF84F-40D5-3233-8350-AEE92CAC368A}"/>
                </a:ext>
              </a:extLst>
            </p:cNvPr>
            <p:cNvSpPr/>
            <p:nvPr/>
          </p:nvSpPr>
          <p:spPr>
            <a:xfrm>
              <a:off x="9361388" y="3050532"/>
              <a:ext cx="2593818" cy="750890"/>
            </a:xfrm>
            <a:custGeom>
              <a:avLst/>
              <a:gdLst>
                <a:gd name="connsiteX0" fmla="*/ 2207421 w 2593818"/>
                <a:gd name="connsiteY0" fmla="*/ 0 h 750890"/>
                <a:gd name="connsiteX1" fmla="*/ 4839 w 2593818"/>
                <a:gd name="connsiteY1" fmla="*/ 0 h 750890"/>
                <a:gd name="connsiteX2" fmla="*/ 391302 w 2593818"/>
                <a:gd name="connsiteY2" fmla="*/ 375412 h 750890"/>
                <a:gd name="connsiteX3" fmla="*/ 4839 w 2593818"/>
                <a:gd name="connsiteY3" fmla="*/ 750890 h 750890"/>
                <a:gd name="connsiteX4" fmla="*/ 0 w 2593818"/>
                <a:gd name="connsiteY4" fmla="*/ 750890 h 750890"/>
                <a:gd name="connsiteX5" fmla="*/ 0 w 2593818"/>
                <a:gd name="connsiteY5" fmla="*/ 750890 h 750890"/>
                <a:gd name="connsiteX6" fmla="*/ 2207421 w 2593818"/>
                <a:gd name="connsiteY6" fmla="*/ 750890 h 750890"/>
                <a:gd name="connsiteX7" fmla="*/ 2593819 w 2593818"/>
                <a:gd name="connsiteY7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818" h="750890">
                  <a:moveTo>
                    <a:pt x="2207421" y="0"/>
                  </a:moveTo>
                  <a:lnTo>
                    <a:pt x="4839" y="0"/>
                  </a:lnTo>
                  <a:lnTo>
                    <a:pt x="391302" y="375412"/>
                  </a:lnTo>
                  <a:lnTo>
                    <a:pt x="4839" y="750890"/>
                  </a:lnTo>
                  <a:lnTo>
                    <a:pt x="0" y="750890"/>
                  </a:lnTo>
                  <a:lnTo>
                    <a:pt x="0" y="750890"/>
                  </a:lnTo>
                  <a:lnTo>
                    <a:pt x="2207421" y="750890"/>
                  </a:lnTo>
                  <a:lnTo>
                    <a:pt x="2593819" y="375412"/>
                  </a:lnTo>
                  <a:close/>
                </a:path>
              </a:pathLst>
            </a:custGeom>
            <a:solidFill>
              <a:srgbClr val="0000FF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0">
              <a:extLst>
                <a:ext uri="{FF2B5EF4-FFF2-40B4-BE49-F238E27FC236}">
                  <a16:creationId xmlns:a16="http://schemas.microsoft.com/office/drawing/2014/main" id="{69FF6367-C840-346E-C6E0-3D02959FC839}"/>
                </a:ext>
              </a:extLst>
            </p:cNvPr>
            <p:cNvSpPr/>
            <p:nvPr/>
          </p:nvSpPr>
          <p:spPr>
            <a:xfrm>
              <a:off x="233654" y="3050532"/>
              <a:ext cx="2593883" cy="750890"/>
            </a:xfrm>
            <a:custGeom>
              <a:avLst/>
              <a:gdLst>
                <a:gd name="connsiteX0" fmla="*/ 2207420 w 2593883"/>
                <a:gd name="connsiteY0" fmla="*/ 750890 h 750890"/>
                <a:gd name="connsiteX1" fmla="*/ 0 w 2593883"/>
                <a:gd name="connsiteY1" fmla="*/ 750890 h 750890"/>
                <a:gd name="connsiteX2" fmla="*/ 0 w 2593883"/>
                <a:gd name="connsiteY2" fmla="*/ 0 h 750890"/>
                <a:gd name="connsiteX3" fmla="*/ 2207420 w 2593883"/>
                <a:gd name="connsiteY3" fmla="*/ 0 h 750890"/>
                <a:gd name="connsiteX4" fmla="*/ 2593884 w 2593883"/>
                <a:gd name="connsiteY4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883" h="750890">
                  <a:moveTo>
                    <a:pt x="2207420" y="750890"/>
                  </a:moveTo>
                  <a:lnTo>
                    <a:pt x="0" y="750890"/>
                  </a:lnTo>
                  <a:lnTo>
                    <a:pt x="0" y="0"/>
                  </a:lnTo>
                  <a:lnTo>
                    <a:pt x="2207420" y="0"/>
                  </a:lnTo>
                  <a:lnTo>
                    <a:pt x="2593884" y="375412"/>
                  </a:lnTo>
                  <a:close/>
                </a:path>
              </a:pathLst>
            </a:custGeom>
            <a:solidFill>
              <a:srgbClr val="0000FF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1">
              <a:extLst>
                <a:ext uri="{FF2B5EF4-FFF2-40B4-BE49-F238E27FC236}">
                  <a16:creationId xmlns:a16="http://schemas.microsoft.com/office/drawing/2014/main" id="{D20F6BB8-2A68-F6ED-1420-50FBBDCAB6BA}"/>
                </a:ext>
              </a:extLst>
            </p:cNvPr>
            <p:cNvSpPr/>
            <p:nvPr/>
          </p:nvSpPr>
          <p:spPr>
            <a:xfrm>
              <a:off x="2520655" y="3050532"/>
              <a:ext cx="2593818" cy="750890"/>
            </a:xfrm>
            <a:custGeom>
              <a:avLst/>
              <a:gdLst>
                <a:gd name="connsiteX0" fmla="*/ 2207420 w 2593818"/>
                <a:gd name="connsiteY0" fmla="*/ 0 h 750890"/>
                <a:gd name="connsiteX1" fmla="*/ 0 w 2593818"/>
                <a:gd name="connsiteY1" fmla="*/ 0 h 750890"/>
                <a:gd name="connsiteX2" fmla="*/ 0 w 2593818"/>
                <a:gd name="connsiteY2" fmla="*/ 1046 h 750890"/>
                <a:gd name="connsiteX3" fmla="*/ 385352 w 2593818"/>
                <a:gd name="connsiteY3" fmla="*/ 375412 h 750890"/>
                <a:gd name="connsiteX4" fmla="*/ 0 w 2593818"/>
                <a:gd name="connsiteY4" fmla="*/ 749844 h 750890"/>
                <a:gd name="connsiteX5" fmla="*/ 0 w 2593818"/>
                <a:gd name="connsiteY5" fmla="*/ 750890 h 750890"/>
                <a:gd name="connsiteX6" fmla="*/ 2207420 w 2593818"/>
                <a:gd name="connsiteY6" fmla="*/ 750890 h 750890"/>
                <a:gd name="connsiteX7" fmla="*/ 2593819 w 2593818"/>
                <a:gd name="connsiteY7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818" h="750890">
                  <a:moveTo>
                    <a:pt x="2207420" y="0"/>
                  </a:moveTo>
                  <a:lnTo>
                    <a:pt x="0" y="0"/>
                  </a:lnTo>
                  <a:lnTo>
                    <a:pt x="0" y="1046"/>
                  </a:lnTo>
                  <a:lnTo>
                    <a:pt x="385352" y="375412"/>
                  </a:lnTo>
                  <a:lnTo>
                    <a:pt x="0" y="749844"/>
                  </a:lnTo>
                  <a:lnTo>
                    <a:pt x="0" y="750890"/>
                  </a:lnTo>
                  <a:lnTo>
                    <a:pt x="2207420" y="750890"/>
                  </a:lnTo>
                  <a:lnTo>
                    <a:pt x="2593819" y="375412"/>
                  </a:lnTo>
                  <a:close/>
                </a:path>
              </a:pathLst>
            </a:custGeom>
            <a:solidFill>
              <a:schemeClr val="accent4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2">
              <a:extLst>
                <a:ext uri="{FF2B5EF4-FFF2-40B4-BE49-F238E27FC236}">
                  <a16:creationId xmlns:a16="http://schemas.microsoft.com/office/drawing/2014/main" id="{E68F81A3-5699-C895-9616-6BD80415EF66}"/>
                </a:ext>
              </a:extLst>
            </p:cNvPr>
            <p:cNvSpPr/>
            <p:nvPr/>
          </p:nvSpPr>
          <p:spPr>
            <a:xfrm>
              <a:off x="4797521" y="3050532"/>
              <a:ext cx="2593883" cy="750890"/>
            </a:xfrm>
            <a:custGeom>
              <a:avLst/>
              <a:gdLst>
                <a:gd name="connsiteX0" fmla="*/ 2207420 w 2593883"/>
                <a:gd name="connsiteY0" fmla="*/ 0 h 750890"/>
                <a:gd name="connsiteX1" fmla="*/ 9024 w 2593883"/>
                <a:gd name="connsiteY1" fmla="*/ 0 h 750890"/>
                <a:gd name="connsiteX2" fmla="*/ 395422 w 2593883"/>
                <a:gd name="connsiteY2" fmla="*/ 375412 h 750890"/>
                <a:gd name="connsiteX3" fmla="*/ 9024 w 2593883"/>
                <a:gd name="connsiteY3" fmla="*/ 750890 h 750890"/>
                <a:gd name="connsiteX4" fmla="*/ 0 w 2593883"/>
                <a:gd name="connsiteY4" fmla="*/ 750890 h 750890"/>
                <a:gd name="connsiteX5" fmla="*/ 0 w 2593883"/>
                <a:gd name="connsiteY5" fmla="*/ 750890 h 750890"/>
                <a:gd name="connsiteX6" fmla="*/ 2207420 w 2593883"/>
                <a:gd name="connsiteY6" fmla="*/ 750890 h 750890"/>
                <a:gd name="connsiteX7" fmla="*/ 2593884 w 2593883"/>
                <a:gd name="connsiteY7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883" h="750890">
                  <a:moveTo>
                    <a:pt x="2207420" y="0"/>
                  </a:moveTo>
                  <a:lnTo>
                    <a:pt x="9024" y="0"/>
                  </a:lnTo>
                  <a:lnTo>
                    <a:pt x="395422" y="375412"/>
                  </a:lnTo>
                  <a:lnTo>
                    <a:pt x="9024" y="750890"/>
                  </a:lnTo>
                  <a:lnTo>
                    <a:pt x="0" y="750890"/>
                  </a:lnTo>
                  <a:lnTo>
                    <a:pt x="0" y="750890"/>
                  </a:lnTo>
                  <a:lnTo>
                    <a:pt x="2207420" y="750890"/>
                  </a:lnTo>
                  <a:lnTo>
                    <a:pt x="2593884" y="375412"/>
                  </a:lnTo>
                  <a:close/>
                </a:path>
              </a:pathLst>
            </a:custGeom>
            <a:solidFill>
              <a:srgbClr val="FF0000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3">
              <a:extLst>
                <a:ext uri="{FF2B5EF4-FFF2-40B4-BE49-F238E27FC236}">
                  <a16:creationId xmlns:a16="http://schemas.microsoft.com/office/drawing/2014/main" id="{80C2BCBF-0B7B-41C8-7638-8130A22C0AF6}"/>
                </a:ext>
              </a:extLst>
            </p:cNvPr>
            <p:cNvSpPr/>
            <p:nvPr/>
          </p:nvSpPr>
          <p:spPr>
            <a:xfrm>
              <a:off x="7080338" y="3050532"/>
              <a:ext cx="2593883" cy="750890"/>
            </a:xfrm>
            <a:custGeom>
              <a:avLst/>
              <a:gdLst>
                <a:gd name="connsiteX0" fmla="*/ 2207420 w 2593883"/>
                <a:gd name="connsiteY0" fmla="*/ 0 h 750890"/>
                <a:gd name="connsiteX1" fmla="*/ 3073 w 2593883"/>
                <a:gd name="connsiteY1" fmla="*/ 0 h 750890"/>
                <a:gd name="connsiteX2" fmla="*/ 389537 w 2593883"/>
                <a:gd name="connsiteY2" fmla="*/ 375412 h 750890"/>
                <a:gd name="connsiteX3" fmla="*/ 3073 w 2593883"/>
                <a:gd name="connsiteY3" fmla="*/ 750890 h 750890"/>
                <a:gd name="connsiteX4" fmla="*/ 0 w 2593883"/>
                <a:gd name="connsiteY4" fmla="*/ 750890 h 750890"/>
                <a:gd name="connsiteX5" fmla="*/ 0 w 2593883"/>
                <a:gd name="connsiteY5" fmla="*/ 750890 h 750890"/>
                <a:gd name="connsiteX6" fmla="*/ 2207420 w 2593883"/>
                <a:gd name="connsiteY6" fmla="*/ 750890 h 750890"/>
                <a:gd name="connsiteX7" fmla="*/ 2593883 w 2593883"/>
                <a:gd name="connsiteY7" fmla="*/ 375412 h 75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3883" h="750890">
                  <a:moveTo>
                    <a:pt x="2207420" y="0"/>
                  </a:moveTo>
                  <a:lnTo>
                    <a:pt x="3073" y="0"/>
                  </a:lnTo>
                  <a:lnTo>
                    <a:pt x="389537" y="375412"/>
                  </a:lnTo>
                  <a:lnTo>
                    <a:pt x="3073" y="750890"/>
                  </a:lnTo>
                  <a:lnTo>
                    <a:pt x="0" y="750890"/>
                  </a:lnTo>
                  <a:lnTo>
                    <a:pt x="0" y="750890"/>
                  </a:lnTo>
                  <a:lnTo>
                    <a:pt x="2207420" y="750890"/>
                  </a:lnTo>
                  <a:lnTo>
                    <a:pt x="2593883" y="375412"/>
                  </a:lnTo>
                  <a:close/>
                </a:path>
              </a:pathLst>
            </a:custGeom>
            <a:solidFill>
              <a:srgbClr val="33CC33"/>
            </a:solidFill>
            <a:ln w="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CCB8862-0B6A-2641-B53C-A6C501666C47}"/>
              </a:ext>
            </a:extLst>
          </p:cNvPr>
          <p:cNvSpPr txBox="1"/>
          <p:nvPr/>
        </p:nvSpPr>
        <p:spPr>
          <a:xfrm>
            <a:off x="159028" y="1630580"/>
            <a:ext cx="2375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90ª Reunião Ordinária da </a:t>
            </a:r>
            <a:r>
              <a:rPr lang="pt-BR" sz="1400" b="1" dirty="0" smtClean="0"/>
              <a:t>ABEMA – </a:t>
            </a:r>
            <a:r>
              <a:rPr lang="pt-BR" sz="1400" b="1" dirty="0"/>
              <a:t>07/08/2019 </a:t>
            </a:r>
          </a:p>
          <a:p>
            <a:r>
              <a:rPr lang="pt-BR" sz="1400" dirty="0"/>
              <a:t>Instituição do GT-Energia, coordenado pelo MME e composto pela ANA, ANEEL e </a:t>
            </a:r>
            <a:r>
              <a:rPr lang="pt-BR" sz="1400" dirty="0" err="1"/>
              <a:t>OEMAs</a:t>
            </a:r>
            <a:r>
              <a:rPr lang="pt-BR" sz="1400" dirty="0"/>
              <a:t>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9F96EF0-49A1-5F40-CF2A-F1E6CE440FB7}"/>
              </a:ext>
            </a:extLst>
          </p:cNvPr>
          <p:cNvSpPr txBox="1"/>
          <p:nvPr/>
        </p:nvSpPr>
        <p:spPr>
          <a:xfrm>
            <a:off x="310121" y="3445262"/>
            <a:ext cx="259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>
                <a:solidFill>
                  <a:schemeClr val="bg1"/>
                </a:solidFill>
              </a:rPr>
              <a:t>Ago</a:t>
            </a:r>
            <a:r>
              <a:rPr lang="pt-BR" sz="2800" b="1" dirty="0">
                <a:solidFill>
                  <a:schemeClr val="bg1"/>
                </a:solidFill>
              </a:rPr>
              <a:t>/2019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3D6A493-1304-3610-97A9-A6D2C8286B88}"/>
              </a:ext>
            </a:extLst>
          </p:cNvPr>
          <p:cNvSpPr txBox="1"/>
          <p:nvPr/>
        </p:nvSpPr>
        <p:spPr>
          <a:xfrm>
            <a:off x="2646954" y="345502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Mai/2020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BF4A468-9DA3-6B0B-016A-3D2395EDDE81}"/>
              </a:ext>
            </a:extLst>
          </p:cNvPr>
          <p:cNvSpPr txBox="1"/>
          <p:nvPr/>
        </p:nvSpPr>
        <p:spPr>
          <a:xfrm>
            <a:off x="7136497" y="3438947"/>
            <a:ext cx="259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Out/2020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8478C3D-B99A-6871-8518-B8F396A1E1F2}"/>
              </a:ext>
            </a:extLst>
          </p:cNvPr>
          <p:cNvSpPr txBox="1"/>
          <p:nvPr/>
        </p:nvSpPr>
        <p:spPr>
          <a:xfrm>
            <a:off x="2422895" y="4178625"/>
            <a:ext cx="2789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1ª Reunião - </a:t>
            </a:r>
            <a:r>
              <a:rPr lang="pt-BR" sz="1400" b="1" dirty="0"/>
              <a:t>22/05/2020</a:t>
            </a:r>
          </a:p>
          <a:p>
            <a:r>
              <a:rPr lang="pt-BR" sz="1400" dirty="0" smtClean="0"/>
              <a:t>- </a:t>
            </a:r>
            <a:r>
              <a:rPr lang="pt-BR" sz="1400" dirty="0"/>
              <a:t>MME: </a:t>
            </a:r>
            <a:r>
              <a:rPr lang="pt-BR" sz="1400" dirty="0" smtClean="0"/>
              <a:t>Panorama </a:t>
            </a:r>
            <a:r>
              <a:rPr lang="pt-BR" sz="1400" dirty="0"/>
              <a:t>do GT;</a:t>
            </a:r>
          </a:p>
          <a:p>
            <a:r>
              <a:rPr lang="pt-BR" sz="1400" dirty="0"/>
              <a:t>- ANEEL: SIGA/ANEEL: 594 </a:t>
            </a:r>
            <a:r>
              <a:rPr lang="pt-BR" sz="1400" dirty="0" err="1"/>
              <a:t>PCHs</a:t>
            </a:r>
            <a:r>
              <a:rPr lang="pt-BR" sz="1400" dirty="0"/>
              <a:t> e </a:t>
            </a:r>
            <a:r>
              <a:rPr lang="pt-BR" sz="1400" dirty="0" err="1"/>
              <a:t>UHEs</a:t>
            </a:r>
            <a:r>
              <a:rPr lang="pt-BR" sz="1400" dirty="0"/>
              <a:t> até 50MW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FE114A8-D0B3-30A5-801C-0EE0FB584520}"/>
              </a:ext>
            </a:extLst>
          </p:cNvPr>
          <p:cNvSpPr txBox="1"/>
          <p:nvPr/>
        </p:nvSpPr>
        <p:spPr>
          <a:xfrm>
            <a:off x="4734230" y="1630580"/>
            <a:ext cx="28230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2ª </a:t>
            </a:r>
            <a:r>
              <a:rPr lang="pt-BR" sz="1400" b="1" dirty="0" smtClean="0"/>
              <a:t>Reunião - </a:t>
            </a:r>
            <a:r>
              <a:rPr lang="pt-BR" sz="1400" b="1" dirty="0"/>
              <a:t>10/09/2020</a:t>
            </a:r>
          </a:p>
          <a:p>
            <a:r>
              <a:rPr lang="pt-BR" sz="1400" dirty="0" smtClean="0"/>
              <a:t>- </a:t>
            </a:r>
            <a:r>
              <a:rPr lang="pt-BR" sz="1400" dirty="0"/>
              <a:t>ANEEL: Desenvolvimento de </a:t>
            </a:r>
            <a:r>
              <a:rPr lang="pt-BR" sz="1400" dirty="0" err="1" smtClean="0"/>
              <a:t>AHEs</a:t>
            </a:r>
            <a:endParaRPr lang="pt-BR" sz="1400" dirty="0"/>
          </a:p>
          <a:p>
            <a:r>
              <a:rPr lang="pt-BR" sz="1400" dirty="0"/>
              <a:t>- MME: Panorama do  Licenciamento Ambiental</a:t>
            </a:r>
          </a:p>
          <a:p>
            <a:r>
              <a:rPr lang="pt-BR" sz="1400" dirty="0"/>
              <a:t>- FEPAM/RS: Licenciamento de </a:t>
            </a:r>
            <a:r>
              <a:rPr lang="pt-BR" sz="1400" dirty="0" err="1"/>
              <a:t>AHEs</a:t>
            </a:r>
            <a:endParaRPr lang="pt-BR" sz="14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ABD1742-F1B5-89B2-4117-E3DE7799FD85}"/>
              </a:ext>
            </a:extLst>
          </p:cNvPr>
          <p:cNvSpPr txBox="1"/>
          <p:nvPr/>
        </p:nvSpPr>
        <p:spPr>
          <a:xfrm>
            <a:off x="9288005" y="1550000"/>
            <a:ext cx="26935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4ª Reunião – </a:t>
            </a:r>
            <a:r>
              <a:rPr lang="pt-BR" sz="1400" b="1" dirty="0"/>
              <a:t>05/11/2020</a:t>
            </a:r>
          </a:p>
          <a:p>
            <a:r>
              <a:rPr lang="pt-BR" sz="1400" dirty="0" smtClean="0"/>
              <a:t>- ANEEL: </a:t>
            </a:r>
            <a:r>
              <a:rPr lang="pt-BR" sz="1400" dirty="0"/>
              <a:t>Atualização sobre as recentes medidas na evolução do Inventário Participativo</a:t>
            </a:r>
          </a:p>
          <a:p>
            <a:r>
              <a:rPr lang="pt-BR" sz="1400" dirty="0"/>
              <a:t>- SEMAD/GO: Processo de licenciamento no Estado</a:t>
            </a:r>
          </a:p>
          <a:p>
            <a:r>
              <a:rPr lang="pt-BR" sz="1400" dirty="0"/>
              <a:t>- IAT/PR: Revisão de Resolução SEMA/IAP 09/2010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4EEDD37-013F-C841-D8B3-C883680B579F}"/>
              </a:ext>
            </a:extLst>
          </p:cNvPr>
          <p:cNvSpPr txBox="1"/>
          <p:nvPr/>
        </p:nvSpPr>
        <p:spPr>
          <a:xfrm>
            <a:off x="7136497" y="4121464"/>
            <a:ext cx="275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95ª </a:t>
            </a:r>
            <a:r>
              <a:rPr lang="pt-BR" sz="1400" b="1" dirty="0"/>
              <a:t>Reunião Ordinária da </a:t>
            </a:r>
            <a:r>
              <a:rPr lang="pt-BR" sz="1400" b="1" dirty="0" err="1"/>
              <a:t>Abema</a:t>
            </a:r>
            <a:r>
              <a:rPr lang="pt-BR" sz="1400" b="1" dirty="0"/>
              <a:t> – 01/10/2020</a:t>
            </a:r>
          </a:p>
          <a:p>
            <a:r>
              <a:rPr lang="pt-BR" sz="1400" dirty="0" smtClean="0"/>
              <a:t>- MME: </a:t>
            </a:r>
            <a:r>
              <a:rPr lang="pt-BR" sz="1400" dirty="0"/>
              <a:t>Ações Desenvolvidas no âmbito do GT </a:t>
            </a:r>
            <a:endParaRPr lang="pt-BR" sz="1400" b="1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21BA354-054C-D8C2-1179-3B2383F2252F}"/>
              </a:ext>
            </a:extLst>
          </p:cNvPr>
          <p:cNvSpPr txBox="1"/>
          <p:nvPr/>
        </p:nvSpPr>
        <p:spPr>
          <a:xfrm>
            <a:off x="9652436" y="3436221"/>
            <a:ext cx="237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>
                <a:solidFill>
                  <a:schemeClr val="bg1"/>
                </a:solidFill>
              </a:rPr>
              <a:t>Nov</a:t>
            </a:r>
            <a:r>
              <a:rPr lang="pt-BR" sz="2800" b="1" dirty="0">
                <a:solidFill>
                  <a:schemeClr val="bg1"/>
                </a:solidFill>
              </a:rPr>
              <a:t>/2020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9EBB7C4-18CD-709C-BF11-04DB77AE7075}"/>
              </a:ext>
            </a:extLst>
          </p:cNvPr>
          <p:cNvSpPr txBox="1"/>
          <p:nvPr/>
        </p:nvSpPr>
        <p:spPr>
          <a:xfrm>
            <a:off x="7136497" y="5121805"/>
            <a:ext cx="3067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3ª Reunião – </a:t>
            </a:r>
            <a:r>
              <a:rPr lang="pt-BR" sz="1400" b="1" dirty="0"/>
              <a:t>08/10/2020</a:t>
            </a:r>
          </a:p>
          <a:p>
            <a:r>
              <a:rPr lang="pt-BR" sz="1400" dirty="0" smtClean="0"/>
              <a:t>- </a:t>
            </a:r>
            <a:r>
              <a:rPr lang="pt-BR" sz="1400" dirty="0"/>
              <a:t>MME: PDE 2029/2030</a:t>
            </a:r>
          </a:p>
          <a:p>
            <a:r>
              <a:rPr lang="pt-BR" sz="1400" dirty="0"/>
              <a:t>- ANA: Planos de Recursos Hídricos</a:t>
            </a:r>
            <a:endParaRPr lang="pt-BR" sz="1400" b="1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3D6A493-1304-3610-97A9-A6D2C8286B88}"/>
              </a:ext>
            </a:extLst>
          </p:cNvPr>
          <p:cNvSpPr txBox="1"/>
          <p:nvPr/>
        </p:nvSpPr>
        <p:spPr>
          <a:xfrm>
            <a:off x="4865181" y="3453074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Set/2020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832</Words>
  <Application>Microsoft Office PowerPoint</Application>
  <PresentationFormat>Widescreen</PresentationFormat>
  <Paragraphs>177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Arial MT</vt:lpstr>
      <vt:lpstr>Calibri</vt:lpstr>
      <vt:lpstr>Calibri Light</vt:lpstr>
      <vt:lpstr>Raleway</vt:lpstr>
      <vt:lpstr>Tahoma</vt:lpstr>
      <vt:lpstr>Times New Roman</vt:lpstr>
      <vt:lpstr>Wingdings</vt:lpstr>
      <vt:lpstr>Tema do Office</vt:lpstr>
      <vt:lpstr>1_Tema do Office</vt:lpstr>
      <vt:lpstr>Apresentação do PowerPoint</vt:lpstr>
      <vt:lpstr>Objetivos Estratégicos</vt:lpstr>
      <vt:lpstr>Políticas Públicas</vt:lpstr>
      <vt:lpstr>Temas Sensíveis e Sustentabilidade</vt:lpstr>
      <vt:lpstr>Licenciamento Ambiental</vt:lpstr>
      <vt:lpstr>Oferta Interna de Energia Elétrica 2021/2022</vt:lpstr>
      <vt:lpstr>Oferta Interna de Energia Elétrica 2022</vt:lpstr>
      <vt:lpstr>Plano Decenal de Expansão de Energia 2031</vt:lpstr>
      <vt:lpstr>GT Energia ABEMA – Agenda 2020 </vt:lpstr>
      <vt:lpstr>GT Energia ABEMA – Agenda 2021 </vt:lpstr>
      <vt:lpstr>GT Energia ABEMA – Agenda 2021/2022 </vt:lpstr>
      <vt:lpstr>PCHs e UHEs até 50 MW em estudo (jul/2022) </vt:lpstr>
      <vt:lpstr>PCHs e UHEs até 50 MW (mar/2023)</vt:lpstr>
      <vt:lpstr>Objetivos da Proposta de Normatização</vt:lpstr>
      <vt:lpstr>Estrutura da Proposta Normativa  Critérios e Procedimentos para o Licenciamento Ambiental de Empreendimentos de Geração de Energia Hidrelétrica com Potência até 30 MW</vt:lpstr>
      <vt:lpstr>Resultado do GT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da Costa Ribeiro</dc:creator>
  <cp:lastModifiedBy>Maria Ceicilene Aragao Martins</cp:lastModifiedBy>
  <cp:revision>149</cp:revision>
  <dcterms:created xsi:type="dcterms:W3CDTF">2023-02-15T18:26:03Z</dcterms:created>
  <dcterms:modified xsi:type="dcterms:W3CDTF">2023-03-28T14:40:53Z</dcterms:modified>
</cp:coreProperties>
</file>