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1446" r:id="rId3"/>
    <p:sldId id="359" r:id="rId4"/>
    <p:sldId id="1454" r:id="rId5"/>
    <p:sldId id="1453" r:id="rId6"/>
    <p:sldId id="1449" r:id="rId7"/>
    <p:sldId id="14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D4586-1213-403E-96D3-CC6815ACAE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702496-0864-4E1A-B989-2BA3BFF25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201BED-C619-4755-8F86-A156D057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B88454-C68C-4E91-A6A5-AD9A832BF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5D87A5-CFF4-48BC-92D6-3E3C5B3C7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82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609D57-A231-4395-83E4-1385D5ED9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A8600F8-685D-41FC-A8B4-BC04A2C1E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36537F-E24E-4324-A79A-99879B5C5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A1B968-126B-4ACA-BE2B-090A13564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8E10DD-C193-4B00-B7EB-E7BA9C61F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422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2873DF5-8039-41E9-8BC9-3E6387DCF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1B0343-5EAA-4B49-8E2A-0E719EFC9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2B2C0D-5948-4FE6-83F8-CE90DC15C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5CC6BD-75EE-481D-92F2-30B55BEC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2C3D91-341F-4D47-B700-53B775F7B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9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BC7189-9170-4351-9428-3A6418C1D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D32788-2F30-4A9C-8D94-1DDEF60DA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ED7E4D-9BDA-4435-A5B3-F60A9305B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F9F38F-4A54-4E7C-8447-392A708E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A84CC3-7D24-425D-9738-C75D99C2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16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1EE3E-3527-4B33-BC0C-C7DCB4C2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D2A5D7-7FC6-44B1-BBE4-E3F411C20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FD7718-F23E-4321-BC47-8CBAFD45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E446A3-09A6-408F-AAE3-9066FB30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903659-6B3F-4DE7-97E4-76633287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98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83A16-DE17-4306-B477-43BBE44A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487B02-7717-40AE-ADE4-F8A47139A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3C9C3A4-CF71-4F92-B132-73CA6A31A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9A0A29-83C3-437D-9066-6A5B00BA4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BA0437-1ED3-4CAC-8CDE-E6C421CEB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7627728-C2AE-40A3-B8FF-3BC5F3F5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302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16890-954C-4790-9543-7986150E5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AFB0966-6151-4BEC-8158-D8A2C45F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E02F0DE-3E96-47AE-9750-40588DB4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15E5EF4-0EDA-4D83-A383-C1EC727AB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EA922FA-ECED-483C-850B-698938FFD2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0E71C55-4291-4051-ADF8-AABF35A5F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87CB49-DE69-4E35-B453-FCA0E7CA4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51AC693-3F54-43DC-98AF-C1BCCF18C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986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2DF5A-8973-4505-950F-BD72F896B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7AF9489-F2C6-462D-B93E-CBAB423BA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60288EB-EB42-48C3-B2F1-0D3D9A6EF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37C7CE9-322C-483D-8171-16A01B6C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475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E539956-B345-4661-B737-43820BA49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FEDDF75-53A8-49D6-A81F-5261F619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FFF98-E7E9-48D5-B648-4A016BB10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766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0DE11-763B-4CD6-B655-E547BF2CE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911538-C499-4FFA-9387-1DDDF90C9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C8EB20-FA27-4D09-8839-54869DAB8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4B120F-26F8-46F5-AF3B-B941234E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69C419-652D-4508-B0A5-81FA001E2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23CE32-443F-4842-8E23-F754309A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63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6C0E05-80F5-4394-91BC-51BB3964F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F5DBF9D-4D7F-4280-A9EF-731C4AF51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3B7BE7D-56BC-41CF-AB60-141560723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13DA45F-66C3-48AC-91F9-8DFC65C1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099EF7-9C6F-44FE-8996-12212499F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3089035-0EE5-499E-BF3B-5C1F1F16C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94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F011828-69A0-41B8-8BFC-E77926BE3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074230-B57E-4CF6-B550-88FE85BC8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A6D006-0C36-4496-931A-93476506E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AC974-695D-4AC1-A487-9142ED652C02}" type="datetimeFigureOut">
              <a:rPr lang="pt-BR" smtClean="0"/>
              <a:t>27/03/2023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F5455A-8196-4ACC-A716-BC1ED3D01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4C2DA1-C341-4A7F-9D46-39DC0DCC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61F73-0FFB-4AF5-9877-B6BB4B1F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69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s.org.br/Paginas/resultados-da-operacao/historico-da-operacao/geracao_energia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0791674-B3FC-C714-4B68-CA297FA3E72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-19591"/>
            <a:ext cx="5176911" cy="6877591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06300CDE-B362-4BC1-8652-F207D6CA5709}"/>
              </a:ext>
            </a:extLst>
          </p:cNvPr>
          <p:cNvSpPr txBox="1">
            <a:spLocks/>
          </p:cNvSpPr>
          <p:nvPr/>
        </p:nvSpPr>
        <p:spPr>
          <a:xfrm>
            <a:off x="1267418" y="2660669"/>
            <a:ext cx="9657145" cy="14935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4400" b="1" spc="-5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ea typeface="Kozuka Gothic Pro R" pitchFamily="34" charset="-12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spc="-5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Kozuka Gothic Pro R" pitchFamily="34" charset="-128"/>
                <a:cs typeface="+mj-cs"/>
              </a:rPr>
              <a:t>MATRIZ ELÉTRICA BRASILEIRA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1" u="none" strike="noStrike" kern="1200" cap="none" spc="-5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Black" panose="020B0A04020102020204" pitchFamily="34" charset="0"/>
              <a:ea typeface="Kozuka Gothic Pro R" pitchFamily="34" charset="-128"/>
              <a:cs typeface="+mj-cs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2821332-12CA-4DB8-B59D-36A052F88289}"/>
              </a:ext>
            </a:extLst>
          </p:cNvPr>
          <p:cNvSpPr txBox="1"/>
          <p:nvPr/>
        </p:nvSpPr>
        <p:spPr>
          <a:xfrm>
            <a:off x="3575099" y="5408517"/>
            <a:ext cx="5041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VI CONFERÊNCIA NACIONAL DE PCHs E </a:t>
            </a:r>
            <a:r>
              <a:rPr lang="pt-B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CGHs</a:t>
            </a:r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BRASÍLIA - 29 E 30 DE MARÇO DE 2023 </a:t>
            </a:r>
          </a:p>
        </p:txBody>
      </p:sp>
      <p:pic>
        <p:nvPicPr>
          <p:cNvPr id="12" name="Imagem 11" descr="Logotipo&#10;&#10;Descrição gerada automaticamente">
            <a:extLst>
              <a:ext uri="{FF2B5EF4-FFF2-40B4-BE49-F238E27FC236}">
                <a16:creationId xmlns:a16="http://schemas.microsoft.com/office/drawing/2014/main" id="{E79F7D71-71F0-4B11-A5AB-4BD525650C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603" y="203269"/>
            <a:ext cx="2582776" cy="1594391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4354C4EA-DB09-447A-9F1C-FDE99E6B85C5}"/>
              </a:ext>
            </a:extLst>
          </p:cNvPr>
          <p:cNvSpPr txBox="1">
            <a:spLocks/>
          </p:cNvSpPr>
          <p:nvPr/>
        </p:nvSpPr>
        <p:spPr>
          <a:xfrm>
            <a:off x="849086" y="5017200"/>
            <a:ext cx="10636897" cy="3913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1" u="none" strike="noStrike" kern="1200" cap="none" spc="-50" normalizeH="0" baseline="0" noProof="0" dirty="0">
              <a:ln>
                <a:noFill/>
              </a:ln>
              <a:effectLst/>
              <a:uLnTx/>
              <a:uFillTx/>
              <a:latin typeface="Arial Black" panose="020B0A04020102020204" pitchFamily="34" charset="0"/>
              <a:ea typeface="Kozuka Gothic Pro R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6962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0D239ED-73E6-EFAA-8CB4-89EAB4AE883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-19591"/>
            <a:ext cx="5176911" cy="6877591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8D2B243-C0CB-B81D-F369-74ADB8E35D04}"/>
              </a:ext>
            </a:extLst>
          </p:cNvPr>
          <p:cNvSpPr txBox="1"/>
          <p:nvPr/>
        </p:nvSpPr>
        <p:spPr>
          <a:xfrm>
            <a:off x="109438" y="284513"/>
            <a:ext cx="7265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EVOLUÇÃO DA MATRIZ ELÉTRICA BRASILEIRA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5D338E4-4828-34CC-7743-F2F7366B55B3}"/>
              </a:ext>
            </a:extLst>
          </p:cNvPr>
          <p:cNvCxnSpPr>
            <a:cxnSpLocks/>
          </p:cNvCxnSpPr>
          <p:nvPr/>
        </p:nvCxnSpPr>
        <p:spPr>
          <a:xfrm>
            <a:off x="0" y="753582"/>
            <a:ext cx="19554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909CE3F4-8E35-3FAE-D61B-69B89ABC4F92}"/>
              </a:ext>
            </a:extLst>
          </p:cNvPr>
          <p:cNvSpPr txBox="1"/>
          <p:nvPr/>
        </p:nvSpPr>
        <p:spPr>
          <a:xfrm>
            <a:off x="109438" y="1152498"/>
            <a:ext cx="11367215" cy="46088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4000"/>
              </a:lnSpc>
              <a:spcAft>
                <a:spcPts val="1200"/>
              </a:spcAft>
              <a:tabLst>
                <a:tab pos="457200" algn="l"/>
              </a:tabLs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HIDROTÉRMICO</a:t>
            </a:r>
          </a:p>
          <a:p>
            <a:pPr lvl="0" algn="just">
              <a:lnSpc>
                <a:spcPct val="114000"/>
              </a:lnSpc>
              <a:spcAft>
                <a:spcPts val="1200"/>
              </a:spcAft>
              <a:tabLst>
                <a:tab pos="457200" algn="l"/>
              </a:tabLs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TÉRMICAS EMERGENCIAIS 2001/2022</a:t>
            </a:r>
          </a:p>
          <a:p>
            <a:pPr lvl="0" algn="just">
              <a:lnSpc>
                <a:spcPct val="114000"/>
              </a:lnSpc>
              <a:spcAft>
                <a:spcPts val="1200"/>
              </a:spcAft>
              <a:tabLst>
                <a:tab pos="457200" algn="l"/>
              </a:tabLs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HIDRELÉTRICAS SEM RESERVATÓRIOS</a:t>
            </a:r>
          </a:p>
          <a:p>
            <a:pPr lvl="0" algn="just">
              <a:lnSpc>
                <a:spcPct val="114000"/>
              </a:lnSpc>
              <a:spcAft>
                <a:spcPts val="1200"/>
              </a:spcAft>
              <a:tabLst>
                <a:tab pos="457200" algn="l"/>
              </a:tabLs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PROINFA 2003</a:t>
            </a:r>
          </a:p>
          <a:p>
            <a:pPr lvl="0" algn="just">
              <a:lnSpc>
                <a:spcPct val="114000"/>
              </a:lnSpc>
              <a:spcAft>
                <a:spcPts val="1200"/>
              </a:spcAft>
              <a:tabLst>
                <a:tab pos="457200" algn="l"/>
              </a:tabLs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CRESCIMENTO EÓLICAS 2010 – INCENTIVOS – ISENÇÕES </a:t>
            </a:r>
          </a:p>
          <a:p>
            <a:pPr lvl="0" algn="just">
              <a:lnSpc>
                <a:spcPct val="114000"/>
              </a:lnSpc>
              <a:spcAft>
                <a:spcPts val="1200"/>
              </a:spcAft>
              <a:tabLst>
                <a:tab pos="457200" algn="l"/>
              </a:tabLs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SOLARES CENTRALIZADAS 2016 – INCENTIVOS – ISENÇÕES</a:t>
            </a:r>
          </a:p>
          <a:p>
            <a:pPr lvl="0" algn="just">
              <a:lnSpc>
                <a:spcPct val="114000"/>
              </a:lnSpc>
              <a:spcAft>
                <a:spcPts val="1200"/>
              </a:spcAft>
              <a:tabLst>
                <a:tab pos="457200" algn="l"/>
              </a:tabLs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TÉRMICAS PARA RESERVA</a:t>
            </a:r>
          </a:p>
          <a:p>
            <a:pPr lvl="0" algn="just">
              <a:lnSpc>
                <a:spcPct val="114000"/>
              </a:lnSpc>
              <a:spcAft>
                <a:spcPts val="1200"/>
              </a:spcAft>
              <a:tabLst>
                <a:tab pos="457200" algn="l"/>
              </a:tabLs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GERAÇÃO DISTRIBUIDA 2021  EXPLOSÃO – MAIORIA SOLAR – SUBSÍDIOS </a:t>
            </a:r>
          </a:p>
          <a:p>
            <a:pPr lvl="0" algn="just">
              <a:lnSpc>
                <a:spcPct val="114000"/>
              </a:lnSpc>
              <a:spcAft>
                <a:spcPts val="1200"/>
              </a:spcAft>
              <a:tabLst>
                <a:tab pos="457200" algn="l"/>
              </a:tabLs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AUSÊNCIA DE HIDRELÉTRICAS</a:t>
            </a:r>
          </a:p>
          <a:p>
            <a:pPr lvl="0" algn="just">
              <a:lnSpc>
                <a:spcPct val="114000"/>
              </a:lnSpc>
              <a:spcAft>
                <a:spcPts val="1200"/>
              </a:spcAft>
              <a:tabLst>
                <a:tab pos="457200" algn="l"/>
              </a:tabLs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OFERTA E REDUÇÃO DO CONSUMO</a:t>
            </a:r>
          </a:p>
        </p:txBody>
      </p:sp>
    </p:spTree>
    <p:extLst>
      <p:ext uri="{BB962C8B-B14F-4D97-AF65-F5344CB8AC3E}">
        <p14:creationId xmlns:p14="http://schemas.microsoft.com/office/powerpoint/2010/main" val="277363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D1BF79D-58E7-9989-63A2-6513C93675D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-19591"/>
            <a:ext cx="5176911" cy="6877591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846FD70-F50B-5CB5-B0F9-1A0E5817D63E}"/>
              </a:ext>
            </a:extLst>
          </p:cNvPr>
          <p:cNvSpPr txBox="1"/>
          <p:nvPr/>
        </p:nvSpPr>
        <p:spPr>
          <a:xfrm>
            <a:off x="118685" y="1127726"/>
            <a:ext cx="11628555" cy="4301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MODERNIZAÇÃO DO SEB – CP 033 / 2017 - PROCESSO ATRASADO E CONFUSO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DESCARBONIZAÇÃO, MODICIDADE TARIFÁRIA, SEGURANÇA ENERGÉTICA.</a:t>
            </a:r>
            <a:endParaRPr lang="pt-BR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GOVERNANÇA (PROTAGONISMO MME) – PLANEJAMENTO DETERMINATIVO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ENERGIA ELÉTRICA RENOVÁVEL INTERMITENTE: SOLAR E EÓLICA.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 COMBUSTÍVEIS / BIO GÁS / RESÍDUOS SÓLIDOS / USINAS HÍBRIDAS E HIDRELÉTRICAS REVERSÍVEIS / HIDROGÊNIO.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EFICIÊNCIA ENERGÉTICA.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DISTRIBUIDORAS SOBRE CONTRATADAS – LEILÕES </a:t>
            </a: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MERCADO LIVRE – LASTRO – SERVIÇOS ANCILARES - PREÇO X VALOR 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pt-BR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FC3ABFC-9D48-48FA-CAC8-BE633F8FDC32}"/>
              </a:ext>
            </a:extLst>
          </p:cNvPr>
          <p:cNvSpPr txBox="1"/>
          <p:nvPr/>
        </p:nvSpPr>
        <p:spPr>
          <a:xfrm>
            <a:off x="118685" y="282217"/>
            <a:ext cx="1128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TRANSIÇÃO ENERGÉTICA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46D5D874-D6FE-A955-966E-B81F4CF6FED3}"/>
              </a:ext>
            </a:extLst>
          </p:cNvPr>
          <p:cNvCxnSpPr>
            <a:cxnSpLocks/>
          </p:cNvCxnSpPr>
          <p:nvPr/>
        </p:nvCxnSpPr>
        <p:spPr>
          <a:xfrm>
            <a:off x="0" y="743882"/>
            <a:ext cx="19554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076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C23E364-0195-1809-C53C-B5BA36DE247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-19591"/>
            <a:ext cx="5176911" cy="6877591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BFC3ABFC-9D48-48FA-CAC8-BE633F8FDC32}"/>
              </a:ext>
            </a:extLst>
          </p:cNvPr>
          <p:cNvSpPr txBox="1"/>
          <p:nvPr/>
        </p:nvSpPr>
        <p:spPr>
          <a:xfrm>
            <a:off x="118685" y="282217"/>
            <a:ext cx="1128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MATRIZ ELÉTRICA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46D5D874-D6FE-A955-966E-B81F4CF6FED3}"/>
              </a:ext>
            </a:extLst>
          </p:cNvPr>
          <p:cNvCxnSpPr>
            <a:cxnSpLocks/>
          </p:cNvCxnSpPr>
          <p:nvPr/>
        </p:nvCxnSpPr>
        <p:spPr>
          <a:xfrm>
            <a:off x="0" y="754989"/>
            <a:ext cx="19554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50EE26D6-3459-944B-3F61-13759B2F9965}"/>
              </a:ext>
            </a:extLst>
          </p:cNvPr>
          <p:cNvSpPr txBox="1">
            <a:spLocks/>
          </p:cNvSpPr>
          <p:nvPr/>
        </p:nvSpPr>
        <p:spPr>
          <a:xfrm>
            <a:off x="118685" y="4693306"/>
            <a:ext cx="10779147" cy="1798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</a:pP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BR" sz="1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B8CA3C1-36BC-BD52-2033-AA861C071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67" y="1188196"/>
            <a:ext cx="8397240" cy="440436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80412BC6-EC80-E8E6-4951-775944D485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3475" y="1188196"/>
            <a:ext cx="3322320" cy="221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09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29599F0C-92D2-285C-00EC-A7F001E79A7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-19591"/>
            <a:ext cx="5176911" cy="6877591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BFC3ABFC-9D48-48FA-CAC8-BE633F8FDC32}"/>
              </a:ext>
            </a:extLst>
          </p:cNvPr>
          <p:cNvSpPr txBox="1"/>
          <p:nvPr/>
        </p:nvSpPr>
        <p:spPr>
          <a:xfrm>
            <a:off x="118685" y="282217"/>
            <a:ext cx="1128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GERAÇÃO DE ENERGIA – MW/médios - SIN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46D5D874-D6FE-A955-966E-B81F4CF6FED3}"/>
              </a:ext>
            </a:extLst>
          </p:cNvPr>
          <p:cNvCxnSpPr>
            <a:cxnSpLocks/>
          </p:cNvCxnSpPr>
          <p:nvPr/>
        </p:nvCxnSpPr>
        <p:spPr>
          <a:xfrm>
            <a:off x="0" y="754989"/>
            <a:ext cx="19554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ABC5802B-7626-284E-F5CD-458150A846C7}"/>
              </a:ext>
            </a:extLst>
          </p:cNvPr>
          <p:cNvSpPr txBox="1"/>
          <p:nvPr/>
        </p:nvSpPr>
        <p:spPr>
          <a:xfrm>
            <a:off x="118686" y="5960343"/>
            <a:ext cx="794296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pt-BR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Fonte: ONS </a:t>
            </a:r>
            <a:r>
              <a:rPr lang="pt-B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https://www.ons.org.br/Paginas/resultados-da-operacao/historico-da-operacao/geracao_energia.aspx</a:t>
            </a:r>
            <a:r>
              <a:rPr lang="pt-B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9F454F1-44A5-453D-26E6-1FE0CB61EC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9318" y="1263650"/>
            <a:ext cx="8533364" cy="345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98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B7F11B9-CDBE-3349-6E36-C49B303DF0F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561596"/>
            <a:ext cx="5176911" cy="6877591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846FD70-F50B-5CB5-B0F9-1A0E5817D63E}"/>
              </a:ext>
            </a:extLst>
          </p:cNvPr>
          <p:cNvSpPr txBox="1"/>
          <p:nvPr/>
        </p:nvSpPr>
        <p:spPr>
          <a:xfrm>
            <a:off x="211675" y="1796974"/>
            <a:ext cx="11525324" cy="4778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MERCADO RENOVÁVEL SÓ SE VIABILIZARÁ COM USO COMPARTILHADO, COORDENADO E EQUILIBRADO DE TODAS AS FONTES DISPONÍVEIS.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HIDRELÉTRICAS FORAM RENEGADAS NO PASSADO RECENTE E NÃO SÃO CONSIDERADAS NO PLANEJAMENTO</a:t>
            </a: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FUNDAMENTAIS PARA O CRESCIMENTO DESCONTROLADO DAS EÓLICAS, SOLARES E GD SOLAR.</a:t>
            </a:r>
            <a:endParaRPr lang="pt-BR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PLANEJAMENTO ESTRATÉGICO QUE VIABILIZE IMEDIATAMENTE NOVOS INVESTIMENTOS EM GERAÇÃO HIDRELÉTRICA   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NOVAS HIDRELÉTRICAS DE MÉDIO E GRANDE PORTE NÃO SE VIABILIZARÃO EM UMA DÉCADA.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PORTANTO, SÓ RESTAM AS PCHs (ATÉ 50 MW) PARA DISPONIBILIZAR GERAÇÃO HIDRELÉTRICA NA PRÓXIMA DÉCADA.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46D5D874-D6FE-A955-966E-B81F4CF6FED3}"/>
              </a:ext>
            </a:extLst>
          </p:cNvPr>
          <p:cNvCxnSpPr>
            <a:cxnSpLocks/>
          </p:cNvCxnSpPr>
          <p:nvPr/>
        </p:nvCxnSpPr>
        <p:spPr>
          <a:xfrm>
            <a:off x="0" y="754989"/>
            <a:ext cx="19554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303CD29A-F2E9-8A6A-2BA6-9165E5DA5AE0}"/>
              </a:ext>
            </a:extLst>
          </p:cNvPr>
          <p:cNvSpPr txBox="1"/>
          <p:nvPr/>
        </p:nvSpPr>
        <p:spPr>
          <a:xfrm>
            <a:off x="118685" y="282217"/>
            <a:ext cx="112881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REINSERÇÃO DE HIDRELÉTRICAS NA MATRIZ ELÉTRICA BRASILEIRA</a:t>
            </a:r>
            <a:endParaRPr lang="pt-BR" sz="2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73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DA54A67C-5EF5-B5B9-91B0-9644224B0A6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-19591"/>
            <a:ext cx="5176911" cy="687759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109FB95-C7DF-9F07-A9A0-C39ABC78FE6B}"/>
              </a:ext>
            </a:extLst>
          </p:cNvPr>
          <p:cNvSpPr txBox="1"/>
          <p:nvPr/>
        </p:nvSpPr>
        <p:spPr>
          <a:xfrm>
            <a:off x="118685" y="1114759"/>
            <a:ext cx="11050058" cy="46088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3538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Vida útil de mais de 100 anos, com pouco investimento adicional.</a:t>
            </a:r>
          </a:p>
          <a:p>
            <a:pPr indent="363538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Prestação de serviços ancilares.</a:t>
            </a:r>
          </a:p>
          <a:p>
            <a:pPr indent="363538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Reversibilidade dos ativos – propriedade da União.</a:t>
            </a:r>
          </a:p>
          <a:p>
            <a:pPr indent="363538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Flexibilidade operativa, segurança, confiabilidade, sem intermitência.</a:t>
            </a:r>
          </a:p>
          <a:p>
            <a:pPr indent="363538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Sinergia/complementaridade com outras fontes renováveis.</a:t>
            </a:r>
          </a:p>
          <a:p>
            <a:pPr indent="363538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Geração distribuída, próxima à carga – menos perdas e investimentos em distribuição.</a:t>
            </a:r>
          </a:p>
          <a:p>
            <a:pPr indent="363538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Sinergia com </a:t>
            </a:r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gronegócio e outros usos da água - Capacidade de armazenamento.</a:t>
            </a:r>
          </a:p>
          <a:p>
            <a:pPr indent="363538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Sustentabilidade e baixo impacto  – benefícios ambientais e sociais –saúde dos rios.</a:t>
            </a:r>
          </a:p>
          <a:p>
            <a:pPr indent="363538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Fomento à economia local – IDH, empregos, turismo.</a:t>
            </a: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alt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3538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Menor pegada de carbono das renováveis.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245E860-17B9-F727-1403-9745FC9E648D}"/>
              </a:ext>
            </a:extLst>
          </p:cNvPr>
          <p:cNvSpPr txBox="1"/>
          <p:nvPr/>
        </p:nvSpPr>
        <p:spPr>
          <a:xfrm>
            <a:off x="118685" y="282217"/>
            <a:ext cx="11288118" cy="478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Aft>
                <a:spcPts val="1200"/>
              </a:spcAft>
            </a:pPr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PRINCIPAIS ATRIBUTOS DAS PCHs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637B73F1-F892-26CC-86E6-D60F45650DD1}"/>
              </a:ext>
            </a:extLst>
          </p:cNvPr>
          <p:cNvCxnSpPr>
            <a:cxnSpLocks/>
          </p:cNvCxnSpPr>
          <p:nvPr/>
        </p:nvCxnSpPr>
        <p:spPr>
          <a:xfrm>
            <a:off x="0" y="754989"/>
            <a:ext cx="19554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425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10668</TotalTime>
  <Words>380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ABRAPCH Brasília</dc:creator>
  <cp:lastModifiedBy>Ademar Cury da Silva</cp:lastModifiedBy>
  <cp:revision>68</cp:revision>
  <cp:lastPrinted>2023-03-27T18:36:42Z</cp:lastPrinted>
  <dcterms:created xsi:type="dcterms:W3CDTF">2020-09-24T21:22:48Z</dcterms:created>
  <dcterms:modified xsi:type="dcterms:W3CDTF">2023-03-27T18:37:30Z</dcterms:modified>
</cp:coreProperties>
</file>