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258" r:id="rId9"/>
    <p:sldId id="298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rício Soares" initials="FS" lastIdx="1" clrIdx="0">
    <p:extLst>
      <p:ext uri="{19B8F6BF-5375-455C-9EA6-DF929625EA0E}">
        <p15:presenceInfo xmlns:p15="http://schemas.microsoft.com/office/powerpoint/2012/main" userId="9fddb0e43f7a555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7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66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43007-108A-4DE0-96BA-F1FC72633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318424-5B32-4592-9641-B959EDD3B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974D55-A22F-4773-AB14-AB52A3B86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B863-EFD6-40C5-A0E7-9CC7A852B48A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1E96AA-E32A-4BB4-BD7B-31669D94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30EE0B-7883-465A-821C-826280C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307E-AC4D-4CEF-871D-4D365BE284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01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21B4F2-3DD5-4EF0-BB69-3878EF806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9467030-03AB-48F7-9A9D-EF69F5021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D16A79-C19D-437C-90E1-7FC1EBA73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B863-EFD6-40C5-A0E7-9CC7A852B48A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CCFA14-DFC6-4274-A3CD-268D2FB46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85708B-7F12-4162-B03A-3FB1885F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307E-AC4D-4CEF-871D-4D365BE284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897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03B0C3-CE2C-4E6A-8267-74EC9DBBE2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A387690-17E1-476D-A004-9D8539461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4E5D50-AC9F-4ACF-B035-04B90A97F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B863-EFD6-40C5-A0E7-9CC7A852B48A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DB2FD0-914B-4D17-81AA-FAC756964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5CB4EE-D1E1-4AFE-BB38-75B034391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307E-AC4D-4CEF-871D-4D365BE284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59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2F1D0-DA2A-4EFB-83F6-C7349FDFB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3CF212-2EBA-4598-8DDD-C0C94823D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63FFDC-8DCF-47BD-8104-81FAABDAB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B863-EFD6-40C5-A0E7-9CC7A852B48A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EB2795-CE3E-4097-95F1-295705AFA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404D06-ED39-4BBD-8DCC-2C053FDE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307E-AC4D-4CEF-871D-4D365BE284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63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8808B-AA1D-4772-A4FF-D8D7B1467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9CF94E-9BC8-4187-854C-F4E8B74E5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E68DDF-711E-455D-B23E-E8EA89438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B863-EFD6-40C5-A0E7-9CC7A852B48A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F5AB3E-281C-461E-9BAA-2AC49D360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BE8DEC-65FE-4FD6-907F-631E4084D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307E-AC4D-4CEF-871D-4D365BE284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36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1E6271-BF93-4D00-AEE2-571A0B965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06D56C-5865-4882-97FE-CD4380556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DD2C5A-6446-4638-BFD8-0D59E84D6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6629C60-5976-4DF0-9AA5-552A78187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B863-EFD6-40C5-A0E7-9CC7A852B48A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966646-561F-4A11-BB51-78FB83196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10EB91-D5C2-4949-9A51-06379E3B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307E-AC4D-4CEF-871D-4D365BE284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922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8EDD35-3E19-4DCB-9AD9-7CA316CD3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36CF7E-6527-4FC0-9FF9-1358C6B16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6E6DFE3-83F7-4219-BB79-C16EF7A2C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FE9482-9FBC-4A60-9E29-26CB44F70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B8F359A-E175-4501-9F66-F0616E5FF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D067275-0128-40B5-9D43-0CA1C73BD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B863-EFD6-40C5-A0E7-9CC7A852B48A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9212E45-F7DD-44BD-9EBD-DB6C4F099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1869F52-0779-420A-A8B6-BFDBC7068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307E-AC4D-4CEF-871D-4D365BE284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68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1671B-E320-4849-827D-5EB57E932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C63C872-4413-4F84-854A-F754B9F28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B863-EFD6-40C5-A0E7-9CC7A852B48A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D3FB2E9-A33A-4366-A03B-2C9D0170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B30AC0F-C70A-4DFC-9E4F-5D6CBB625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307E-AC4D-4CEF-871D-4D365BE284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946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8ACEB92-A0EB-408C-8492-C41FDD7D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B863-EFD6-40C5-A0E7-9CC7A852B48A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97973CD-1261-4152-87EF-AA870DE96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77C7B60-3404-4456-833A-7A04B158C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307E-AC4D-4CEF-871D-4D365BE284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22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03721-34AD-4899-AE4C-EB2723F9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3488C0-3F78-437D-803F-45D7A91B3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3D7D214-82CB-40B4-9555-B6A51C976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1A8EB4-EA0B-4933-9124-B424C423A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B863-EFD6-40C5-A0E7-9CC7A852B48A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1857A54-4DA1-4C73-B3AD-B712F3C1B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BA5917-B481-4A0D-A386-BBB423FA7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307E-AC4D-4CEF-871D-4D365BE284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76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DCF3F-2A54-4E49-BBE7-42F753AAC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DB31902-BB5B-4457-A851-08E7EABF34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2961F86-325C-4A46-A700-F565ADD61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FE463AB-F439-4348-8CD1-E7A7B7819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B863-EFD6-40C5-A0E7-9CC7A852B48A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1291DA-518B-48F5-9F53-1CD1F9D2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BDCC88-5963-4A6A-AD8F-3BCDED19A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307E-AC4D-4CEF-871D-4D365BE284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61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AE69A73-126D-46C4-A893-6A14A5A44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0F1E69-F541-4AA5-A5B1-C5DBBC72B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632B1F-BE43-463E-9CFA-4A5DC259B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BB863-EFD6-40C5-A0E7-9CC7A852B48A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283C33-E4D9-4006-AC08-45B1503A2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16438F-F114-49AE-BADA-BB8A64FC2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A307E-AC4D-4CEF-871D-4D365BE284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36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60E7C4D-9C44-716B-FC10-DDCBC68AB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1065F93-7754-4685-9CAA-641C6CD54C9E}"/>
              </a:ext>
            </a:extLst>
          </p:cNvPr>
          <p:cNvSpPr/>
          <p:nvPr/>
        </p:nvSpPr>
        <p:spPr>
          <a:xfrm>
            <a:off x="5627671" y="5140036"/>
            <a:ext cx="6564330" cy="1233055"/>
          </a:xfrm>
          <a:prstGeom prst="rect">
            <a:avLst/>
          </a:prstGeom>
          <a:solidFill>
            <a:srgbClr val="277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E972F90-79F0-4524-BDE8-9B64F24310B5}"/>
              </a:ext>
            </a:extLst>
          </p:cNvPr>
          <p:cNvSpPr txBox="1"/>
          <p:nvPr/>
        </p:nvSpPr>
        <p:spPr>
          <a:xfrm>
            <a:off x="5627671" y="5110232"/>
            <a:ext cx="661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A IMPORTÂNCIA DA LEGITIMAÇÃO</a:t>
            </a:r>
          </a:p>
          <a:p>
            <a:r>
              <a:rPr lang="pt-BR" sz="3600" dirty="0">
                <a:solidFill>
                  <a:schemeClr val="bg1"/>
                </a:solidFill>
              </a:rPr>
              <a:t>SOCIAL DAS </a:t>
            </a:r>
            <a:r>
              <a:rPr lang="pt-BR" sz="3600" dirty="0" err="1">
                <a:solidFill>
                  <a:schemeClr val="bg1"/>
                </a:solidFill>
              </a:rPr>
              <a:t>PCHs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91E6509-A8A8-1D19-98E3-C2800BBB00E7}"/>
              </a:ext>
            </a:extLst>
          </p:cNvPr>
          <p:cNvSpPr txBox="1"/>
          <p:nvPr/>
        </p:nvSpPr>
        <p:spPr>
          <a:xfrm>
            <a:off x="7300917" y="184195"/>
            <a:ext cx="48910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pt-BR" sz="3200" b="1" dirty="0">
                <a:solidFill>
                  <a:schemeClr val="accent2">
                    <a:lumMod val="50000"/>
                  </a:schemeClr>
                </a:solidFill>
              </a:rPr>
              <a:t> Workshop de </a:t>
            </a:r>
            <a:r>
              <a:rPr lang="pt-BR" sz="3200" b="1" dirty="0" err="1">
                <a:solidFill>
                  <a:schemeClr val="accent2">
                    <a:lumMod val="50000"/>
                  </a:schemeClr>
                </a:solidFill>
              </a:rPr>
              <a:t>PCHs</a:t>
            </a:r>
            <a:r>
              <a:rPr lang="pt-BR" sz="3200" b="1" dirty="0">
                <a:solidFill>
                  <a:schemeClr val="accent2">
                    <a:lumMod val="50000"/>
                  </a:schemeClr>
                </a:solidFill>
              </a:rPr>
              <a:t> e </a:t>
            </a:r>
            <a:r>
              <a:rPr lang="pt-BR" sz="3200" b="1" dirty="0" err="1">
                <a:solidFill>
                  <a:schemeClr val="accent2">
                    <a:lumMod val="50000"/>
                  </a:schemeClr>
                </a:solidFill>
              </a:rPr>
              <a:t>CGHs</a:t>
            </a:r>
            <a:endParaRPr lang="pt-BR" sz="32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t-BR" sz="3200" b="1" dirty="0">
                <a:solidFill>
                  <a:schemeClr val="accent2">
                    <a:lumMod val="50000"/>
                  </a:schemeClr>
                </a:solidFill>
              </a:rPr>
              <a:t>em Minas Gerais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C094FAD-8B62-B52F-EDBB-793C6C0C9C1B}"/>
              </a:ext>
            </a:extLst>
          </p:cNvPr>
          <p:cNvSpPr txBox="1"/>
          <p:nvPr/>
        </p:nvSpPr>
        <p:spPr>
          <a:xfrm>
            <a:off x="9334999" y="6399614"/>
            <a:ext cx="285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Delfim Rocha – Agosto 2022</a:t>
            </a:r>
          </a:p>
        </p:txBody>
      </p:sp>
    </p:spTree>
    <p:extLst>
      <p:ext uri="{BB962C8B-B14F-4D97-AF65-F5344CB8AC3E}">
        <p14:creationId xmlns:p14="http://schemas.microsoft.com/office/powerpoint/2010/main" val="1592870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5665777-2C94-44C9-80CB-CB013D739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809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B307185-1775-4559-BED3-F9E12A526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6520"/>
            <a:ext cx="12192000" cy="41148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9FD9C8A-D661-4560-BDEC-42AF66847C77}"/>
              </a:ext>
            </a:extLst>
          </p:cNvPr>
          <p:cNvSpPr txBox="1"/>
          <p:nvPr/>
        </p:nvSpPr>
        <p:spPr>
          <a:xfrm>
            <a:off x="863106" y="139224"/>
            <a:ext cx="10310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O “NOVO” AMBIENTE DE NEGÓCIOS</a:t>
            </a:r>
          </a:p>
        </p:txBody>
      </p:sp>
      <p:pic>
        <p:nvPicPr>
          <p:cNvPr id="2" name="Espaço Reservado para Conteúdo 4" descr="Uma imagem contendo texto, screenshot, quarto&#10;&#10;Descrição gerada automaticamente">
            <a:extLst>
              <a:ext uri="{FF2B5EF4-FFF2-40B4-BE49-F238E27FC236}">
                <a16:creationId xmlns:a16="http://schemas.microsoft.com/office/drawing/2014/main" id="{DBDA5A83-80DB-A921-6593-CEA5D7BA2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250" y="887271"/>
            <a:ext cx="7820877" cy="54400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7343795-1E03-D624-57B4-898546297F0C}"/>
              </a:ext>
            </a:extLst>
          </p:cNvPr>
          <p:cNvSpPr txBox="1"/>
          <p:nvPr/>
        </p:nvSpPr>
        <p:spPr>
          <a:xfrm>
            <a:off x="8604029" y="5978557"/>
            <a:ext cx="1885885" cy="293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10" dirty="0"/>
              <a:t>Fonte </a:t>
            </a:r>
            <a:r>
              <a:rPr lang="pt-BR" sz="1310" dirty="0" err="1"/>
              <a:t>Rockström</a:t>
            </a:r>
            <a:r>
              <a:rPr lang="pt-BR" sz="1310" dirty="0"/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315665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5665777-2C94-44C9-80CB-CB013D739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809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B307185-1775-4559-BED3-F9E12A526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6520"/>
            <a:ext cx="12192000" cy="41148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9FD9C8A-D661-4560-BDEC-42AF66847C77}"/>
              </a:ext>
            </a:extLst>
          </p:cNvPr>
          <p:cNvSpPr txBox="1"/>
          <p:nvPr/>
        </p:nvSpPr>
        <p:spPr>
          <a:xfrm>
            <a:off x="328850" y="122438"/>
            <a:ext cx="10310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CONTEXTUALIZAÇÃO DAS DIFICULDADES NO SETOR HIDRELÉTRICO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DCB8F91-F1E8-2AA2-01B0-8F37DC134431}"/>
              </a:ext>
            </a:extLst>
          </p:cNvPr>
          <p:cNvSpPr txBox="1"/>
          <p:nvPr/>
        </p:nvSpPr>
        <p:spPr>
          <a:xfrm>
            <a:off x="363421" y="1383324"/>
            <a:ext cx="11465157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ODS 7: Assegurar até 2030, em caráter universal, energia barata, </a:t>
            </a:r>
            <a:r>
              <a:rPr lang="pt-BR" b="1" dirty="0"/>
              <a:t>confiável</a:t>
            </a:r>
            <a:r>
              <a:rPr lang="pt-BR" dirty="0"/>
              <a:t> e </a:t>
            </a:r>
            <a:r>
              <a:rPr lang="pt-BR" b="1" dirty="0"/>
              <a:t>sustentável</a:t>
            </a:r>
            <a:r>
              <a:rPr lang="pt-BR" dirty="0"/>
              <a:t> → “democracia energética”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7BE9368-1A49-A81D-6CF0-EECE96D608E3}"/>
              </a:ext>
            </a:extLst>
          </p:cNvPr>
          <p:cNvSpPr txBox="1"/>
          <p:nvPr/>
        </p:nvSpPr>
        <p:spPr>
          <a:xfrm>
            <a:off x="363422" y="1958332"/>
            <a:ext cx="11465157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Planejamento da Matriz Energética Brasileira </a:t>
            </a:r>
            <a:r>
              <a:rPr lang="pt-BR" dirty="0"/>
              <a:t>buscando: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b="1" dirty="0"/>
              <a:t>confiabilidade</a:t>
            </a:r>
            <a:r>
              <a:rPr lang="pt-BR" dirty="0"/>
              <a:t>, </a:t>
            </a:r>
            <a:r>
              <a:rPr lang="pt-BR" b="1" dirty="0"/>
              <a:t>segurança</a:t>
            </a:r>
            <a:r>
              <a:rPr lang="pt-BR" dirty="0"/>
              <a:t> e </a:t>
            </a:r>
            <a:r>
              <a:rPr lang="pt-BR" b="1" dirty="0" err="1"/>
              <a:t>despachabilidade</a:t>
            </a:r>
            <a:r>
              <a:rPr lang="pt-BR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b="1" dirty="0"/>
              <a:t>diversidade de alternativas de fontes renováveis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1B8C575-39AD-7AAF-CF96-0963C7CE90FB}"/>
              </a:ext>
            </a:extLst>
          </p:cNvPr>
          <p:cNvSpPr txBox="1"/>
          <p:nvPr/>
        </p:nvSpPr>
        <p:spPr>
          <a:xfrm>
            <a:off x="1753661" y="3151834"/>
            <a:ext cx="10061562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Geração hidrelétrica → sustentabilidade sistêmica </a:t>
            </a:r>
            <a:r>
              <a:rPr lang="pt-BR" dirty="0"/>
              <a:t>(EPE, 2017) → menores riscos de desabastecimento</a:t>
            </a:r>
            <a:r>
              <a:rPr lang="pt-BR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complementariedade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flexibilidade operativa e segurança operacional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manutenção de matriz de baixo carbono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C09F10-0C57-D936-FDE1-7E3C8C537EF0}"/>
              </a:ext>
            </a:extLst>
          </p:cNvPr>
          <p:cNvSpPr txBox="1"/>
          <p:nvPr/>
        </p:nvSpPr>
        <p:spPr>
          <a:xfrm>
            <a:off x="1780372" y="4615814"/>
            <a:ext cx="1006156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Alta magnitude de impactos </a:t>
            </a:r>
            <a:r>
              <a:rPr lang="pt-BR" dirty="0"/>
              <a:t>e</a:t>
            </a:r>
            <a:r>
              <a:rPr lang="pt-BR" b="1" dirty="0"/>
              <a:t> falta de efetividade das medidas socioambientais </a:t>
            </a:r>
            <a:r>
              <a:rPr lang="pt-BR" dirty="0"/>
              <a:t>→ </a:t>
            </a:r>
            <a:r>
              <a:rPr lang="pt-BR" b="1" dirty="0"/>
              <a:t>conflitos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E6DDC93-E4A4-5921-A8E7-5203BA89572F}"/>
              </a:ext>
            </a:extLst>
          </p:cNvPr>
          <p:cNvSpPr txBox="1"/>
          <p:nvPr/>
        </p:nvSpPr>
        <p:spPr>
          <a:xfrm>
            <a:off x="1198518" y="5184961"/>
            <a:ext cx="10630061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Dificuldades de licenciamento ambiental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Impactos negativos nos cronogramas, orçamentos, receitas e imagem de investidores</a:t>
            </a:r>
          </a:p>
        </p:txBody>
      </p:sp>
      <p:sp>
        <p:nvSpPr>
          <p:cNvPr id="14" name="Seta para Baixo 13">
            <a:extLst>
              <a:ext uri="{FF2B5EF4-FFF2-40B4-BE49-F238E27FC236}">
                <a16:creationId xmlns:a16="http://schemas.microsoft.com/office/drawing/2014/main" id="{752B1D9F-7324-A671-AF1B-A73502646E36}"/>
              </a:ext>
            </a:extLst>
          </p:cNvPr>
          <p:cNvSpPr/>
          <p:nvPr/>
        </p:nvSpPr>
        <p:spPr>
          <a:xfrm>
            <a:off x="11298238" y="1761000"/>
            <a:ext cx="543696" cy="399631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800000"/>
              </a:highlight>
            </a:endParaRPr>
          </a:p>
        </p:txBody>
      </p:sp>
      <p:sp>
        <p:nvSpPr>
          <p:cNvPr id="15" name="Seta para Baixo 14">
            <a:extLst>
              <a:ext uri="{FF2B5EF4-FFF2-40B4-BE49-F238E27FC236}">
                <a16:creationId xmlns:a16="http://schemas.microsoft.com/office/drawing/2014/main" id="{770FE279-7B73-A9D3-B5AD-DF8A44A8F0D3}"/>
              </a:ext>
            </a:extLst>
          </p:cNvPr>
          <p:cNvSpPr/>
          <p:nvPr/>
        </p:nvSpPr>
        <p:spPr>
          <a:xfrm>
            <a:off x="11311593" y="4985146"/>
            <a:ext cx="543696" cy="399631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Dobrada para Cima 17">
            <a:extLst>
              <a:ext uri="{FF2B5EF4-FFF2-40B4-BE49-F238E27FC236}">
                <a16:creationId xmlns:a16="http://schemas.microsoft.com/office/drawing/2014/main" id="{1DC8BB10-6BE9-5E96-1937-3E2CBB279D05}"/>
              </a:ext>
            </a:extLst>
          </p:cNvPr>
          <p:cNvSpPr/>
          <p:nvPr/>
        </p:nvSpPr>
        <p:spPr>
          <a:xfrm rot="5400000">
            <a:off x="928868" y="2974526"/>
            <a:ext cx="920889" cy="728694"/>
          </a:xfrm>
          <a:prstGeom prst="bentUp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Dobrada para Cima 18">
            <a:extLst>
              <a:ext uri="{FF2B5EF4-FFF2-40B4-BE49-F238E27FC236}">
                <a16:creationId xmlns:a16="http://schemas.microsoft.com/office/drawing/2014/main" id="{0B5D0F22-D7C8-6CBC-E6BC-C6D1F91C2274}"/>
              </a:ext>
            </a:extLst>
          </p:cNvPr>
          <p:cNvSpPr/>
          <p:nvPr/>
        </p:nvSpPr>
        <p:spPr>
          <a:xfrm rot="5400000">
            <a:off x="746014" y="3975690"/>
            <a:ext cx="1290222" cy="728694"/>
          </a:xfrm>
          <a:prstGeom prst="bentUp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Dobrada para Cima 19">
            <a:extLst>
              <a:ext uri="{FF2B5EF4-FFF2-40B4-BE49-F238E27FC236}">
                <a16:creationId xmlns:a16="http://schemas.microsoft.com/office/drawing/2014/main" id="{15C786FB-98B3-BB97-7ED2-FCC32885FDEA}"/>
              </a:ext>
            </a:extLst>
          </p:cNvPr>
          <p:cNvSpPr/>
          <p:nvPr/>
        </p:nvSpPr>
        <p:spPr>
          <a:xfrm flipH="1">
            <a:off x="336710" y="2865460"/>
            <a:ext cx="861807" cy="2656553"/>
          </a:xfrm>
          <a:prstGeom prst="bentUp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60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5665777-2C94-44C9-80CB-CB013D739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809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B307185-1775-4559-BED3-F9E12A526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6520"/>
            <a:ext cx="12192000" cy="41148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9FD9C8A-D661-4560-BDEC-42AF66847C77}"/>
              </a:ext>
            </a:extLst>
          </p:cNvPr>
          <p:cNvSpPr txBox="1"/>
          <p:nvPr/>
        </p:nvSpPr>
        <p:spPr>
          <a:xfrm>
            <a:off x="328850" y="122438"/>
            <a:ext cx="10310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CONTEXTUALIZAÇÃO DAS DIFICULDADES NO SETOR HIDRELÉTRICO</a:t>
            </a:r>
          </a:p>
        </p:txBody>
      </p:sp>
      <p:sp>
        <p:nvSpPr>
          <p:cNvPr id="2" name="Seta para a Direita 1">
            <a:extLst>
              <a:ext uri="{FF2B5EF4-FFF2-40B4-BE49-F238E27FC236}">
                <a16:creationId xmlns:a16="http://schemas.microsoft.com/office/drawing/2014/main" id="{1BE4EC30-F6E4-623A-B149-72EE36653537}"/>
              </a:ext>
            </a:extLst>
          </p:cNvPr>
          <p:cNvSpPr/>
          <p:nvPr/>
        </p:nvSpPr>
        <p:spPr>
          <a:xfrm rot="19427991">
            <a:off x="2822982" y="2511546"/>
            <a:ext cx="600075" cy="48463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D0F7F99-7976-76FC-30B9-239B09B9A56C}"/>
              </a:ext>
            </a:extLst>
          </p:cNvPr>
          <p:cNvSpPr txBox="1"/>
          <p:nvPr/>
        </p:nvSpPr>
        <p:spPr>
          <a:xfrm>
            <a:off x="3525944" y="1913006"/>
            <a:ext cx="3744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Relacionamento com comunidades</a:t>
            </a:r>
            <a:r>
              <a:rPr lang="pt-BR" dirty="0"/>
              <a:t> e </a:t>
            </a:r>
          </a:p>
          <a:p>
            <a:r>
              <a:rPr lang="pt-BR" dirty="0"/>
              <a:t>seu envolvimento</a:t>
            </a:r>
          </a:p>
          <a:p>
            <a:r>
              <a:rPr lang="pt-BR" dirty="0"/>
              <a:t>nas decisões do projeto</a:t>
            </a:r>
          </a:p>
        </p:txBody>
      </p:sp>
      <p:sp>
        <p:nvSpPr>
          <p:cNvPr id="5" name="Seta para a Direita 4">
            <a:extLst>
              <a:ext uri="{FF2B5EF4-FFF2-40B4-BE49-F238E27FC236}">
                <a16:creationId xmlns:a16="http://schemas.microsoft.com/office/drawing/2014/main" id="{CCC63089-5638-4E5D-4227-23A32A41CFAD}"/>
              </a:ext>
            </a:extLst>
          </p:cNvPr>
          <p:cNvSpPr/>
          <p:nvPr/>
        </p:nvSpPr>
        <p:spPr>
          <a:xfrm>
            <a:off x="3264122" y="3469395"/>
            <a:ext cx="600075" cy="48463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ABF84D-0222-5CF7-A226-307BD563FBAA}"/>
              </a:ext>
            </a:extLst>
          </p:cNvPr>
          <p:cNvSpPr txBox="1"/>
          <p:nvPr/>
        </p:nvSpPr>
        <p:spPr>
          <a:xfrm>
            <a:off x="3558990" y="4582548"/>
            <a:ext cx="34263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Efetivo </a:t>
            </a:r>
            <a:r>
              <a:rPr lang="pt-BR" b="1" dirty="0"/>
              <a:t>cumprimento</a:t>
            </a:r>
          </a:p>
          <a:p>
            <a:r>
              <a:rPr lang="pt-BR" b="1" dirty="0"/>
              <a:t>dos discursos iniciais </a:t>
            </a:r>
            <a:r>
              <a:rPr lang="pt-BR" dirty="0"/>
              <a:t>de melhorias</a:t>
            </a:r>
          </a:p>
          <a:p>
            <a:r>
              <a:rPr lang="pt-BR" dirty="0"/>
              <a:t>de qualidade de vida</a:t>
            </a:r>
          </a:p>
        </p:txBody>
      </p:sp>
      <p:sp>
        <p:nvSpPr>
          <p:cNvPr id="16" name="Seta para a Direita 15">
            <a:extLst>
              <a:ext uri="{FF2B5EF4-FFF2-40B4-BE49-F238E27FC236}">
                <a16:creationId xmlns:a16="http://schemas.microsoft.com/office/drawing/2014/main" id="{9D0A9326-1F83-EEDB-6CFB-57D296DB72AF}"/>
              </a:ext>
            </a:extLst>
          </p:cNvPr>
          <p:cNvSpPr/>
          <p:nvPr/>
        </p:nvSpPr>
        <p:spPr>
          <a:xfrm rot="2761929">
            <a:off x="2730042" y="4438676"/>
            <a:ext cx="600075" cy="48463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260518E-0805-60B0-1308-ABBEDFC43D31}"/>
              </a:ext>
            </a:extLst>
          </p:cNvPr>
          <p:cNvSpPr txBox="1"/>
          <p:nvPr/>
        </p:nvSpPr>
        <p:spPr>
          <a:xfrm>
            <a:off x="3996336" y="3210993"/>
            <a:ext cx="3550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Antecipação do diálogo </a:t>
            </a:r>
            <a:r>
              <a:rPr lang="pt-BR" dirty="0"/>
              <a:t>com </a:t>
            </a:r>
          </a:p>
          <a:p>
            <a:r>
              <a:rPr lang="pt-BR" b="1" dirty="0"/>
              <a:t>participação legítima </a:t>
            </a:r>
            <a:r>
              <a:rPr lang="pt-BR" dirty="0"/>
              <a:t>da sociedade (EPE, 2017)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6C73BED-7E15-2523-A382-8973A58F0673}"/>
              </a:ext>
            </a:extLst>
          </p:cNvPr>
          <p:cNvSpPr txBox="1"/>
          <p:nvPr/>
        </p:nvSpPr>
        <p:spPr>
          <a:xfrm>
            <a:off x="8048760" y="2354682"/>
            <a:ext cx="2509765" cy="230832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Relevância da </a:t>
            </a:r>
            <a:r>
              <a:rPr lang="pt-BR" b="1" dirty="0">
                <a:solidFill>
                  <a:schemeClr val="bg1"/>
                </a:solidFill>
              </a:rPr>
              <a:t>análise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crítica das estratégias e dos resultados da gestão de </a:t>
            </a:r>
            <a:r>
              <a:rPr lang="pt-BR" b="1" i="1" dirty="0" err="1">
                <a:solidFill>
                  <a:schemeClr val="bg1"/>
                </a:solidFill>
              </a:rPr>
              <a:t>stakeholders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ao longo da linha do tempo de empreendimentos hidrelétricos</a:t>
            </a:r>
          </a:p>
        </p:txBody>
      </p:sp>
      <p:sp>
        <p:nvSpPr>
          <p:cNvPr id="22" name="Chave Direita 21">
            <a:extLst>
              <a:ext uri="{FF2B5EF4-FFF2-40B4-BE49-F238E27FC236}">
                <a16:creationId xmlns:a16="http://schemas.microsoft.com/office/drawing/2014/main" id="{0EEAB4E9-BEFE-CA7F-EDA8-F3F23577A268}"/>
              </a:ext>
            </a:extLst>
          </p:cNvPr>
          <p:cNvSpPr/>
          <p:nvPr/>
        </p:nvSpPr>
        <p:spPr>
          <a:xfrm>
            <a:off x="7345249" y="1549285"/>
            <a:ext cx="572282" cy="3956593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800000"/>
              </a:highlight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CCFECB1-3EE1-DBEA-4758-DCD9DDBB21A0}"/>
              </a:ext>
            </a:extLst>
          </p:cNvPr>
          <p:cNvSpPr/>
          <p:nvPr/>
        </p:nvSpPr>
        <p:spPr>
          <a:xfrm>
            <a:off x="1387858" y="2708528"/>
            <a:ext cx="1971732" cy="197173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Dificuldades e Conflitos no Setor Hidrelétrico</a:t>
            </a:r>
          </a:p>
        </p:txBody>
      </p:sp>
    </p:spTree>
    <p:extLst>
      <p:ext uri="{BB962C8B-B14F-4D97-AF65-F5344CB8AC3E}">
        <p14:creationId xmlns:p14="http://schemas.microsoft.com/office/powerpoint/2010/main" val="1546608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5665777-2C94-44C9-80CB-CB013D739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809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B307185-1775-4559-BED3-F9E12A526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6520"/>
            <a:ext cx="12192000" cy="41148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9FD9C8A-D661-4560-BDEC-42AF66847C77}"/>
              </a:ext>
            </a:extLst>
          </p:cNvPr>
          <p:cNvSpPr txBox="1"/>
          <p:nvPr/>
        </p:nvSpPr>
        <p:spPr>
          <a:xfrm>
            <a:off x="349398" y="122438"/>
            <a:ext cx="10310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A IMPORTÂNCIA DA LEGITIMAÇÃO SOCIAL DOS EMPREENDIMENTOS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2C0075E-1623-DF6F-BDAF-4C99EAF73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93" y="1364804"/>
            <a:ext cx="12192000" cy="495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2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5665777-2C94-44C9-80CB-CB013D739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809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B307185-1775-4559-BED3-F9E12A526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6520"/>
            <a:ext cx="12192000" cy="41148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9FD9C8A-D661-4560-BDEC-42AF66847C77}"/>
              </a:ext>
            </a:extLst>
          </p:cNvPr>
          <p:cNvSpPr txBox="1"/>
          <p:nvPr/>
        </p:nvSpPr>
        <p:spPr>
          <a:xfrm>
            <a:off x="760364" y="122438"/>
            <a:ext cx="10310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AS VARIÁVEIS QUE INFLUENCIAM A LEGITIMAÇÃO SOCIAL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82244FE-4289-8B11-9017-7C1EA6657A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373"/>
          <a:stretch/>
        </p:blipFill>
        <p:spPr>
          <a:xfrm>
            <a:off x="1709525" y="1118960"/>
            <a:ext cx="8978432" cy="497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2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5665777-2C94-44C9-80CB-CB013D739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809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B307185-1775-4559-BED3-F9E12A526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6520"/>
            <a:ext cx="12192000" cy="41148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9FD9C8A-D661-4560-BDEC-42AF66847C77}"/>
              </a:ext>
            </a:extLst>
          </p:cNvPr>
          <p:cNvSpPr txBox="1"/>
          <p:nvPr/>
        </p:nvSpPr>
        <p:spPr>
          <a:xfrm>
            <a:off x="791186" y="122438"/>
            <a:ext cx="10310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DIRETRIZES PARA INCREMENTO DA LEGITIMAÇÃO SOCIAL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94DD2D6-3004-B387-4E3C-FDE3A0991A64}"/>
              </a:ext>
            </a:extLst>
          </p:cNvPr>
          <p:cNvSpPr txBox="1"/>
          <p:nvPr/>
        </p:nvSpPr>
        <p:spPr>
          <a:xfrm>
            <a:off x="667896" y="2074391"/>
            <a:ext cx="5615138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Mapeamento </a:t>
            </a:r>
            <a:r>
              <a:rPr lang="pt-BR" b="1" dirty="0"/>
              <a:t>estratégico</a:t>
            </a:r>
            <a:r>
              <a:rPr lang="pt-BR" dirty="0"/>
              <a:t> periódico de </a:t>
            </a:r>
            <a:r>
              <a:rPr lang="pt-BR" i="1" dirty="0"/>
              <a:t>stakeholders: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Relevância = poder + legitimidade + urgência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Temas materiais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FA92B44-48F3-18B8-21E2-DD5719D07B05}"/>
              </a:ext>
            </a:extLst>
          </p:cNvPr>
          <p:cNvSpPr txBox="1"/>
          <p:nvPr/>
        </p:nvSpPr>
        <p:spPr>
          <a:xfrm>
            <a:off x="667896" y="3259331"/>
            <a:ext cx="5615137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Avaliação </a:t>
            </a:r>
            <a:r>
              <a:rPr lang="pt-BR" b="1" dirty="0"/>
              <a:t>estratégica</a:t>
            </a:r>
            <a:r>
              <a:rPr lang="pt-BR" dirty="0"/>
              <a:t> dos níveis de vulnerabilidade social</a:t>
            </a:r>
          </a:p>
        </p:txBody>
      </p:sp>
      <p:sp>
        <p:nvSpPr>
          <p:cNvPr id="9" name="Chave Direita 8">
            <a:extLst>
              <a:ext uri="{FF2B5EF4-FFF2-40B4-BE49-F238E27FC236}">
                <a16:creationId xmlns:a16="http://schemas.microsoft.com/office/drawing/2014/main" id="{A826CC0C-67D5-54CD-5B91-F90243F26E1B}"/>
              </a:ext>
            </a:extLst>
          </p:cNvPr>
          <p:cNvSpPr/>
          <p:nvPr/>
        </p:nvSpPr>
        <p:spPr>
          <a:xfrm>
            <a:off x="6369204" y="1939973"/>
            <a:ext cx="572282" cy="1830644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800000"/>
              </a:highlight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312DDDD-9413-F384-7C1E-9A548AECE923}"/>
              </a:ext>
            </a:extLst>
          </p:cNvPr>
          <p:cNvSpPr txBox="1"/>
          <p:nvPr/>
        </p:nvSpPr>
        <p:spPr>
          <a:xfrm>
            <a:off x="7445681" y="2347003"/>
            <a:ext cx="3731156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Planejamento e implementação de</a:t>
            </a:r>
          </a:p>
          <a:p>
            <a:pPr algn="ctr"/>
            <a:r>
              <a:rPr lang="pt-BR" b="1" dirty="0"/>
              <a:t>Plano Estratégico de Relacionamento </a:t>
            </a:r>
          </a:p>
          <a:p>
            <a:pPr algn="ctr"/>
            <a:r>
              <a:rPr lang="pt-BR" dirty="0"/>
              <a:t>desde as fases iniciais do projeto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67EFFA4-FFA4-D435-D59B-22CFA3A6FD8A}"/>
              </a:ext>
            </a:extLst>
          </p:cNvPr>
          <p:cNvSpPr txBox="1"/>
          <p:nvPr/>
        </p:nvSpPr>
        <p:spPr>
          <a:xfrm>
            <a:off x="7113825" y="3833577"/>
            <a:ext cx="456720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1800" dirty="0"/>
              <a:t>Quais temas/impactos percebidos</a:t>
            </a:r>
          </a:p>
          <a:p>
            <a:r>
              <a:rPr lang="pt-BR" b="1" dirty="0"/>
              <a:t>      </a:t>
            </a:r>
            <a:r>
              <a:rPr lang="pt-BR" sz="1800" b="1" dirty="0"/>
              <a:t>detalhar estrategicamente e discutir</a:t>
            </a:r>
            <a:endParaRPr lang="pt-BR" sz="1800" dirty="0"/>
          </a:p>
          <a:p>
            <a:pPr marL="285750" indent="-285750">
              <a:buFont typeface="Wingdings" pitchFamily="2" charset="2"/>
              <a:buChar char="ü"/>
            </a:pPr>
            <a:r>
              <a:rPr lang="pt-BR" sz="1800" dirty="0"/>
              <a:t>Quais ações socioambientais </a:t>
            </a:r>
            <a:r>
              <a:rPr lang="pt-BR" sz="1800" b="1" dirty="0"/>
              <a:t>priorizar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1800" dirty="0"/>
              <a:t>Quais compensações ambientais e sociais </a:t>
            </a:r>
          </a:p>
          <a:p>
            <a:r>
              <a:rPr lang="pt-BR" b="1" dirty="0"/>
              <a:t>      </a:t>
            </a:r>
            <a:r>
              <a:rPr lang="pt-BR" sz="1800" b="1" dirty="0"/>
              <a:t>negociar antecipadamente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1800" dirty="0"/>
              <a:t>Quais </a:t>
            </a:r>
            <a:r>
              <a:rPr lang="pt-BR" sz="1800" i="1" dirty="0"/>
              <a:t>stakeholders</a:t>
            </a:r>
            <a:r>
              <a:rPr lang="pt-BR" sz="1800" dirty="0"/>
              <a:t> estratégicos </a:t>
            </a:r>
            <a:r>
              <a:rPr lang="pt-BR" sz="1800" b="1" dirty="0"/>
              <a:t>engajar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/>
              <a:t>Quais parcerias locais e regionais </a:t>
            </a:r>
            <a:r>
              <a:rPr lang="pt-BR" b="1" dirty="0"/>
              <a:t>engajar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1800" dirty="0"/>
              <a:t>Mensurar </a:t>
            </a:r>
            <a:r>
              <a:rPr lang="pt-BR" sz="1800" b="1" dirty="0"/>
              <a:t>indicadores de qualidade de vida</a:t>
            </a:r>
          </a:p>
          <a:p>
            <a:r>
              <a:rPr lang="pt-BR" b="1" dirty="0"/>
              <a:t>      customizados </a:t>
            </a:r>
            <a:r>
              <a:rPr lang="pt-BR" dirty="0"/>
              <a:t>para diferentes grupos</a:t>
            </a:r>
            <a:endParaRPr lang="pt-BR" sz="1800" dirty="0"/>
          </a:p>
        </p:txBody>
      </p:sp>
      <p:sp>
        <p:nvSpPr>
          <p:cNvPr id="15" name="Chave Direita 14">
            <a:extLst>
              <a:ext uri="{FF2B5EF4-FFF2-40B4-BE49-F238E27FC236}">
                <a16:creationId xmlns:a16="http://schemas.microsoft.com/office/drawing/2014/main" id="{471B7E8B-718F-AF76-F850-BDF289741DD1}"/>
              </a:ext>
            </a:extLst>
          </p:cNvPr>
          <p:cNvSpPr/>
          <p:nvPr/>
        </p:nvSpPr>
        <p:spPr>
          <a:xfrm rot="16200000">
            <a:off x="9025118" y="1446534"/>
            <a:ext cx="572282" cy="4567207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800000"/>
              </a:highlight>
            </a:endParaRPr>
          </a:p>
        </p:txBody>
      </p:sp>
      <p:sp>
        <p:nvSpPr>
          <p:cNvPr id="16" name="Seta para a Direita 15">
            <a:extLst>
              <a:ext uri="{FF2B5EF4-FFF2-40B4-BE49-F238E27FC236}">
                <a16:creationId xmlns:a16="http://schemas.microsoft.com/office/drawing/2014/main" id="{6BDD60E3-F0E8-322C-7103-797F00A9CFD1}"/>
              </a:ext>
            </a:extLst>
          </p:cNvPr>
          <p:cNvSpPr/>
          <p:nvPr/>
        </p:nvSpPr>
        <p:spPr>
          <a:xfrm rot="5400000">
            <a:off x="7672386" y="1769614"/>
            <a:ext cx="600075" cy="48463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FE10077-D81C-37FF-263A-B8241393A687}"/>
              </a:ext>
            </a:extLst>
          </p:cNvPr>
          <p:cNvSpPr txBox="1"/>
          <p:nvPr/>
        </p:nvSpPr>
        <p:spPr>
          <a:xfrm>
            <a:off x="6670047" y="1069603"/>
            <a:ext cx="2604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Comunicação Transicional</a:t>
            </a:r>
          </a:p>
          <a:p>
            <a:pPr algn="ctr"/>
            <a:r>
              <a:rPr lang="pt-BR" dirty="0"/>
              <a:t>e não Transacional</a:t>
            </a:r>
          </a:p>
        </p:txBody>
      </p:sp>
      <p:sp>
        <p:nvSpPr>
          <p:cNvPr id="18" name="Seta para a Direita 17">
            <a:extLst>
              <a:ext uri="{FF2B5EF4-FFF2-40B4-BE49-F238E27FC236}">
                <a16:creationId xmlns:a16="http://schemas.microsoft.com/office/drawing/2014/main" id="{A96D3241-6783-7676-0C69-04638D73C699}"/>
              </a:ext>
            </a:extLst>
          </p:cNvPr>
          <p:cNvSpPr/>
          <p:nvPr/>
        </p:nvSpPr>
        <p:spPr>
          <a:xfrm rot="5400000">
            <a:off x="10277137" y="1776066"/>
            <a:ext cx="600075" cy="48463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7FA771C-7312-7280-F54F-60DFC4A710A5}"/>
              </a:ext>
            </a:extLst>
          </p:cNvPr>
          <p:cNvSpPr txBox="1"/>
          <p:nvPr/>
        </p:nvSpPr>
        <p:spPr>
          <a:xfrm>
            <a:off x="9354083" y="1061972"/>
            <a:ext cx="2446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Linguagem adequada às</a:t>
            </a:r>
          </a:p>
          <a:p>
            <a:pPr algn="ctr"/>
            <a:r>
              <a:rPr lang="pt-BR" dirty="0"/>
              <a:t>vulnerabilidades sociais</a:t>
            </a:r>
          </a:p>
        </p:txBody>
      </p:sp>
      <p:sp>
        <p:nvSpPr>
          <p:cNvPr id="20" name="Seta para a Esquerda e para a Direita 19">
            <a:extLst>
              <a:ext uri="{FF2B5EF4-FFF2-40B4-BE49-F238E27FC236}">
                <a16:creationId xmlns:a16="http://schemas.microsoft.com/office/drawing/2014/main" id="{3C950A98-1282-9CB6-FF5E-953DF41CB4AF}"/>
              </a:ext>
            </a:extLst>
          </p:cNvPr>
          <p:cNvSpPr/>
          <p:nvPr/>
        </p:nvSpPr>
        <p:spPr>
          <a:xfrm>
            <a:off x="8703183" y="1720549"/>
            <a:ext cx="1216152" cy="484632"/>
          </a:xfrm>
          <a:prstGeom prst="leftRight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Gráfico 20" descr="Círculos com setas estrutura de tópicos">
            <a:extLst>
              <a:ext uri="{FF2B5EF4-FFF2-40B4-BE49-F238E27FC236}">
                <a16:creationId xmlns:a16="http://schemas.microsoft.com/office/drawing/2014/main" id="{16D6BFC8-095B-4F65-382A-A069C42BB2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0925" y="3906905"/>
            <a:ext cx="2471989" cy="2471989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A9E1C0CB-7BA0-C380-EBF8-31DC1BCB610D}"/>
              </a:ext>
            </a:extLst>
          </p:cNvPr>
          <p:cNvSpPr txBox="1"/>
          <p:nvPr/>
        </p:nvSpPr>
        <p:spPr>
          <a:xfrm>
            <a:off x="5319826" y="4957006"/>
            <a:ext cx="85469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2"/>
                </a:solidFill>
              </a:rPr>
              <a:t>PDCA</a:t>
            </a:r>
          </a:p>
        </p:txBody>
      </p:sp>
    </p:spTree>
    <p:extLst>
      <p:ext uri="{BB962C8B-B14F-4D97-AF65-F5344CB8AC3E}">
        <p14:creationId xmlns:p14="http://schemas.microsoft.com/office/powerpoint/2010/main" val="217736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 animBg="1"/>
      <p:bldP spid="17" grpId="0"/>
      <p:bldP spid="18" grpId="0" animBg="1"/>
      <p:bldP spid="19" grpId="0"/>
      <p:bldP spid="20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5665777-2C94-44C9-80CB-CB013D739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809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B307185-1775-4559-BED3-F9E12A526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6520"/>
            <a:ext cx="12192000" cy="41148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9FD9C8A-D661-4560-BDEC-42AF66847C77}"/>
              </a:ext>
            </a:extLst>
          </p:cNvPr>
          <p:cNvSpPr txBox="1"/>
          <p:nvPr/>
        </p:nvSpPr>
        <p:spPr>
          <a:xfrm>
            <a:off x="302778" y="122438"/>
            <a:ext cx="10310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ESTÁGIOS DE DESENVOLVIMENTO SUSTENTÁVEL DAS CORPORAÇÕES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817F99A-2509-80F0-F0EE-84698621C5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67"/>
          <a:stretch/>
        </p:blipFill>
        <p:spPr>
          <a:xfrm>
            <a:off x="1847394" y="1232899"/>
            <a:ext cx="9803500" cy="490048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24DCDD1-1355-F5E0-3B50-B8B1C745BDBD}"/>
              </a:ext>
            </a:extLst>
          </p:cNvPr>
          <p:cNvSpPr/>
          <p:nvPr/>
        </p:nvSpPr>
        <p:spPr>
          <a:xfrm>
            <a:off x="1705509" y="2445249"/>
            <a:ext cx="9185097" cy="254799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800000"/>
              </a:highlight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46E053C-4D95-2485-DA33-EF4211C18CC5}"/>
              </a:ext>
            </a:extLst>
          </p:cNvPr>
          <p:cNvSpPr txBox="1"/>
          <p:nvPr/>
        </p:nvSpPr>
        <p:spPr>
          <a:xfrm>
            <a:off x="434639" y="3831818"/>
            <a:ext cx="90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accent2">
                    <a:lumMod val="50000"/>
                  </a:schemeClr>
                </a:solidFill>
              </a:rPr>
              <a:t>ESG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9ADFA6EC-5A7D-80DD-C504-AC96801CAB43}"/>
              </a:ext>
            </a:extLst>
          </p:cNvPr>
          <p:cNvCxnSpPr>
            <a:cxnSpLocks/>
          </p:cNvCxnSpPr>
          <p:nvPr/>
        </p:nvCxnSpPr>
        <p:spPr>
          <a:xfrm flipV="1">
            <a:off x="1344183" y="3962785"/>
            <a:ext cx="290384" cy="16181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87B3194B-AEAA-731B-8C29-EF064B27EFEA}"/>
              </a:ext>
            </a:extLst>
          </p:cNvPr>
          <p:cNvCxnSpPr>
            <a:cxnSpLocks/>
          </p:cNvCxnSpPr>
          <p:nvPr/>
        </p:nvCxnSpPr>
        <p:spPr>
          <a:xfrm>
            <a:off x="1354737" y="4240130"/>
            <a:ext cx="232396" cy="23801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61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60E7C4D-9C44-716B-FC10-DDCBC68AB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1065F93-7754-4685-9CAA-641C6CD54C9E}"/>
              </a:ext>
            </a:extLst>
          </p:cNvPr>
          <p:cNvSpPr/>
          <p:nvPr/>
        </p:nvSpPr>
        <p:spPr>
          <a:xfrm>
            <a:off x="5875825" y="5092767"/>
            <a:ext cx="6276109" cy="1645503"/>
          </a:xfrm>
          <a:prstGeom prst="rect">
            <a:avLst/>
          </a:prstGeom>
          <a:solidFill>
            <a:srgbClr val="277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E972F90-79F0-4524-BDE8-9B64F24310B5}"/>
              </a:ext>
            </a:extLst>
          </p:cNvPr>
          <p:cNvSpPr txBox="1"/>
          <p:nvPr/>
        </p:nvSpPr>
        <p:spPr>
          <a:xfrm>
            <a:off x="6096000" y="5045499"/>
            <a:ext cx="5715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DELFIM ROCHA</a:t>
            </a:r>
          </a:p>
          <a:p>
            <a:r>
              <a:rPr lang="pt-BR" sz="2400" dirty="0" err="1">
                <a:solidFill>
                  <a:schemeClr val="bg1"/>
                </a:solidFill>
              </a:rPr>
              <a:t>delfim@ferreirarocha.com.br</a:t>
            </a:r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>
                <a:solidFill>
                  <a:schemeClr val="bg1"/>
                </a:solidFill>
              </a:rPr>
              <a:t>(31) 99974-0655</a:t>
            </a:r>
          </a:p>
          <a:p>
            <a:r>
              <a:rPr lang="pt-BR" sz="2400" dirty="0" err="1">
                <a:solidFill>
                  <a:schemeClr val="bg1"/>
                </a:solidFill>
              </a:rPr>
              <a:t>www.ferreirarocha.com.br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AA7EC15-CDCB-2F25-C7E6-61C9F25D8123}"/>
              </a:ext>
            </a:extLst>
          </p:cNvPr>
          <p:cNvSpPr txBox="1"/>
          <p:nvPr/>
        </p:nvSpPr>
        <p:spPr>
          <a:xfrm>
            <a:off x="9401565" y="4507992"/>
            <a:ext cx="2077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2">
                    <a:lumMod val="50000"/>
                  </a:schemeClr>
                </a:solidFill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42893323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342</Words>
  <Application>Microsoft Macintosh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Fabrício Soares</dc:creator>
  <cp:lastModifiedBy>Delfim Jose Leite Rocha</cp:lastModifiedBy>
  <cp:revision>123</cp:revision>
  <dcterms:created xsi:type="dcterms:W3CDTF">2022-02-04T17:42:59Z</dcterms:created>
  <dcterms:modified xsi:type="dcterms:W3CDTF">2022-08-12T14:28:52Z</dcterms:modified>
</cp:coreProperties>
</file>