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4" r:id="rId5"/>
    <p:sldId id="283" r:id="rId6"/>
    <p:sldId id="285" r:id="rId7"/>
    <p:sldId id="267" r:id="rId8"/>
    <p:sldId id="266" r:id="rId9"/>
    <p:sldId id="286" r:id="rId10"/>
    <p:sldId id="269" r:id="rId11"/>
    <p:sldId id="291" r:id="rId12"/>
    <p:sldId id="290" r:id="rId13"/>
    <p:sldId id="293" r:id="rId14"/>
    <p:sldId id="292" r:id="rId15"/>
    <p:sldId id="272" r:id="rId16"/>
    <p:sldId id="273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AC644C-9A68-2BAE-2FF1-72785A9D069A}" v="1357" dt="2022-08-12T18:35:44.055"/>
    <p1510:client id="{2D27735A-B1A2-896B-FB8A-ED6B7014BA3F}" v="570" dt="2022-08-12T19:42:19.173"/>
    <p1510:client id="{4343B430-6D6B-DDE2-6A0E-BFF325563D66}" v="693" dt="2022-08-12T15:56:09.891"/>
    <p1510:client id="{729DB994-8358-C069-C770-BF49EB587B4E}" v="117" dt="2022-08-11T19:31:13.757"/>
    <p1510:client id="{AD7C5CA8-FAE9-668A-B727-58FC63F334C2}" v="63" dt="2022-08-12T11:59:16.663"/>
    <p1510:client id="{F475A43B-ED93-25BD-85BE-737AD29AB451}" v="33" dt="2022-08-13T01:09:03.1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3193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232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5486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434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4399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920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74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475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2116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466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166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4C2B0-59CB-4819-9541-5838813E2E5F}" type="datetimeFigureOut">
              <a:rPr lang="pt-BR" smtClean="0"/>
              <a:t>15/08/2022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1E2D2-21EE-4AE3-83A8-57DED1293A7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453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Iara.furtado@meioambiente.mg.gov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rdh.igam@meioambiente.mg.gov.br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024146C-FF50-4D0C-ABDA-41596E1DF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B35E308-15DB-043C-16E5-FF558313D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1" y="1629156"/>
            <a:ext cx="7772400" cy="4168727"/>
          </a:xfrm>
        </p:spPr>
        <p:txBody>
          <a:bodyPr>
            <a:normAutofit fontScale="90000"/>
          </a:bodyPr>
          <a:lstStyle/>
          <a:p>
            <a:r>
              <a:rPr lang="pt-BR" sz="3200" b="1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A visão do </a:t>
            </a:r>
            <a:r>
              <a:rPr lang="pt-BR" sz="3200" b="1" dirty="0" err="1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Igam</a:t>
            </a:r>
            <a:r>
              <a:rPr lang="pt-BR" sz="3200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 sobre os empreendimentos de geração de energia hidrelétrica</a:t>
            </a:r>
            <a:br>
              <a:rPr lang="pt-BR" sz="3200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</a:br>
            <a:br>
              <a:rPr lang="pt-BR" sz="3200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</a:br>
            <a:r>
              <a:rPr lang="pt-BR" sz="3600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A</a:t>
            </a:r>
            <a:r>
              <a:rPr lang="pt-BR" sz="3600" b="0" i="0" dirty="0"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cs typeface="Calibri"/>
              </a:rPr>
              <a:t> </a:t>
            </a:r>
            <a:r>
              <a:rPr lang="pt-BR" sz="3600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Declaração de Reserva de Recursos Hídricos </a:t>
            </a:r>
            <a:r>
              <a:rPr lang="pt-BR" sz="3600" b="0" i="0" dirty="0"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cs typeface="Calibri"/>
              </a:rPr>
              <a:t>(DRDH) e </a:t>
            </a:r>
            <a:r>
              <a:rPr lang="pt-BR" sz="3600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a Outorga</a:t>
            </a:r>
            <a:r>
              <a:rPr lang="pt-BR" sz="3600" b="0" i="0" dirty="0">
                <a:solidFill>
                  <a:schemeClr val="accent6">
                    <a:lumMod val="75000"/>
                  </a:schemeClr>
                </a:solidFill>
                <a:effectLst/>
                <a:latin typeface="Calibri"/>
                <a:cs typeface="Calibri"/>
              </a:rPr>
              <a:t> de </a:t>
            </a:r>
            <a:r>
              <a:rPr lang="pt-BR" sz="3600" dirty="0">
                <a:solidFill>
                  <a:schemeClr val="accent6">
                    <a:lumMod val="75000"/>
                  </a:schemeClr>
                </a:solidFill>
                <a:latin typeface="Calibri"/>
                <a:cs typeface="Calibri"/>
              </a:rPr>
              <a:t>direito de uso de recursos hídricos em MG e a interface com o licenciamento ambiental</a:t>
            </a: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pt-BR" sz="2400" dirty="0" err="1">
                <a:solidFill>
                  <a:schemeClr val="accent6">
                    <a:lumMod val="75000"/>
                  </a:schemeClr>
                </a:solidFill>
                <a:ea typeface="+mj-lt"/>
                <a:cs typeface="+mj-lt"/>
              </a:rPr>
              <a:t>Sisema</a:t>
            </a:r>
            <a:r>
              <a:rPr lang="pt-BR" sz="2400" dirty="0">
                <a:solidFill>
                  <a:schemeClr val="accent6">
                    <a:lumMod val="75000"/>
                  </a:schemeClr>
                </a:solidFill>
                <a:ea typeface="+mj-lt"/>
                <a:cs typeface="+mj-lt"/>
              </a:rPr>
              <a:t> 2022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60450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2045B681-1855-38D8-18F6-32F0DD2BE7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513703"/>
              </p:ext>
            </p:extLst>
          </p:nvPr>
        </p:nvGraphicFramePr>
        <p:xfrm>
          <a:off x="661358" y="2541286"/>
          <a:ext cx="348775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3878">
                  <a:extLst>
                    <a:ext uri="{9D8B030D-6E8A-4147-A177-3AD203B41FA5}">
                      <a16:colId xmlns:a16="http://schemas.microsoft.com/office/drawing/2014/main" val="2827986566"/>
                    </a:ext>
                  </a:extLst>
                </a:gridCol>
                <a:gridCol w="1743878">
                  <a:extLst>
                    <a:ext uri="{9D8B030D-6E8A-4147-A177-3AD203B41FA5}">
                      <a16:colId xmlns:a16="http://schemas.microsoft.com/office/drawing/2014/main" val="690761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 Recursos Hídricos </a:t>
                      </a:r>
                      <a:endParaRPr lang="pt-BR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err="1"/>
                        <a:t>Cod</a:t>
                      </a:r>
                      <a:r>
                        <a:rPr lang="pt-BR" sz="1800" b="0" dirty="0"/>
                        <a:t> 20 - </a:t>
                      </a:r>
                      <a:r>
                        <a:rPr lang="pt-BR" b="0" dirty="0"/>
                        <a:t>Aproveitamento de Potencial Hidrelétrico</a:t>
                      </a:r>
                    </a:p>
                    <a:p>
                      <a:pPr algn="ctr"/>
                      <a:endParaRPr lang="pt-BR"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pt-BR" sz="1800" b="1" i="0" u="none" strike="noStrike" noProof="0" dirty="0">
                          <a:latin typeface="Calibri"/>
                        </a:rPr>
                        <a:t>Licenciamento DN COPAM 217/17</a:t>
                      </a:r>
                      <a:endParaRPr lang="en-US" sz="1800" b="1" i="0" u="none" strike="noStrike" noProof="0" dirty="0"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endParaRPr lang="pt-BR" sz="1800" b="1" i="0" u="none" strike="noStrike" noProof="0" dirty="0">
                        <a:latin typeface="Calibri"/>
                      </a:endParaRPr>
                    </a:p>
                    <a:p>
                      <a:pPr lvl="0" algn="ctr">
                        <a:buNone/>
                      </a:pPr>
                      <a:r>
                        <a:rPr lang="pt-BR" sz="1800" b="0" i="0" u="none" strike="noStrike" noProof="0" dirty="0">
                          <a:latin typeface="Calibri"/>
                        </a:rPr>
                        <a:t>(</a:t>
                      </a:r>
                      <a:r>
                        <a:rPr lang="pt-BR" sz="1800" b="1" i="0" u="none" strike="noStrike" noProof="0" dirty="0">
                          <a:latin typeface="Calibri"/>
                        </a:rPr>
                        <a:t>E-02-01-2 </a:t>
                      </a:r>
                      <a:r>
                        <a:rPr lang="pt-BR" sz="1800" b="0" i="0" u="none" strike="noStrike" noProof="0" dirty="0">
                          <a:latin typeface="Calibri"/>
                        </a:rPr>
                        <a:t>)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863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Outorga de direito de uso de recursos Hídricos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LAS/Cadastro </a:t>
                      </a:r>
                    </a:p>
                    <a:p>
                      <a:r>
                        <a:rPr lang="pt-BR" dirty="0"/>
                        <a:t>LAS/RAS</a:t>
                      </a:r>
                    </a:p>
                    <a:p>
                      <a:r>
                        <a:rPr lang="pt-BR" dirty="0"/>
                        <a:t>LAC1 </a:t>
                      </a:r>
                    </a:p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356345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8AA950D8-7CBE-F6C7-5599-706F605E4CBC}"/>
              </a:ext>
            </a:extLst>
          </p:cNvPr>
          <p:cNvSpPr txBox="1">
            <a:spLocks/>
          </p:cNvSpPr>
          <p:nvPr/>
        </p:nvSpPr>
        <p:spPr>
          <a:xfrm>
            <a:off x="600382" y="137643"/>
            <a:ext cx="8663076" cy="1325563"/>
          </a:xfrm>
          <a:prstGeom prst="rect">
            <a:avLst/>
          </a:prstGeom>
        </p:spPr>
        <p:txBody>
          <a:bodyPr lIns="91440" tIns="45720" rIns="91440" bIns="4572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/>
              <a:t>Regularização de recursos hídricos </a:t>
            </a:r>
            <a:endParaRPr lang="pt-BR" dirty="0">
              <a:ea typeface="Calibri Light" panose="020F0302020204030204"/>
              <a:cs typeface="Calibri Light" panose="020F0302020204030204"/>
            </a:endParaRPr>
          </a:p>
          <a:p>
            <a:pPr algn="ctr"/>
            <a:r>
              <a:rPr lang="pt-BR" sz="3200" b="1" dirty="0"/>
              <a:t>x </a:t>
            </a:r>
            <a:endParaRPr lang="pt-BR" dirty="0">
              <a:ea typeface="Calibri Light" panose="020F0302020204030204"/>
              <a:cs typeface="Calibri Light" panose="020F0302020204030204"/>
            </a:endParaRPr>
          </a:p>
          <a:p>
            <a:pPr algn="ctr"/>
            <a:r>
              <a:rPr lang="pt-BR" sz="3200" b="1" dirty="0"/>
              <a:t>Licenciamento Ambiental em MG</a:t>
            </a:r>
            <a:endParaRPr lang="pt-BR" dirty="0">
              <a:ea typeface="Calibri Light"/>
              <a:cs typeface="Calibri Light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E7A8D5E-A263-F91C-57DF-4F48F2FA7778}"/>
              </a:ext>
            </a:extLst>
          </p:cNvPr>
          <p:cNvSpPr/>
          <p:nvPr/>
        </p:nvSpPr>
        <p:spPr>
          <a:xfrm>
            <a:off x="5249799" y="1369606"/>
            <a:ext cx="1550019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F6E0EC14-1BA8-94C7-525A-978FC849A0AE}"/>
              </a:ext>
            </a:extLst>
          </p:cNvPr>
          <p:cNvSpPr txBox="1"/>
          <p:nvPr/>
        </p:nvSpPr>
        <p:spPr>
          <a:xfrm>
            <a:off x="4752098" y="2609809"/>
            <a:ext cx="98163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/>
              <a:t>Outorga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003DA6EB-FD3F-4673-5DDC-3F498CCFEAC7}"/>
              </a:ext>
            </a:extLst>
          </p:cNvPr>
          <p:cNvSpPr txBox="1"/>
          <p:nvPr/>
        </p:nvSpPr>
        <p:spPr>
          <a:xfrm>
            <a:off x="6687324" y="2631041"/>
            <a:ext cx="98163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/>
              <a:t>LAS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9DBB50C4-63CC-624F-881C-742E3A3D0DD7}"/>
              </a:ext>
            </a:extLst>
          </p:cNvPr>
          <p:cNvSpPr txBox="1"/>
          <p:nvPr/>
        </p:nvSpPr>
        <p:spPr>
          <a:xfrm>
            <a:off x="6691587" y="4401426"/>
            <a:ext cx="98163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/>
              <a:t>LOC</a:t>
            </a:r>
          </a:p>
        </p:txBody>
      </p:sp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43BC7A94-1500-93C3-7653-955135F58912}"/>
              </a:ext>
            </a:extLst>
          </p:cNvPr>
          <p:cNvCxnSpPr>
            <a:cxnSpLocks/>
          </p:cNvCxnSpPr>
          <p:nvPr/>
        </p:nvCxnSpPr>
        <p:spPr>
          <a:xfrm>
            <a:off x="5242916" y="3001443"/>
            <a:ext cx="1421943" cy="89898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>
            <a:extLst>
              <a:ext uri="{FF2B5EF4-FFF2-40B4-BE49-F238E27FC236}">
                <a16:creationId xmlns:a16="http://schemas.microsoft.com/office/drawing/2014/main" id="{89D88CFA-8DB3-AC40-B2C2-0011DA8A3C43}"/>
              </a:ext>
            </a:extLst>
          </p:cNvPr>
          <p:cNvCxnSpPr>
            <a:cxnSpLocks/>
          </p:cNvCxnSpPr>
          <p:nvPr/>
        </p:nvCxnSpPr>
        <p:spPr>
          <a:xfrm flipV="1">
            <a:off x="5733733" y="2792335"/>
            <a:ext cx="897673" cy="214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F0571F30-31FB-F7EB-BC49-7FDA828FF243}"/>
              </a:ext>
            </a:extLst>
          </p:cNvPr>
          <p:cNvSpPr txBox="1"/>
          <p:nvPr/>
        </p:nvSpPr>
        <p:spPr>
          <a:xfrm>
            <a:off x="5613520" y="1589161"/>
            <a:ext cx="779721" cy="4616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b="1"/>
              <a:t>CGH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317A42E0-184E-E485-70FF-339B8A71D92A}"/>
              </a:ext>
            </a:extLst>
          </p:cNvPr>
          <p:cNvSpPr txBox="1"/>
          <p:nvPr/>
        </p:nvSpPr>
        <p:spPr>
          <a:xfrm>
            <a:off x="6696180" y="3667630"/>
            <a:ext cx="1196536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LP+LI+LO</a:t>
            </a:r>
          </a:p>
        </p:txBody>
      </p: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313E04A8-C0C4-656D-434F-3049C02902BA}"/>
              </a:ext>
            </a:extLst>
          </p:cNvPr>
          <p:cNvCxnSpPr>
            <a:cxnSpLocks/>
          </p:cNvCxnSpPr>
          <p:nvPr/>
        </p:nvCxnSpPr>
        <p:spPr>
          <a:xfrm>
            <a:off x="4970612" y="2999303"/>
            <a:ext cx="1676046" cy="1620227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ECFFC5A2-303B-9F9A-734A-56FB37D9F9F3}"/>
              </a:ext>
            </a:extLst>
          </p:cNvPr>
          <p:cNvSpPr txBox="1"/>
          <p:nvPr/>
        </p:nvSpPr>
        <p:spPr>
          <a:xfrm>
            <a:off x="4564003" y="5374252"/>
            <a:ext cx="41653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Deve fazer o Registro (RCGCR ou RGD junto à ANEEL após a obtenção da LO/LAS;</a:t>
            </a:r>
          </a:p>
        </p:txBody>
      </p:sp>
    </p:spTree>
    <p:extLst>
      <p:ext uri="{BB962C8B-B14F-4D97-AF65-F5344CB8AC3E}">
        <p14:creationId xmlns:p14="http://schemas.microsoft.com/office/powerpoint/2010/main" val="3909503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4">
            <a:extLst>
              <a:ext uri="{FF2B5EF4-FFF2-40B4-BE49-F238E27FC236}">
                <a16:creationId xmlns:a16="http://schemas.microsoft.com/office/drawing/2014/main" id="{8E26D441-4F6E-EACA-1D52-DC17639C6F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2306775"/>
              </p:ext>
            </p:extLst>
          </p:nvPr>
        </p:nvGraphicFramePr>
        <p:xfrm>
          <a:off x="262957" y="1769918"/>
          <a:ext cx="3686719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515">
                  <a:extLst>
                    <a:ext uri="{9D8B030D-6E8A-4147-A177-3AD203B41FA5}">
                      <a16:colId xmlns:a16="http://schemas.microsoft.com/office/drawing/2014/main" val="2827986566"/>
                    </a:ext>
                  </a:extLst>
                </a:gridCol>
                <a:gridCol w="1947204">
                  <a:extLst>
                    <a:ext uri="{9D8B030D-6E8A-4147-A177-3AD203B41FA5}">
                      <a16:colId xmlns:a16="http://schemas.microsoft.com/office/drawing/2014/main" val="6907612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 Recursos Hídricos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dirty="0" err="1"/>
                        <a:t>Cod</a:t>
                      </a:r>
                      <a:r>
                        <a:rPr lang="pt-BR" sz="1800" b="0" dirty="0"/>
                        <a:t> 20 - </a:t>
                      </a:r>
                      <a:r>
                        <a:rPr lang="pt-BR" b="0" dirty="0"/>
                        <a:t>Aproveitamento de Potencial Hidrelétrico</a:t>
                      </a:r>
                    </a:p>
                    <a:p>
                      <a:pPr algn="ctr"/>
                      <a:endParaRPr lang="pt-BR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/>
                        <a:t>Licenciamento DN COPAM 217/17</a:t>
                      </a:r>
                    </a:p>
                    <a:p>
                      <a:pPr lvl="0" algn="ctr">
                        <a:buNone/>
                      </a:pPr>
                      <a:endParaRPr lang="pt-BR" dirty="0"/>
                    </a:p>
                    <a:p>
                      <a:pPr lvl="0" algn="ctr">
                        <a:buNone/>
                      </a:pPr>
                      <a:r>
                        <a:rPr lang="pt-BR" sz="1800" b="0" i="0" u="none" strike="noStrike" noProof="0" dirty="0">
                          <a:latin typeface="Calibri"/>
                        </a:rPr>
                        <a:t>(</a:t>
                      </a:r>
                      <a:r>
                        <a:rPr lang="pt-BR" sz="1800" b="1" i="0" u="none" strike="noStrike" noProof="0" dirty="0">
                          <a:latin typeface="Calibri"/>
                        </a:rPr>
                        <a:t>E-02-01-1 </a:t>
                      </a:r>
                      <a:r>
                        <a:rPr lang="pt-BR" sz="1800" b="0" i="0" u="none" strike="noStrike" noProof="0" dirty="0">
                          <a:latin typeface="Calibri"/>
                        </a:rPr>
                        <a:t>)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3863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DRDH → </a:t>
                      </a:r>
                    </a:p>
                    <a:p>
                      <a:r>
                        <a:rPr lang="pt-BR" dirty="0"/>
                        <a:t>Outorga de direito de uso 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LAC1 </a:t>
                      </a:r>
                    </a:p>
                    <a:p>
                      <a:r>
                        <a:rPr lang="pt-BR" dirty="0"/>
                        <a:t>LAC2 </a:t>
                      </a:r>
                      <a:br>
                        <a:rPr lang="pt-BR" dirty="0"/>
                      </a:br>
                      <a:r>
                        <a:rPr lang="pt-BR" dirty="0"/>
                        <a:t>LACT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57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/>
                        <a:t>Outorga de direito de Uso de recursos Hídricos </a:t>
                      </a:r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LOC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037224"/>
                  </a:ext>
                </a:extLst>
              </a:tr>
            </a:tbl>
          </a:graphicData>
        </a:graphic>
      </p:graphicFrame>
      <p:sp>
        <p:nvSpPr>
          <p:cNvPr id="5" name="Título 1">
            <a:extLst>
              <a:ext uri="{FF2B5EF4-FFF2-40B4-BE49-F238E27FC236}">
                <a16:creationId xmlns:a16="http://schemas.microsoft.com/office/drawing/2014/main" id="{D96490E3-683F-7E22-64D0-38B9A2B9C419}"/>
              </a:ext>
            </a:extLst>
          </p:cNvPr>
          <p:cNvSpPr txBox="1">
            <a:spLocks/>
          </p:cNvSpPr>
          <p:nvPr/>
        </p:nvSpPr>
        <p:spPr>
          <a:xfrm>
            <a:off x="659410" y="52631"/>
            <a:ext cx="8878736" cy="1325563"/>
          </a:xfrm>
          <a:prstGeom prst="rect">
            <a:avLst/>
          </a:prstGeom>
        </p:spPr>
        <p:txBody>
          <a:bodyPr lIns="91440" tIns="45720" rIns="91440" bIns="45720"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/>
              <a:t>Regularização de recursos hídricos </a:t>
            </a:r>
            <a:endParaRPr lang="pt-BR">
              <a:ea typeface="Calibri Light" panose="020F0302020204030204"/>
              <a:cs typeface="Calibri Light" panose="020F0302020204030204"/>
            </a:endParaRPr>
          </a:p>
          <a:p>
            <a:pPr algn="ctr"/>
            <a:r>
              <a:rPr lang="pt-BR" sz="3200" b="1"/>
              <a:t>x </a:t>
            </a:r>
            <a:endParaRPr lang="pt-BR">
              <a:ea typeface="Calibri Light" panose="020F0302020204030204"/>
              <a:cs typeface="Calibri Light" panose="020F0302020204030204"/>
            </a:endParaRPr>
          </a:p>
          <a:p>
            <a:pPr algn="ctr"/>
            <a:r>
              <a:rPr lang="pt-BR" sz="3200" b="1"/>
              <a:t>Licenciamento Ambiental em MG</a:t>
            </a:r>
            <a:endParaRPr lang="pt-BR">
              <a:ea typeface="Calibri Light"/>
              <a:cs typeface="Calibri Light"/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20D98793-AFF1-BB80-AB74-B6CD6C57EF77}"/>
              </a:ext>
            </a:extLst>
          </p:cNvPr>
          <p:cNvSpPr/>
          <p:nvPr/>
        </p:nvSpPr>
        <p:spPr>
          <a:xfrm>
            <a:off x="5570279" y="1401335"/>
            <a:ext cx="1550019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1DE1BE6-6674-CE0B-5B4E-547FFC7A7361}"/>
              </a:ext>
            </a:extLst>
          </p:cNvPr>
          <p:cNvSpPr txBox="1"/>
          <p:nvPr/>
        </p:nvSpPr>
        <p:spPr>
          <a:xfrm>
            <a:off x="5058106" y="2921256"/>
            <a:ext cx="98163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/>
              <a:t>DRDH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E686CA29-FFE9-8E6C-4B3D-76C8C58351EC}"/>
              </a:ext>
            </a:extLst>
          </p:cNvPr>
          <p:cNvSpPr txBox="1"/>
          <p:nvPr/>
        </p:nvSpPr>
        <p:spPr>
          <a:xfrm>
            <a:off x="6948732" y="2925717"/>
            <a:ext cx="98163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/>
              <a:t>LP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F422592-AF38-2389-5969-C90AF6F652DC}"/>
              </a:ext>
            </a:extLst>
          </p:cNvPr>
          <p:cNvSpPr txBox="1"/>
          <p:nvPr/>
        </p:nvSpPr>
        <p:spPr>
          <a:xfrm>
            <a:off x="5715698" y="3636778"/>
            <a:ext cx="98163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/>
              <a:t>Outorga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FC014B1-9600-D79D-A780-6EDC02AD1109}"/>
              </a:ext>
            </a:extLst>
          </p:cNvPr>
          <p:cNvSpPr txBox="1"/>
          <p:nvPr/>
        </p:nvSpPr>
        <p:spPr>
          <a:xfrm>
            <a:off x="7420686" y="3701268"/>
            <a:ext cx="98163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/>
              <a:t>LI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C392C470-5261-656D-8B3E-D5DB67DE41C7}"/>
              </a:ext>
            </a:extLst>
          </p:cNvPr>
          <p:cNvSpPr txBox="1"/>
          <p:nvPr/>
        </p:nvSpPr>
        <p:spPr>
          <a:xfrm>
            <a:off x="7386064" y="5279865"/>
            <a:ext cx="981635" cy="369332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/>
              <a:t>LOC</a:t>
            </a:r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82B663AC-8956-3F7F-4D56-C35237B09479}"/>
              </a:ext>
            </a:extLst>
          </p:cNvPr>
          <p:cNvCxnSpPr>
            <a:cxnSpLocks/>
          </p:cNvCxnSpPr>
          <p:nvPr/>
        </p:nvCxnSpPr>
        <p:spPr>
          <a:xfrm>
            <a:off x="6051055" y="3135141"/>
            <a:ext cx="846563" cy="1115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>
            <a:extLst>
              <a:ext uri="{FF2B5EF4-FFF2-40B4-BE49-F238E27FC236}">
                <a16:creationId xmlns:a16="http://schemas.microsoft.com/office/drawing/2014/main" id="{3D33F8A9-040C-DD90-AAFB-D291B7B30FB1}"/>
              </a:ext>
            </a:extLst>
          </p:cNvPr>
          <p:cNvCxnSpPr>
            <a:cxnSpLocks/>
          </p:cNvCxnSpPr>
          <p:nvPr/>
        </p:nvCxnSpPr>
        <p:spPr>
          <a:xfrm>
            <a:off x="6697826" y="3810293"/>
            <a:ext cx="711711" cy="1560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FDF6F84D-25AD-052E-C272-22FF22911290}"/>
              </a:ext>
            </a:extLst>
          </p:cNvPr>
          <p:cNvCxnSpPr>
            <a:cxnSpLocks/>
          </p:cNvCxnSpPr>
          <p:nvPr/>
        </p:nvCxnSpPr>
        <p:spPr>
          <a:xfrm flipV="1">
            <a:off x="6668342" y="5464531"/>
            <a:ext cx="721821" cy="278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D5FD091-28DE-065B-A4DA-46AA8892AB0C}"/>
              </a:ext>
            </a:extLst>
          </p:cNvPr>
          <p:cNvSpPr txBox="1"/>
          <p:nvPr/>
        </p:nvSpPr>
        <p:spPr>
          <a:xfrm>
            <a:off x="5790900" y="1676320"/>
            <a:ext cx="1209975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000" b="1"/>
              <a:t>UHE/PCH</a:t>
            </a:r>
          </a:p>
        </p:txBody>
      </p: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D1180E43-9FBA-0C31-40BC-1C66691A064E}"/>
              </a:ext>
            </a:extLst>
          </p:cNvPr>
          <p:cNvCxnSpPr>
            <a:cxnSpLocks/>
          </p:cNvCxnSpPr>
          <p:nvPr/>
        </p:nvCxnSpPr>
        <p:spPr>
          <a:xfrm>
            <a:off x="5958919" y="3294799"/>
            <a:ext cx="211875" cy="357343"/>
          </a:xfrm>
          <a:prstGeom prst="straightConnector1">
            <a:avLst/>
          </a:prstGeom>
          <a:ln w="508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E0563661-18FE-86E7-4547-F6996D5767E7}"/>
              </a:ext>
            </a:extLst>
          </p:cNvPr>
          <p:cNvSpPr txBox="1"/>
          <p:nvPr/>
        </p:nvSpPr>
        <p:spPr>
          <a:xfrm>
            <a:off x="5725679" y="5276400"/>
            <a:ext cx="981635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/>
              <a:t>Outorga</a:t>
            </a:r>
          </a:p>
        </p:txBody>
      </p:sp>
      <p:cxnSp>
        <p:nvCxnSpPr>
          <p:cNvPr id="41" name="Conector de Seta Reta 40">
            <a:extLst>
              <a:ext uri="{FF2B5EF4-FFF2-40B4-BE49-F238E27FC236}">
                <a16:creationId xmlns:a16="http://schemas.microsoft.com/office/drawing/2014/main" id="{75FD9F18-1556-D88A-EAB8-6F5F16C28418}"/>
              </a:ext>
            </a:extLst>
          </p:cNvPr>
          <p:cNvCxnSpPr>
            <a:cxnSpLocks/>
          </p:cNvCxnSpPr>
          <p:nvPr/>
        </p:nvCxnSpPr>
        <p:spPr>
          <a:xfrm>
            <a:off x="7603618" y="3356380"/>
            <a:ext cx="211874" cy="346192"/>
          </a:xfrm>
          <a:prstGeom prst="straightConnector1">
            <a:avLst/>
          </a:prstGeom>
          <a:ln w="508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ixaDeTexto 3">
            <a:extLst>
              <a:ext uri="{FF2B5EF4-FFF2-40B4-BE49-F238E27FC236}">
                <a16:creationId xmlns:a16="http://schemas.microsoft.com/office/drawing/2014/main" id="{FDDFFE25-01F7-E685-CFB3-A7F350A56F02}"/>
              </a:ext>
            </a:extLst>
          </p:cNvPr>
          <p:cNvSpPr txBox="1"/>
          <p:nvPr/>
        </p:nvSpPr>
        <p:spPr>
          <a:xfrm>
            <a:off x="545955" y="6159038"/>
            <a:ext cx="26802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pt-BR" sz="1800" dirty="0">
                <a:ea typeface="Arial"/>
                <a:cs typeface="Arial"/>
                <a:sym typeface="Arial"/>
              </a:rPr>
              <a:t>Aneel: Ato de Autorização ou Contrato de Concessão;</a:t>
            </a:r>
            <a:endParaRPr lang="pt-BR" sz="1800" dirty="0">
              <a:ea typeface="Calibri" panose="020F0502020204030204"/>
              <a:cs typeface="Calibri" panose="020F0502020204030204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0116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860;p68">
            <a:extLst>
              <a:ext uri="{FF2B5EF4-FFF2-40B4-BE49-F238E27FC236}">
                <a16:creationId xmlns:a16="http://schemas.microsoft.com/office/drawing/2014/main" id="{D17F6BBE-26C0-2F89-6754-40D09ED32E8B}"/>
              </a:ext>
            </a:extLst>
          </p:cNvPr>
          <p:cNvSpPr txBox="1"/>
          <p:nvPr/>
        </p:nvSpPr>
        <p:spPr>
          <a:xfrm>
            <a:off x="97046" y="1305586"/>
            <a:ext cx="7500938" cy="135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>
              <a:buSzPts val="2800"/>
            </a:pPr>
            <a:r>
              <a:rPr lang="pt-BR" sz="2000" b="1" i="0" u="none" strike="noStrike" cap="none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1. </a:t>
            </a:r>
            <a:r>
              <a:rPr lang="pt-BR" sz="2200" b="0" i="0" u="none" strike="noStrike" cap="none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Características do </a:t>
            </a:r>
            <a:r>
              <a:rPr lang="pt-BR" sz="2200">
                <a:solidFill>
                  <a:schemeClr val="dk1"/>
                </a:solidFill>
                <a:latin typeface="Calibri"/>
              </a:rPr>
              <a:t>Empreendimento</a:t>
            </a:r>
          </a:p>
          <a:p>
            <a:pPr marL="342900" indent="-342900">
              <a:buSzPts val="2800"/>
            </a:pPr>
            <a:r>
              <a:rPr lang="pt-BR" sz="2000">
                <a:solidFill>
                  <a:schemeClr val="dk1"/>
                </a:solidFill>
                <a:latin typeface="Calibri"/>
              </a:rPr>
              <a:t>    a. Resumo da </a:t>
            </a:r>
            <a:r>
              <a:rPr lang="pt-BR" sz="2000" err="1">
                <a:solidFill>
                  <a:schemeClr val="dk1"/>
                </a:solidFill>
                <a:latin typeface="Calibri"/>
              </a:rPr>
              <a:t>Infra-Estrutura</a:t>
            </a:r>
            <a:r>
              <a:rPr lang="pt-BR" sz="2000">
                <a:solidFill>
                  <a:schemeClr val="dk1"/>
                </a:solidFill>
                <a:latin typeface="Calibri"/>
              </a:rPr>
              <a:t> de Obras </a:t>
            </a:r>
          </a:p>
          <a:p>
            <a:pPr marL="342900" indent="-342900"/>
            <a:r>
              <a:rPr lang="pt-BR" sz="2000">
                <a:solidFill>
                  <a:schemeClr val="dk1"/>
                </a:solidFill>
                <a:latin typeface="Calibri"/>
              </a:rPr>
              <a:t>    b. Implantação e Estágios Construtivos</a:t>
            </a:r>
          </a:p>
          <a:p>
            <a:pPr marL="342900" indent="-342900">
              <a:buSzPts val="2800"/>
            </a:pPr>
            <a:endParaRPr lang="pt-BR" sz="2000">
              <a:latin typeface="Calibri"/>
            </a:endParaRPr>
          </a:p>
        </p:txBody>
      </p:sp>
      <p:sp>
        <p:nvSpPr>
          <p:cNvPr id="7" name="Google Shape;863;p68">
            <a:extLst>
              <a:ext uri="{FF2B5EF4-FFF2-40B4-BE49-F238E27FC236}">
                <a16:creationId xmlns:a16="http://schemas.microsoft.com/office/drawing/2014/main" id="{91AA7308-4015-74D4-A62D-2A9F933F74F6}"/>
              </a:ext>
            </a:extLst>
          </p:cNvPr>
          <p:cNvSpPr txBox="1"/>
          <p:nvPr/>
        </p:nvSpPr>
        <p:spPr>
          <a:xfrm>
            <a:off x="168935" y="2491838"/>
            <a:ext cx="4596711" cy="347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200" b="1" i="0" u="none" strike="noStrike" cap="none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2.</a:t>
            </a:r>
            <a:r>
              <a:rPr lang="pt-BR" sz="2200" b="0" i="0" u="none" strike="noStrike" cap="none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 Estudos </a:t>
            </a:r>
            <a:r>
              <a:rPr lang="pt-BR" sz="2200" b="0" i="0" u="none" strike="noStrike" cap="none" err="1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Hidrometeorológicos</a:t>
            </a:r>
            <a:endParaRPr lang="pt-BR" sz="2200" b="0" i="0" u="none" strike="noStrike" cap="none">
              <a:solidFill>
                <a:schemeClr val="dk1"/>
              </a:solidFill>
              <a:latin typeface="Calibri"/>
              <a:ea typeface="Arial"/>
              <a:cs typeface="Arial"/>
            </a:endParaRPr>
          </a:p>
          <a:p>
            <a:pPr marL="342900" indent="-342900">
              <a:buSzPts val="2800"/>
            </a:pPr>
            <a:r>
              <a:rPr lang="pt-BR" sz="2200">
                <a:solidFill>
                  <a:schemeClr val="dk1"/>
                </a:solidFill>
                <a:latin typeface="Calibri"/>
              </a:rPr>
              <a:t>    a. Climatologia</a:t>
            </a:r>
          </a:p>
          <a:p>
            <a:pPr marL="342900" indent="-342900">
              <a:buSzPts val="2800"/>
            </a:pPr>
            <a:r>
              <a:rPr lang="pt-BR" sz="2200">
                <a:solidFill>
                  <a:schemeClr val="dk1"/>
                </a:solidFill>
                <a:latin typeface="Calibri"/>
              </a:rPr>
              <a:t>    b. Pluviometria</a:t>
            </a:r>
          </a:p>
          <a:p>
            <a:pPr marL="342900" indent="-342900">
              <a:buSzPts val="2800"/>
            </a:pPr>
            <a:r>
              <a:rPr lang="pt-BR" sz="2200">
                <a:solidFill>
                  <a:schemeClr val="dk1"/>
                </a:solidFill>
                <a:latin typeface="Calibri"/>
              </a:rPr>
              <a:t>    c. Vazões médias mensais</a:t>
            </a:r>
          </a:p>
          <a:p>
            <a:pPr marL="342900" indent="-342900">
              <a:buSzPts val="2800"/>
            </a:pPr>
            <a:r>
              <a:rPr lang="pt-BR" sz="2200">
                <a:solidFill>
                  <a:schemeClr val="dk1"/>
                </a:solidFill>
                <a:latin typeface="Calibri"/>
              </a:rPr>
              <a:t>         i. Curva de permanência</a:t>
            </a:r>
          </a:p>
          <a:p>
            <a:pPr marL="342900" indent="-342900">
              <a:buSzPts val="2800"/>
            </a:pPr>
            <a:r>
              <a:rPr lang="pt-BR" sz="2200">
                <a:solidFill>
                  <a:schemeClr val="dk1"/>
                </a:solidFill>
                <a:latin typeface="Calibri"/>
              </a:rPr>
              <a:t>d. Vazões Máximas:</a:t>
            </a:r>
          </a:p>
          <a:p>
            <a:pPr marL="342900" indent="-342900">
              <a:buSzPts val="2800"/>
            </a:pPr>
            <a:r>
              <a:rPr lang="pt-BR" sz="2200">
                <a:solidFill>
                  <a:schemeClr val="dk1"/>
                </a:solidFill>
                <a:latin typeface="Calibri"/>
              </a:rPr>
              <a:t>       i. Estrutura de Desvio</a:t>
            </a:r>
          </a:p>
          <a:p>
            <a:pPr marL="342900" indent="-342900">
              <a:buSzPts val="2800"/>
            </a:pPr>
            <a:r>
              <a:rPr lang="pt-BR" sz="2200">
                <a:solidFill>
                  <a:schemeClr val="dk1"/>
                </a:solidFill>
                <a:latin typeface="Calibri"/>
              </a:rPr>
              <a:t>       </a:t>
            </a:r>
            <a:r>
              <a:rPr lang="pt-BR" sz="2200" err="1">
                <a:solidFill>
                  <a:schemeClr val="dk1"/>
                </a:solidFill>
                <a:latin typeface="Calibri"/>
              </a:rPr>
              <a:t>ii</a:t>
            </a:r>
            <a:r>
              <a:rPr lang="pt-BR" sz="2200">
                <a:solidFill>
                  <a:schemeClr val="dk1"/>
                </a:solidFill>
                <a:latin typeface="Calibri"/>
              </a:rPr>
              <a:t>. Estrutura </a:t>
            </a:r>
            <a:r>
              <a:rPr lang="pt-BR" sz="2200" err="1">
                <a:solidFill>
                  <a:schemeClr val="dk1"/>
                </a:solidFill>
                <a:latin typeface="Calibri"/>
              </a:rPr>
              <a:t>Extravasora</a:t>
            </a:r>
            <a:endParaRPr lang="pt-BR" sz="2200">
              <a:solidFill>
                <a:schemeClr val="dk1"/>
              </a:solidFill>
              <a:latin typeface="Calibri"/>
            </a:endParaRPr>
          </a:p>
          <a:p>
            <a:pPr marL="342900" indent="-342900">
              <a:buSzPts val="2800"/>
            </a:pPr>
            <a:r>
              <a:rPr lang="pt-BR" sz="2200">
                <a:solidFill>
                  <a:schemeClr val="dk1"/>
                </a:solidFill>
                <a:latin typeface="Calibri"/>
              </a:rPr>
              <a:t>e. Vazões Mínimas</a:t>
            </a:r>
          </a:p>
          <a:p>
            <a:pPr marL="342900" indent="-342900">
              <a:buSzPts val="2800"/>
            </a:pPr>
            <a:r>
              <a:rPr lang="pt-BR" sz="2200">
                <a:solidFill>
                  <a:schemeClr val="dk1"/>
                </a:solidFill>
                <a:latin typeface="Calibri"/>
              </a:rPr>
              <a:t>        i. Manutenção de Vazão Reduzida 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1166D892-D89C-9042-FBC9-323DA8A2A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839" y="307617"/>
            <a:ext cx="8289264" cy="1339940"/>
          </a:xfrm>
        </p:spPr>
        <p:txBody>
          <a:bodyPr>
            <a:normAutofit/>
          </a:bodyPr>
          <a:lstStyle/>
          <a:p>
            <a:r>
              <a:rPr lang="pt-BR" sz="3200">
                <a:solidFill>
                  <a:srgbClr val="538135"/>
                </a:solidFill>
                <a:latin typeface="Calibri"/>
                <a:ea typeface="Calibri"/>
                <a:cs typeface="Calibri"/>
              </a:rPr>
              <a:t>Abordagem da Análise/Parecer Técnico </a:t>
            </a:r>
          </a:p>
        </p:txBody>
      </p:sp>
      <p:sp>
        <p:nvSpPr>
          <p:cNvPr id="2" name="Google Shape;873;p69">
            <a:extLst>
              <a:ext uri="{FF2B5EF4-FFF2-40B4-BE49-F238E27FC236}">
                <a16:creationId xmlns:a16="http://schemas.microsoft.com/office/drawing/2014/main" id="{4D57DB6E-6276-E53E-06E9-FC92F544B684}"/>
              </a:ext>
            </a:extLst>
          </p:cNvPr>
          <p:cNvSpPr txBox="1"/>
          <p:nvPr/>
        </p:nvSpPr>
        <p:spPr>
          <a:xfrm>
            <a:off x="4750370" y="2858385"/>
            <a:ext cx="4539203" cy="347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pt-BR" sz="2200" b="0" i="0" u="none" strike="noStrike" cap="none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f. Características Hidrológicas e </a:t>
            </a:r>
            <a:r>
              <a:rPr lang="pt-BR" sz="2200" b="0" i="0" u="none" strike="noStrike" cap="none" err="1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Sedimentológicas</a:t>
            </a:r>
            <a:r>
              <a:rPr lang="pt-BR" sz="2200" b="0" i="0" u="none" strike="noStrike" cap="none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 do Reservatório:</a:t>
            </a:r>
            <a:endParaRPr lang="pt-BR" sz="2200" b="0" i="0" u="none" strike="noStrike" cap="none">
              <a:solidFill>
                <a:schemeClr val="dk1"/>
              </a:solidFill>
              <a:latin typeface="Calibri"/>
              <a:ea typeface="Arial"/>
              <a:cs typeface="Arial"/>
            </a:endParaRPr>
          </a:p>
          <a:p>
            <a:pPr marL="342900" indent="-342900"/>
            <a:r>
              <a:rPr lang="pt-BR" sz="2200">
                <a:solidFill>
                  <a:schemeClr val="dk1"/>
                </a:solidFill>
                <a:latin typeface="Calibri"/>
              </a:rPr>
              <a:t>   i.    Curva Cota x Área x Volume</a:t>
            </a:r>
          </a:p>
          <a:p>
            <a:pPr marL="342900" indent="-342900"/>
            <a:r>
              <a:rPr lang="pt-BR" sz="2200">
                <a:latin typeface="Calibri"/>
              </a:rPr>
              <a:t>   </a:t>
            </a:r>
            <a:r>
              <a:rPr lang="pt-BR" sz="2200" err="1">
                <a:latin typeface="Calibri"/>
              </a:rPr>
              <a:t>ii</a:t>
            </a:r>
            <a:r>
              <a:rPr lang="pt-BR" sz="2200">
                <a:latin typeface="Calibri"/>
              </a:rPr>
              <a:t>.   Tempo de enchimento/residência</a:t>
            </a:r>
          </a:p>
          <a:p>
            <a:pPr marL="342900" indent="-342900"/>
            <a:r>
              <a:rPr lang="pt-BR" sz="2200">
                <a:latin typeface="Calibri"/>
              </a:rPr>
              <a:t>   </a:t>
            </a:r>
            <a:r>
              <a:rPr lang="pt-BR" sz="2200" err="1">
                <a:latin typeface="Calibri"/>
              </a:rPr>
              <a:t>iii</a:t>
            </a:r>
            <a:r>
              <a:rPr lang="pt-BR" sz="2200">
                <a:latin typeface="Calibri"/>
              </a:rPr>
              <a:t>.  Estudo de remanso</a:t>
            </a:r>
          </a:p>
          <a:p>
            <a:pPr marL="342900" indent="-342900"/>
            <a:r>
              <a:rPr lang="pt-BR" sz="2200">
                <a:latin typeface="Calibri"/>
              </a:rPr>
              <a:t>   </a:t>
            </a:r>
            <a:r>
              <a:rPr lang="pt-BR" sz="2200" err="1">
                <a:latin typeface="Calibri"/>
              </a:rPr>
              <a:t>iv</a:t>
            </a:r>
            <a:r>
              <a:rPr lang="pt-BR" sz="2200">
                <a:latin typeface="Calibri"/>
              </a:rPr>
              <a:t>.  Eficiência de retenção de sedimentos </a:t>
            </a:r>
          </a:p>
          <a:p>
            <a:pPr marL="342900" indent="-342900"/>
            <a:r>
              <a:rPr lang="pt-BR" sz="2200">
                <a:solidFill>
                  <a:schemeClr val="dk1"/>
                </a:solidFill>
                <a:latin typeface="Calibri"/>
              </a:rPr>
              <a:t>   v.  Vida Útil do empreendimento</a:t>
            </a:r>
          </a:p>
          <a:p>
            <a:pPr marL="342900" indent="-342900"/>
            <a:endParaRPr lang="pt-BR" sz="2200">
              <a:solidFill>
                <a:schemeClr val="dk1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9988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>
            <a:extLst>
              <a:ext uri="{FF2B5EF4-FFF2-40B4-BE49-F238E27FC236}">
                <a16:creationId xmlns:a16="http://schemas.microsoft.com/office/drawing/2014/main" id="{85006297-E205-0E74-CDE9-979129C81538}"/>
              </a:ext>
            </a:extLst>
          </p:cNvPr>
          <p:cNvSpPr txBox="1"/>
          <p:nvPr/>
        </p:nvSpPr>
        <p:spPr>
          <a:xfrm>
            <a:off x="615981" y="1311367"/>
            <a:ext cx="8436633" cy="14465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200" b="1" dirty="0">
                <a:latin typeface="Calibri"/>
                <a:ea typeface="Calibri"/>
                <a:cs typeface="Calibri"/>
              </a:rPr>
              <a:t>3</a:t>
            </a:r>
            <a:r>
              <a:rPr lang="pt-BR" sz="2200" dirty="0">
                <a:latin typeface="Calibri"/>
                <a:ea typeface="Calibri"/>
                <a:cs typeface="Calibri"/>
              </a:rPr>
              <a:t>. Disponibilidade Hídrica</a:t>
            </a:r>
          </a:p>
          <a:p>
            <a:r>
              <a:rPr lang="pt-BR" sz="2200" dirty="0">
                <a:latin typeface="Calibri"/>
                <a:ea typeface="Calibri"/>
                <a:cs typeface="Arial"/>
              </a:rPr>
              <a:t>     a. Análise se Montante</a:t>
            </a:r>
          </a:p>
          <a:p>
            <a:r>
              <a:rPr lang="pt-BR" sz="2200" dirty="0">
                <a:latin typeface="Calibri"/>
                <a:ea typeface="Calibri"/>
                <a:cs typeface="Arial"/>
              </a:rPr>
              <a:t>     b. Análise de Jusante </a:t>
            </a:r>
            <a:r>
              <a:rPr lang="pt-BR" sz="2200" i="1" dirty="0">
                <a:latin typeface="Calibri"/>
                <a:ea typeface="Calibri"/>
                <a:cs typeface="Arial"/>
              </a:rPr>
              <a:t>- Discussões sobre o TVR</a:t>
            </a:r>
          </a:p>
          <a:p>
            <a:r>
              <a:rPr lang="pt-BR" sz="2200" dirty="0">
                <a:latin typeface="Calibri"/>
                <a:ea typeface="Calibri"/>
                <a:cs typeface="Arial"/>
              </a:rPr>
              <a:t>     c. Disponibilidade Hídrica </a:t>
            </a: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D908A0B3-1C2A-CF55-F525-3BE93E61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518" y="494522"/>
            <a:ext cx="8289264" cy="994884"/>
          </a:xfrm>
        </p:spPr>
        <p:txBody>
          <a:bodyPr>
            <a:normAutofit/>
          </a:bodyPr>
          <a:lstStyle/>
          <a:p>
            <a:r>
              <a:rPr lang="pt-BR" sz="3200">
                <a:solidFill>
                  <a:srgbClr val="538135"/>
                </a:solidFill>
                <a:latin typeface="Calibri"/>
                <a:ea typeface="Calibri"/>
                <a:cs typeface="Calibri"/>
              </a:rPr>
              <a:t>Abordagem da Análise/Parecer Técnico</a:t>
            </a:r>
          </a:p>
        </p:txBody>
      </p:sp>
      <p:sp>
        <p:nvSpPr>
          <p:cNvPr id="2" name="Google Shape;886;p70">
            <a:extLst>
              <a:ext uri="{FF2B5EF4-FFF2-40B4-BE49-F238E27FC236}">
                <a16:creationId xmlns:a16="http://schemas.microsoft.com/office/drawing/2014/main" id="{6F53E8B9-9326-9980-41A8-E454800E205B}"/>
              </a:ext>
            </a:extLst>
          </p:cNvPr>
          <p:cNvSpPr txBox="1"/>
          <p:nvPr/>
        </p:nvSpPr>
        <p:spPr>
          <a:xfrm>
            <a:off x="615981" y="2757917"/>
            <a:ext cx="7500937" cy="3477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200" b="1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4.</a:t>
            </a:r>
            <a:r>
              <a:rPr lang="pt-BR" sz="2200" b="0" i="0" u="none" strike="noStrike" cap="none" dirty="0">
                <a:solidFill>
                  <a:schemeClr val="dk1"/>
                </a:solidFill>
                <a:latin typeface="Calibri"/>
                <a:ea typeface="Arial"/>
                <a:cs typeface="Arial"/>
                <a:sym typeface="Arial"/>
              </a:rPr>
              <a:t> Programas</a:t>
            </a:r>
            <a:endParaRPr lang="pt-BR" sz="2200" b="0" i="0" u="none" strike="noStrike" cap="none" dirty="0">
              <a:solidFill>
                <a:schemeClr val="dk1"/>
              </a:solidFill>
              <a:latin typeface="Calibri"/>
              <a:ea typeface="Arial"/>
              <a:cs typeface="Arial"/>
            </a:endParaRPr>
          </a:p>
          <a:p>
            <a:pPr marL="342900" indent="-342900"/>
            <a:r>
              <a:rPr lang="pt-BR" sz="2200" dirty="0">
                <a:solidFill>
                  <a:schemeClr val="dk1"/>
                </a:solidFill>
                <a:latin typeface="Calibri"/>
              </a:rPr>
              <a:t>   a. Programa de Monitoramento Hidrométrico</a:t>
            </a:r>
          </a:p>
          <a:p>
            <a:pPr marL="342900" indent="-342900"/>
            <a:r>
              <a:rPr lang="pt-BR" sz="2200" dirty="0">
                <a:solidFill>
                  <a:schemeClr val="dk1"/>
                </a:solidFill>
                <a:latin typeface="Calibri"/>
              </a:rPr>
              <a:t>   b. Programa de Operação do Descarregador de Fundo</a:t>
            </a:r>
          </a:p>
          <a:p>
            <a:pPr marL="342900" indent="-342900"/>
            <a:r>
              <a:rPr lang="pt-BR" sz="2200" b="1" dirty="0">
                <a:solidFill>
                  <a:schemeClr val="dk1"/>
                </a:solidFill>
                <a:latin typeface="Calibri"/>
              </a:rPr>
              <a:t>5.</a:t>
            </a:r>
            <a:r>
              <a:rPr lang="pt-BR" sz="2200" dirty="0">
                <a:solidFill>
                  <a:schemeClr val="dk1"/>
                </a:solidFill>
                <a:latin typeface="Calibri"/>
              </a:rPr>
              <a:t> Instrumentos de Gestão de RH</a:t>
            </a:r>
            <a:endParaRPr lang="pt-BR" sz="2200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indent="-342900"/>
            <a:r>
              <a:rPr lang="pt-BR" sz="2200" b="1" dirty="0">
                <a:solidFill>
                  <a:schemeClr val="dk1"/>
                </a:solidFill>
                <a:latin typeface="Calibri"/>
              </a:rPr>
              <a:t>6.</a:t>
            </a:r>
            <a:r>
              <a:rPr lang="pt-BR" sz="2200" dirty="0">
                <a:solidFill>
                  <a:schemeClr val="dk1"/>
                </a:solidFill>
                <a:latin typeface="Calibri"/>
              </a:rPr>
              <a:t> Considerações Finais</a:t>
            </a:r>
            <a:endParaRPr lang="pt-BR" sz="2200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indent="-342900"/>
            <a:r>
              <a:rPr lang="pt-BR" sz="2200" b="1" dirty="0">
                <a:solidFill>
                  <a:schemeClr val="dk1"/>
                </a:solidFill>
                <a:latin typeface="Calibri"/>
              </a:rPr>
              <a:t>8.</a:t>
            </a:r>
            <a:r>
              <a:rPr lang="pt-BR" sz="2200" dirty="0">
                <a:solidFill>
                  <a:schemeClr val="dk1"/>
                </a:solidFill>
                <a:latin typeface="Calibri"/>
              </a:rPr>
              <a:t> Conclusão</a:t>
            </a:r>
            <a:endParaRPr lang="pt-BR" dirty="0">
              <a:solidFill>
                <a:schemeClr val="dk1"/>
              </a:solidFill>
            </a:endParaRPr>
          </a:p>
          <a:p>
            <a:pPr marL="342900" indent="-342900"/>
            <a:r>
              <a:rPr lang="pt-BR" sz="2200" b="1" dirty="0">
                <a:solidFill>
                  <a:schemeClr val="dk1"/>
                </a:solidFill>
                <a:latin typeface="Calibri"/>
              </a:rPr>
              <a:t>7.</a:t>
            </a:r>
            <a:r>
              <a:rPr lang="pt-BR" sz="2200" dirty="0">
                <a:solidFill>
                  <a:schemeClr val="dk1"/>
                </a:solidFill>
                <a:latin typeface="Calibri"/>
              </a:rPr>
              <a:t> Validade</a:t>
            </a:r>
            <a:endParaRPr lang="pt-BR" sz="2200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indent="-342900"/>
            <a:r>
              <a:rPr lang="pt-BR" sz="2200" b="1" dirty="0">
                <a:solidFill>
                  <a:schemeClr val="dk1"/>
                </a:solidFill>
                <a:latin typeface="Calibri"/>
              </a:rPr>
              <a:t>9.</a:t>
            </a:r>
            <a:r>
              <a:rPr lang="pt-BR" sz="2200" dirty="0">
                <a:solidFill>
                  <a:schemeClr val="dk1"/>
                </a:solidFill>
                <a:latin typeface="Calibri"/>
              </a:rPr>
              <a:t> Anexos:</a:t>
            </a:r>
            <a:endParaRPr lang="pt-BR" sz="2200" dirty="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indent="-342900"/>
            <a:r>
              <a:rPr lang="pt-BR" sz="2200" dirty="0">
                <a:solidFill>
                  <a:schemeClr val="dk1"/>
                </a:solidFill>
                <a:latin typeface="Calibri"/>
              </a:rPr>
              <a:t>   I.  Condicionantes (qualidade, quantidade e regime)</a:t>
            </a:r>
          </a:p>
          <a:p>
            <a:pPr marL="342900" indent="-342900"/>
            <a:r>
              <a:rPr lang="pt-BR" sz="2200" dirty="0">
                <a:solidFill>
                  <a:schemeClr val="dk1"/>
                </a:solidFill>
                <a:latin typeface="Calibri"/>
              </a:rPr>
              <a:t>   II. Mapa do Local de Intervenção</a:t>
            </a:r>
          </a:p>
        </p:txBody>
      </p:sp>
    </p:spTree>
    <p:extLst>
      <p:ext uri="{BB962C8B-B14F-4D97-AF65-F5344CB8AC3E}">
        <p14:creationId xmlns:p14="http://schemas.microsoft.com/office/powerpoint/2010/main" val="687114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2733A3-413B-8988-80E6-7D53F40D3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0697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200" b="1">
                <a:solidFill>
                  <a:srgbClr val="538135"/>
                </a:solidFill>
              </a:rPr>
              <a:t>Passivo de processos de outorga</a:t>
            </a:r>
            <a:endParaRPr lang="pt-BR" sz="3200" b="1">
              <a:solidFill>
                <a:srgbClr val="538135"/>
              </a:solidFill>
              <a:ea typeface="Calibri Light"/>
              <a:cs typeface="Calibri Light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66EE7D2-8E3F-FD46-0A03-ECDD809F8D5A}"/>
              </a:ext>
            </a:extLst>
          </p:cNvPr>
          <p:cNvSpPr txBox="1"/>
          <p:nvPr/>
        </p:nvSpPr>
        <p:spPr>
          <a:xfrm>
            <a:off x="282857" y="1314695"/>
            <a:ext cx="8629375" cy="477964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200" dirty="0">
                <a:cs typeface="Arial"/>
              </a:rPr>
              <a:t>Desde que a operacionalização da outorga retornou a cargo do Instituto Mineiro de Gestão das Águas, em maio 2018, tem-se registrado uma redução significativa no número do passivo de processos de outorga que estava acumulado até aquele ano. </a:t>
            </a:r>
            <a:endParaRPr lang="pt-BR" sz="2200" dirty="0">
              <a:ea typeface="Calibri" panose="020F0502020204030204"/>
              <a:cs typeface="Arial"/>
            </a:endParaRPr>
          </a:p>
          <a:p>
            <a:pPr marL="342900" indent="-342900" algn="just">
              <a:buFont typeface="Arial"/>
              <a:buChar char="•"/>
            </a:pPr>
            <a:endParaRPr lang="pt-BR" sz="2200" dirty="0">
              <a:cs typeface="Arial"/>
            </a:endParaRPr>
          </a:p>
          <a:p>
            <a:pPr algn="just">
              <a:lnSpc>
                <a:spcPct val="150000"/>
              </a:lnSpc>
            </a:pPr>
            <a:r>
              <a:rPr lang="pt-BR" sz="2200" dirty="0">
                <a:cs typeface="Arial"/>
              </a:rPr>
              <a:t>Considerando o inventário realizado no início do processo de transição (2018) haviam cerca de 24.768 processos à espera de análise.</a:t>
            </a:r>
            <a:endParaRPr lang="pt-BR" sz="2200" dirty="0">
              <a:ea typeface="Calibri"/>
              <a:cs typeface="Arial"/>
            </a:endParaRP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200" dirty="0">
                <a:cs typeface="Arial"/>
              </a:rPr>
              <a:t>Até dez/2020 foi alcançado uma redução de 46% do passivo. </a:t>
            </a:r>
            <a:endParaRPr lang="pt-BR" sz="2200" dirty="0">
              <a:ea typeface="Calibri"/>
              <a:cs typeface="Arial"/>
            </a:endParaRPr>
          </a:p>
          <a:p>
            <a:pPr marL="342900" indent="-342900" algn="just">
              <a:lnSpc>
                <a:spcPct val="150000"/>
              </a:lnSpc>
              <a:buFont typeface="Arial"/>
              <a:buChar char="•"/>
            </a:pPr>
            <a:r>
              <a:rPr lang="pt-BR" sz="2200" dirty="0">
                <a:cs typeface="Arial"/>
              </a:rPr>
              <a:t>Até o </a:t>
            </a:r>
            <a:r>
              <a:rPr lang="pt-BR" sz="2200" b="1" dirty="0">
                <a:cs typeface="Arial"/>
              </a:rPr>
              <a:t>3º bimestre de 2022</a:t>
            </a:r>
            <a:r>
              <a:rPr lang="pt-BR" sz="2200" dirty="0">
                <a:cs typeface="Arial"/>
              </a:rPr>
              <a:t>, chegamos a uma </a:t>
            </a:r>
            <a:r>
              <a:rPr lang="pt-BR" sz="2200" b="1" dirty="0">
                <a:cs typeface="Arial"/>
              </a:rPr>
              <a:t>redução de 96,38% do passivo</a:t>
            </a:r>
            <a:r>
              <a:rPr lang="pt-BR" sz="2200" dirty="0">
                <a:cs typeface="Arial"/>
              </a:rPr>
              <a:t>, </a:t>
            </a:r>
            <a:r>
              <a:rPr lang="pt-BR" sz="2200" u="sng" dirty="0">
                <a:cs typeface="Arial"/>
              </a:rPr>
              <a:t>restam apenas 3,62% processos do montante total a </a:t>
            </a:r>
            <a:r>
              <a:rPr lang="pt-BR" sz="2200" dirty="0">
                <a:cs typeface="Arial"/>
              </a:rPr>
              <a:t>serem analisados. </a:t>
            </a:r>
            <a:endParaRPr lang="pt-BR" sz="2200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5828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BBB0A0A7-E91C-7E94-9C72-C37E01A8E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 sz="3200" b="1">
                <a:solidFill>
                  <a:srgbClr val="538135"/>
                </a:solidFill>
                <a:ea typeface="+mj-lt"/>
                <a:cs typeface="+mj-lt"/>
              </a:rPr>
              <a:t>Evolução Redução Passivo</a:t>
            </a:r>
            <a:endParaRPr lang="pt-BR">
              <a:solidFill>
                <a:srgbClr val="538135"/>
              </a:solidFill>
            </a:endParaRPr>
          </a:p>
        </p:txBody>
      </p:sp>
      <p:pic>
        <p:nvPicPr>
          <p:cNvPr id="6" name="Imagem 6">
            <a:extLst>
              <a:ext uri="{FF2B5EF4-FFF2-40B4-BE49-F238E27FC236}">
                <a16:creationId xmlns:a16="http://schemas.microsoft.com/office/drawing/2014/main" id="{22D51F90-5EBB-7960-F26F-EBD84176CB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3" y="1571632"/>
            <a:ext cx="9140074" cy="3812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656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4BD778-4CB3-1980-73FD-47292D244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763" y="2300077"/>
            <a:ext cx="7886700" cy="196469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pt-BR" dirty="0">
                <a:cs typeface="Calibri"/>
              </a:rPr>
              <a:t>Obrigada!</a:t>
            </a:r>
          </a:p>
          <a:p>
            <a:pPr marL="0" indent="0" algn="ctr">
              <a:buNone/>
            </a:pPr>
            <a:r>
              <a:rPr lang="pt-BR" dirty="0">
                <a:cs typeface="Calibri"/>
              </a:rPr>
              <a:t>Iara Righi Amaral Furtado</a:t>
            </a:r>
            <a:endParaRPr lang="pt-BR" dirty="0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pt-BR" dirty="0">
                <a:ea typeface="Calibri"/>
                <a:cs typeface="Calibri"/>
              </a:rPr>
              <a:t>Analista Ambiental</a:t>
            </a:r>
            <a:endParaRPr lang="pt-BR" dirty="0">
              <a:cs typeface="Calibri"/>
            </a:endParaRPr>
          </a:p>
          <a:p>
            <a:pPr marL="0" indent="0" algn="ctr">
              <a:buNone/>
            </a:pPr>
            <a:r>
              <a:rPr lang="pt-BR" dirty="0">
                <a:cs typeface="Calibri"/>
                <a:hlinkClick r:id="rId2"/>
              </a:rPr>
              <a:t>iara.furtado@meioambiente.mg.gov.br</a:t>
            </a:r>
            <a:endParaRPr lang="pt-BR" dirty="0">
              <a:ea typeface="Calibri"/>
              <a:cs typeface="Calibri"/>
              <a:hlinkClick r:id="rId2"/>
            </a:endParaRPr>
          </a:p>
          <a:p>
            <a:pPr marL="0" indent="0" algn="ctr">
              <a:buNone/>
            </a:pPr>
            <a:endParaRPr lang="pt-BR">
              <a:cs typeface="Calibri"/>
            </a:endParaRPr>
          </a:p>
          <a:p>
            <a:pPr marL="0" indent="0" algn="ctr">
              <a:buNone/>
            </a:pPr>
            <a:endParaRPr lang="pt-B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295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EC0819-296E-2A62-B5A1-25C237A5B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0395" y="87630"/>
            <a:ext cx="1809255" cy="1325563"/>
          </a:xfrm>
        </p:spPr>
        <p:txBody>
          <a:bodyPr>
            <a:normAutofit/>
          </a:bodyPr>
          <a:lstStyle/>
          <a:p>
            <a:r>
              <a:rPr lang="pt-BR" sz="3200" b="1">
                <a:solidFill>
                  <a:srgbClr val="538135"/>
                </a:solidFill>
              </a:rPr>
              <a:t>Histórico</a:t>
            </a:r>
            <a:endParaRPr lang="pt-BR">
              <a:solidFill>
                <a:srgbClr val="538135"/>
              </a:solidFill>
              <a:ea typeface="Calibri Light" panose="020F0302020204030204"/>
              <a:cs typeface="Calibri Light" panose="020F0302020204030204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E3BB08-3867-C3B3-395D-A2FC165D7C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407" y="1019877"/>
            <a:ext cx="8273303" cy="54864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Lei nº 13.199, de 29 de janeiro de </a:t>
            </a:r>
            <a:r>
              <a:rPr lang="pt-BR" sz="2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1999</a:t>
            </a:r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Política Estadual de Recursos Hídricos cria-se o instrumento de </a:t>
            </a:r>
            <a:r>
              <a:rPr lang="pt-BR" sz="2200" b="1" u="sng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outorga</a:t>
            </a:r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;</a:t>
            </a:r>
          </a:p>
          <a:p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Procedimentos de </a:t>
            </a:r>
            <a:r>
              <a:rPr lang="pt-BR" sz="2200" u="sng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outorga para Aproveitamento de Potencial Hidrelétrico</a:t>
            </a:r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são regulamentados pela Resolução Conjunta SEMAD/IGAM nº 812, de 02 de Outubro de </a:t>
            </a:r>
            <a:r>
              <a:rPr lang="pt-BR" sz="2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2008. </a:t>
            </a:r>
            <a:endParaRPr lang="pt-BR" sz="2200" b="1" dirty="0">
              <a:solidFill>
                <a:srgbClr val="000000"/>
              </a:solidFill>
              <a:latin typeface="Calibri" panose="020F0502020204030204" pitchFamily="34" charset="0"/>
              <a:ea typeface="Calibri"/>
              <a:cs typeface="Calibri"/>
            </a:endParaRPr>
          </a:p>
          <a:p>
            <a:pPr lvl="2"/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Res 812/2008 ;  res 853/2008; Res 936/2009 (revogadas)</a:t>
            </a:r>
          </a:p>
          <a:p>
            <a:pPr lvl="2"/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Res. 1768/2012</a:t>
            </a:r>
          </a:p>
          <a:p>
            <a:pPr lvl="2"/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Portaria </a:t>
            </a:r>
            <a:r>
              <a:rPr lang="pt-BR" sz="22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Igam</a:t>
            </a:r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48/2019  - Decreto 47705/2019</a:t>
            </a:r>
            <a:endParaRPr lang="pt-BR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2" indent="0" algn="just">
              <a:buNone/>
            </a:pPr>
            <a:endParaRPr lang="pt-BR" sz="22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 </a:t>
            </a:r>
            <a:r>
              <a:rPr lang="pt-BR" sz="2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outorga </a:t>
            </a:r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de direito de usos dos recursos hídricos deve ser </a:t>
            </a:r>
            <a:r>
              <a:rPr lang="pt-BR" sz="22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solicitada antes da implantação de qualquer intervenção</a:t>
            </a:r>
            <a:r>
              <a:rPr lang="pt-BR" sz="22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que venha a alterar o regime, a quantidade ou a qualidade de um corpo d'água.</a:t>
            </a:r>
          </a:p>
          <a:p>
            <a:pPr algn="just"/>
            <a:r>
              <a:rPr lang="pt-BR" sz="22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Quando já estiver ocorrendo o uso do recurso hídrico, o processo de solicitação de outorga para a regularização da intervenção é o mesmo, sem o qual, o usuário estará sujeito às sanções previstas em lei.</a:t>
            </a:r>
            <a:endParaRPr lang="pt-BR" sz="2200" dirty="0">
              <a:ea typeface="Calibri" panose="020F0502020204030204"/>
              <a:cs typeface="Calibri" panose="020F0502020204030204"/>
            </a:endParaRPr>
          </a:p>
          <a:p>
            <a:pPr lvl="2"/>
            <a:endParaRPr lang="pt-BR" sz="1900" dirty="0">
              <a:solidFill>
                <a:srgbClr val="000000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94537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4E9B95-197C-D07D-D0CE-06B02E5D9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0733" y="485207"/>
            <a:ext cx="4298212" cy="1352144"/>
          </a:xfrm>
        </p:spPr>
        <p:txBody>
          <a:bodyPr>
            <a:normAutofit/>
          </a:bodyPr>
          <a:lstStyle/>
          <a:p>
            <a:r>
              <a:rPr lang="pt-BR" sz="3200" b="1">
                <a:solidFill>
                  <a:srgbClr val="538135"/>
                </a:solidFill>
              </a:rPr>
              <a:t>Competência de análise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D4FA517-7F0E-CA30-10B1-E979294D1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39555"/>
            <a:ext cx="7886700" cy="4351338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algn="just"/>
            <a:r>
              <a:rPr lang="pt-BR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Lei nº 21.972, de 21 de janeiro de </a:t>
            </a:r>
            <a:r>
              <a:rPr lang="pt-BR" sz="240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2016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: a operacionalização da outorga retornou ao IGAM</a:t>
            </a:r>
            <a:r>
              <a:rPr lang="pt-BR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pt-BR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lvl="1" algn="just"/>
            <a:r>
              <a:rPr lang="pt-BR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Decreto nº  47.866, de 19 de fevereiro de 2020:  </a:t>
            </a:r>
            <a:r>
              <a:rPr lang="pt-BR" sz="20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Suprams</a:t>
            </a:r>
            <a:r>
              <a:rPr lang="pt-BR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/</a:t>
            </a:r>
            <a:r>
              <a:rPr lang="pt-BR" sz="20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Suppri</a:t>
            </a:r>
            <a:r>
              <a:rPr lang="pt-BR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atos de regularização cabíveis ao </a:t>
            </a:r>
            <a:r>
              <a:rPr lang="pt-BR" sz="20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Igam</a:t>
            </a:r>
            <a:r>
              <a:rPr lang="pt-BR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vinculados ao licenciamento ambiental, </a:t>
            </a:r>
            <a:r>
              <a:rPr lang="pt-BR" sz="20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até 31 de dezembro de 2022</a:t>
            </a:r>
            <a:r>
              <a:rPr lang="pt-BR" sz="20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, exceção LAS – Licenciamento Ambiental Simplificado.</a:t>
            </a:r>
          </a:p>
          <a:p>
            <a:pPr marL="914400" lvl="2" indent="0" algn="just">
              <a:buNone/>
            </a:pPr>
            <a:endParaRPr lang="pt-BR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400" b="1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URGAS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: unidades regionais do </a:t>
            </a:r>
            <a:r>
              <a:rPr lang="pt-BR" sz="2400" b="0" i="0" dirty="0" err="1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Igam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 que realizam as </a:t>
            </a:r>
            <a:r>
              <a:rPr lang="pt-BR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análises dos pedidos de outorga</a:t>
            </a:r>
            <a:r>
              <a:rPr lang="pt-BR" sz="2400" b="0" i="0" dirty="0">
                <a:solidFill>
                  <a:srgbClr val="000000"/>
                </a:solidFill>
                <a:effectLst/>
                <a:latin typeface="Calibri"/>
                <a:ea typeface="Calibri"/>
                <a:cs typeface="Calibri"/>
              </a:rPr>
              <a:t>, com abrangência equivalente às </a:t>
            </a:r>
            <a:r>
              <a:rPr lang="pt-BR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Suprams</a:t>
            </a:r>
            <a:r>
              <a:rPr lang="pt-BR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.</a:t>
            </a:r>
            <a:endParaRPr lang="pt-BR" sz="2400" b="0" i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4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just"/>
            <a:r>
              <a:rPr lang="pt-BR" sz="2400" b="1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Comitês de bacia hidrográfica - outorgas de grande porte</a:t>
            </a:r>
            <a:r>
              <a:rPr lang="pt-BR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DN CERH nº 31, de 26/08/2009, DN CERH nº 07, de 04/11/2002 e Portaria </a:t>
            </a:r>
            <a:r>
              <a:rPr lang="pt-BR" sz="2400" dirty="0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Igam</a:t>
            </a:r>
            <a:r>
              <a:rPr lang="pt-BR" sz="2400" dirty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nº 48, de 04/11/2019.</a:t>
            </a:r>
            <a:endParaRPr lang="pt-BR" sz="2400" dirty="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4656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C565D08-634D-CE3F-C997-CFEC16D77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650" y="174303"/>
            <a:ext cx="6442002" cy="1325563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538135"/>
                </a:solidFill>
              </a:rPr>
              <a:t>Regularização de Recursos Hídricos</a:t>
            </a:r>
            <a:r>
              <a:rPr lang="pt-BR" b="1" dirty="0">
                <a:solidFill>
                  <a:srgbClr val="538135"/>
                </a:solidFill>
              </a:rPr>
              <a:t> </a:t>
            </a:r>
          </a:p>
        </p:txBody>
      </p:sp>
      <p:sp>
        <p:nvSpPr>
          <p:cNvPr id="6" name="Google Shape;110;p4">
            <a:extLst>
              <a:ext uri="{FF2B5EF4-FFF2-40B4-BE49-F238E27FC236}">
                <a16:creationId xmlns:a16="http://schemas.microsoft.com/office/drawing/2014/main" id="{E1408A30-B0F3-46CA-9020-43D3A149873D}"/>
              </a:ext>
            </a:extLst>
          </p:cNvPr>
          <p:cNvSpPr txBox="1"/>
          <p:nvPr/>
        </p:nvSpPr>
        <p:spPr>
          <a:xfrm>
            <a:off x="-7434" y="1572164"/>
            <a:ext cx="3602037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60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Outorga com PB</a:t>
            </a:r>
            <a:endParaRPr sz="2600" i="0" u="none" strike="noStrike" cap="none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7" name="Google Shape;111;p4">
            <a:extLst>
              <a:ext uri="{FF2B5EF4-FFF2-40B4-BE49-F238E27FC236}">
                <a16:creationId xmlns:a16="http://schemas.microsoft.com/office/drawing/2014/main" id="{9692043C-4F8B-C9CB-309F-C41315AB4492}"/>
              </a:ext>
            </a:extLst>
          </p:cNvPr>
          <p:cNvSpPr txBox="1"/>
          <p:nvPr/>
        </p:nvSpPr>
        <p:spPr>
          <a:xfrm>
            <a:off x="-7434" y="3040419"/>
            <a:ext cx="3602037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600" i="0" u="none" strike="noStrike" cap="none">
                <a:solidFill>
                  <a:schemeClr val="dk1"/>
                </a:solidFill>
                <a:ea typeface="Arial"/>
                <a:cs typeface="Arial"/>
                <a:sym typeface="Arial"/>
              </a:rPr>
              <a:t>Outorga sem PB</a:t>
            </a:r>
            <a:endParaRPr sz="2600" i="0" u="none" strike="noStrike" cap="none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8" name="Google Shape;112;p4">
            <a:extLst>
              <a:ext uri="{FF2B5EF4-FFF2-40B4-BE49-F238E27FC236}">
                <a16:creationId xmlns:a16="http://schemas.microsoft.com/office/drawing/2014/main" id="{3AD605F7-5A9D-059B-76DD-34FB71A013B1}"/>
              </a:ext>
            </a:extLst>
          </p:cNvPr>
          <p:cNvSpPr txBox="1"/>
          <p:nvPr/>
        </p:nvSpPr>
        <p:spPr>
          <a:xfrm>
            <a:off x="-7434" y="4342456"/>
            <a:ext cx="3602037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60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DRDH</a:t>
            </a:r>
            <a:endParaRPr sz="2600" i="0" u="none" strike="noStrike" cap="none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9" name="Google Shape;113;p4">
            <a:extLst>
              <a:ext uri="{FF2B5EF4-FFF2-40B4-BE49-F238E27FC236}">
                <a16:creationId xmlns:a16="http://schemas.microsoft.com/office/drawing/2014/main" id="{B4E228F9-7291-6DCC-7B08-38BC0090EFE6}"/>
              </a:ext>
            </a:extLst>
          </p:cNvPr>
          <p:cNvSpPr txBox="1"/>
          <p:nvPr/>
        </p:nvSpPr>
        <p:spPr>
          <a:xfrm>
            <a:off x="4138862" y="1248883"/>
            <a:ext cx="4752725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40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AHE detentor de Ato de Autorização/Contrato de Concessão </a:t>
            </a:r>
            <a:r>
              <a:rPr lang="pt-BR" sz="2400" i="0" u="sng" strike="noStrike" cap="none" dirty="0">
                <a:solidFill>
                  <a:srgbClr val="FF0000"/>
                </a:solidFill>
                <a:ea typeface="Arial"/>
                <a:cs typeface="Arial"/>
                <a:sym typeface="Arial"/>
              </a:rPr>
              <a:t>não</a:t>
            </a:r>
            <a:r>
              <a:rPr lang="pt-BR" sz="240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instalado</a:t>
            </a:r>
            <a:endParaRPr sz="2400" i="0" u="none" strike="noStrike" cap="none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0" name="Google Shape;114;p4">
            <a:extLst>
              <a:ext uri="{FF2B5EF4-FFF2-40B4-BE49-F238E27FC236}">
                <a16:creationId xmlns:a16="http://schemas.microsoft.com/office/drawing/2014/main" id="{9564A554-08C1-6805-5DD7-F8FDBAA634E5}"/>
              </a:ext>
            </a:extLst>
          </p:cNvPr>
          <p:cNvSpPr txBox="1"/>
          <p:nvPr/>
        </p:nvSpPr>
        <p:spPr>
          <a:xfrm>
            <a:off x="3793957" y="4061099"/>
            <a:ext cx="5301331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40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AHE </a:t>
            </a:r>
            <a:r>
              <a:rPr lang="pt-BR" sz="2400" i="0" u="sng" strike="noStrike" cap="none" dirty="0">
                <a:solidFill>
                  <a:srgbClr val="FF0000"/>
                </a:solidFill>
                <a:ea typeface="Arial"/>
                <a:cs typeface="Arial"/>
                <a:sym typeface="Arial"/>
              </a:rPr>
              <a:t>não</a:t>
            </a:r>
            <a:r>
              <a:rPr lang="pt-BR" sz="240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detentor de Ato de Autorização/Contrato de Concessão</a:t>
            </a:r>
            <a:endParaRPr sz="2400" i="0" u="none" strike="noStrike" cap="none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11" name="Google Shape;115;p4">
            <a:extLst>
              <a:ext uri="{FF2B5EF4-FFF2-40B4-BE49-F238E27FC236}">
                <a16:creationId xmlns:a16="http://schemas.microsoft.com/office/drawing/2014/main" id="{B4DB6198-48F4-AA35-C410-056262C52BA5}"/>
              </a:ext>
            </a:extLst>
          </p:cNvPr>
          <p:cNvSpPr txBox="1"/>
          <p:nvPr/>
        </p:nvSpPr>
        <p:spPr>
          <a:xfrm>
            <a:off x="3994484" y="2742637"/>
            <a:ext cx="4900279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t-BR" sz="240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AHE detentor de Ato de Autorização/Contrato de Concessão </a:t>
            </a:r>
            <a:r>
              <a:rPr lang="pt-BR" sz="2400" i="0" u="sng" strike="noStrike" cap="none" dirty="0">
                <a:solidFill>
                  <a:srgbClr val="FF0000"/>
                </a:solidFill>
                <a:ea typeface="Arial"/>
                <a:cs typeface="Arial"/>
                <a:sym typeface="Arial"/>
              </a:rPr>
              <a:t>já</a:t>
            </a:r>
            <a:r>
              <a:rPr lang="pt-BR" sz="2400" i="0" u="none" strike="noStrike" cap="none" dirty="0">
                <a:solidFill>
                  <a:schemeClr val="dk1"/>
                </a:solidFill>
                <a:ea typeface="Arial"/>
                <a:cs typeface="Arial"/>
                <a:sym typeface="Arial"/>
              </a:rPr>
              <a:t> instalado</a:t>
            </a:r>
            <a:endParaRPr sz="2400" i="0" u="none" strike="noStrike" cap="none" dirty="0">
              <a:solidFill>
                <a:srgbClr val="000000"/>
              </a:solidFill>
              <a:ea typeface="Arial"/>
              <a:cs typeface="Arial"/>
              <a:sym typeface="Arial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37C7C5A-89B8-255D-1E3B-8B5849659315}"/>
              </a:ext>
            </a:extLst>
          </p:cNvPr>
          <p:cNvSpPr txBox="1">
            <a:spLocks/>
          </p:cNvSpPr>
          <p:nvPr/>
        </p:nvSpPr>
        <p:spPr>
          <a:xfrm>
            <a:off x="425570" y="5022432"/>
            <a:ext cx="7886700" cy="4326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800" dirty="0">
                <a:solidFill>
                  <a:srgbClr val="538135"/>
                </a:solidFill>
                <a:latin typeface="Calibri"/>
                <a:ea typeface="+mj-lt"/>
                <a:cs typeface="+mj-lt"/>
              </a:rPr>
              <a:t>Formulários orientativos:</a:t>
            </a:r>
            <a:endParaRPr lang="pt-BR" sz="2800" dirty="0">
              <a:solidFill>
                <a:srgbClr val="538135"/>
              </a:solidFill>
              <a:latin typeface="Calibri Light"/>
              <a:ea typeface="+mj-lt"/>
              <a:cs typeface="+mj-lt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CBCB9F3-1D26-65A9-7BDB-827FBEB2BABF}"/>
              </a:ext>
            </a:extLst>
          </p:cNvPr>
          <p:cNvSpPr txBox="1"/>
          <p:nvPr/>
        </p:nvSpPr>
        <p:spPr>
          <a:xfrm>
            <a:off x="928778" y="5382936"/>
            <a:ext cx="778965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 dirty="0"/>
              <a:t>- Instituto Mineiro de Gestão das Águas - IGAM  (</a:t>
            </a:r>
            <a:r>
              <a:rPr lang="pt-BR" sz="2000" dirty="0">
                <a:solidFill>
                  <a:schemeClr val="accent1"/>
                </a:solidFill>
              </a:rPr>
              <a:t>www.igam.mg.gov.br</a:t>
            </a:r>
            <a:r>
              <a:rPr lang="pt-BR" sz="2000" dirty="0"/>
              <a:t>)</a:t>
            </a:r>
            <a:endParaRPr lang="pt-BR" sz="2000" dirty="0">
              <a:cs typeface="Calibri"/>
            </a:endParaRPr>
          </a:p>
          <a:p>
            <a:r>
              <a:rPr lang="pt-BR" sz="2000" dirty="0">
                <a:cs typeface="Calibri"/>
              </a:rPr>
              <a:t>   - Outorgas</a:t>
            </a:r>
          </a:p>
          <a:p>
            <a:r>
              <a:rPr lang="pt-BR" sz="2000" dirty="0"/>
              <a:t>            - Formulários para elaboração de processos de Outorga</a:t>
            </a:r>
            <a:endParaRPr lang="pt-BR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791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A068F3-9DA7-5626-E7F4-4E7B2CF76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7628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pt-BR">
                <a:solidFill>
                  <a:srgbClr val="538135"/>
                </a:solidFill>
              </a:rPr>
              <a:t> </a:t>
            </a:r>
            <a:r>
              <a:rPr lang="pt-BR" sz="4000" b="1">
                <a:solidFill>
                  <a:srgbClr val="538135"/>
                </a:solidFill>
              </a:rPr>
              <a:t>D</a:t>
            </a:r>
            <a:r>
              <a:rPr lang="pt-BR" sz="3200" b="1">
                <a:solidFill>
                  <a:srgbClr val="538135"/>
                </a:solidFill>
              </a:rPr>
              <a:t>eclaração de Reserva de Direito </a:t>
            </a:r>
            <a:br>
              <a:rPr lang="pt-BR" sz="3200" b="1">
                <a:solidFill>
                  <a:srgbClr val="538135"/>
                </a:solidFill>
              </a:rPr>
            </a:br>
            <a:r>
              <a:rPr lang="pt-BR" sz="3200" b="1">
                <a:solidFill>
                  <a:srgbClr val="538135"/>
                </a:solidFill>
              </a:rPr>
              <a:t>de uso de recursos hídricos</a:t>
            </a:r>
            <a:r>
              <a:rPr lang="pt-BR" sz="3200">
                <a:solidFill>
                  <a:srgbClr val="538135"/>
                </a:solidFill>
              </a:rPr>
              <a:t>  - </a:t>
            </a:r>
            <a:r>
              <a:rPr lang="pt-BR" sz="3200" b="1">
                <a:solidFill>
                  <a:srgbClr val="538135"/>
                </a:solidFill>
              </a:rPr>
              <a:t>DRDH</a:t>
            </a:r>
            <a:endParaRPr lang="pt-BR" sz="3200" b="1">
              <a:solidFill>
                <a:srgbClr val="538135"/>
              </a:solidFill>
              <a:ea typeface="Calibri Light"/>
              <a:cs typeface="Calibri Light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17BA6C-48F1-1079-4F7E-FC904D6BE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782" y="2614910"/>
            <a:ext cx="7843566" cy="331616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BR" sz="2500">
                <a:ea typeface="Calibri"/>
                <a:cs typeface="Calibri"/>
              </a:rPr>
              <a:t>Deliberação Normativa CERH-MG nº 28, de 08 de julho de 2009.</a:t>
            </a:r>
            <a:endParaRPr lang="pt-BR" sz="2200">
              <a:ea typeface="Calibri"/>
              <a:cs typeface="Calibri"/>
            </a:endParaRPr>
          </a:p>
          <a:p>
            <a:pPr marL="800100" lvl="1" indent="-342900">
              <a:buFont typeface="Wingdings" panose="020B0604020202020204" pitchFamily="34" charset="0"/>
              <a:buChar char="ü"/>
            </a:pPr>
            <a:r>
              <a:rPr lang="pt-BR" sz="2000"/>
              <a:t> Alterada pela DN CERH-MG </a:t>
            </a:r>
            <a:r>
              <a:rPr lang="pt-BR" sz="2000">
                <a:ea typeface="+mn-lt"/>
                <a:cs typeface="+mn-lt"/>
              </a:rPr>
              <a:t>nº </a:t>
            </a:r>
            <a:r>
              <a:rPr lang="pt-BR" sz="2000"/>
              <a:t>56, de 28 de setembro de 2018</a:t>
            </a:r>
            <a:endParaRPr lang="pt-BR" sz="2000">
              <a:ea typeface="Calibri"/>
              <a:cs typeface="Calibri"/>
            </a:endParaRPr>
          </a:p>
          <a:p>
            <a:pPr algn="just"/>
            <a:endParaRPr lang="pt-BR" sz="2200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pt-BR" sz="2200"/>
              <a:t>A DRDH não confere direito de uso de recursos hídricos e se destina, unicamente, a  </a:t>
            </a:r>
            <a:r>
              <a:rPr lang="pt-BR" sz="2200" b="1"/>
              <a:t>reservar a quantidade de água necessária à viabilidade do empreendimento hidrelétrico</a:t>
            </a:r>
            <a:r>
              <a:rPr lang="pt-BR" sz="2200"/>
              <a:t>.</a:t>
            </a:r>
            <a:endParaRPr lang="pt-BR" sz="220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6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252610-54AE-D646-4834-8F6FBA84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279" y="447400"/>
            <a:ext cx="7886700" cy="85809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pt-BR" sz="3200" b="1" dirty="0">
                <a:solidFill>
                  <a:srgbClr val="538135"/>
                </a:solidFill>
              </a:rPr>
              <a:t>DRDH</a:t>
            </a:r>
            <a:endParaRPr lang="pt-BR" sz="3200" b="1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34B353-0868-174A-6392-13366E405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58153"/>
            <a:ext cx="7886700" cy="459057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2400" b="0" i="0" u="none" strike="noStrike" cap="none">
                <a:solidFill>
                  <a:schemeClr val="dk1"/>
                </a:solidFill>
                <a:ea typeface="Arial"/>
                <a:cs typeface="Arial"/>
                <a:sym typeface="Arial"/>
              </a:rPr>
              <a:t>Empreendimentos com Potência &gt; 5MW</a:t>
            </a:r>
            <a:r>
              <a:rPr lang="pt-BR" sz="2400">
                <a:solidFill>
                  <a:schemeClr val="dk1"/>
                </a:solidFill>
                <a:ea typeface="Arial"/>
                <a:cs typeface="Arial"/>
                <a:sym typeface="Arial"/>
              </a:rPr>
              <a:t> </a:t>
            </a:r>
            <a:r>
              <a:rPr lang="pt-BR" sz="2000">
                <a:solidFill>
                  <a:schemeClr val="dk1"/>
                </a:solidFill>
                <a:ea typeface="Arial"/>
                <a:cs typeface="Calibri"/>
                <a:sym typeface="Arial"/>
              </a:rPr>
              <a:t>(art. 2º DN 28/09)</a:t>
            </a:r>
            <a:endParaRPr lang="pt-BR" sz="2000" b="0" i="0" u="none" strike="noStrike" cap="none">
              <a:solidFill>
                <a:schemeClr val="dk1"/>
              </a:solidFill>
              <a:ea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240"/>
            </a:pPr>
            <a:endParaRPr lang="pt-BR" sz="2000">
              <a:solidFill>
                <a:schemeClr val="dk1"/>
              </a:solidFill>
              <a:ea typeface="Arial"/>
              <a:cs typeface="Calibri"/>
              <a:sym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2400" b="0" i="0" u="none" strike="noStrike" cap="none">
                <a:solidFill>
                  <a:schemeClr val="dk1"/>
                </a:solidFill>
                <a:ea typeface="Arial"/>
                <a:cs typeface="Arial"/>
                <a:sym typeface="Arial"/>
              </a:rPr>
              <a:t>Fase para solicitação: </a:t>
            </a:r>
            <a:r>
              <a:rPr lang="pt-BR" sz="2400" b="1" i="0" u="none" strike="noStrike" cap="none">
                <a:solidFill>
                  <a:schemeClr val="dk1"/>
                </a:solidFill>
                <a:ea typeface="Arial"/>
                <a:cs typeface="Arial"/>
                <a:sym typeface="Arial"/>
              </a:rPr>
              <a:t>antes da concessão da LP</a:t>
            </a:r>
            <a:r>
              <a:rPr lang="pt-BR" sz="2400" b="1">
                <a:solidFill>
                  <a:schemeClr val="dk1"/>
                </a:solidFill>
                <a:ea typeface="Arial"/>
                <a:cs typeface="Arial"/>
                <a:sym typeface="Arial"/>
              </a:rPr>
              <a:t>   </a:t>
            </a:r>
            <a:r>
              <a:rPr lang="pt-BR" sz="2200">
                <a:solidFill>
                  <a:schemeClr val="dk1"/>
                </a:solidFill>
                <a:ea typeface="Arial"/>
                <a:cs typeface="Calibri"/>
                <a:sym typeface="Arial"/>
              </a:rPr>
              <a:t>(§ único, art. 2º)</a:t>
            </a:r>
            <a:endParaRPr lang="pt-BR" sz="2200" b="1" i="0" u="none" strike="noStrike" cap="none">
              <a:solidFill>
                <a:schemeClr val="dk1"/>
              </a:solidFill>
              <a:ea typeface="Arial"/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endParaRPr lang="pt-BR" sz="1800" b="0" i="0" u="none" strike="noStrike" cap="none">
              <a:solidFill>
                <a:schemeClr val="dk1"/>
              </a:solidFill>
              <a:ea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2400">
                <a:solidFill>
                  <a:schemeClr val="dk1"/>
                </a:solidFill>
                <a:cs typeface="Arial"/>
                <a:sym typeface="Arial"/>
              </a:rPr>
              <a:t>Prazo de validade: 03 anos + 03 anos  </a:t>
            </a:r>
            <a:r>
              <a:rPr lang="pt-BR" sz="2200">
                <a:solidFill>
                  <a:schemeClr val="dk1"/>
                </a:solidFill>
                <a:cs typeface="Calibri"/>
                <a:sym typeface="Arial"/>
              </a:rPr>
              <a:t>(art. 7º)</a:t>
            </a:r>
            <a:r>
              <a:rPr lang="pt-BR" sz="2200">
                <a:solidFill>
                  <a:schemeClr val="dk1"/>
                </a:solidFill>
                <a:cs typeface="Arial"/>
                <a:sym typeface="Arial"/>
              </a:rPr>
              <a:t>  </a:t>
            </a:r>
            <a:r>
              <a:rPr lang="pt-BR" sz="2400">
                <a:solidFill>
                  <a:schemeClr val="dk1"/>
                </a:solidFill>
                <a:cs typeface="Arial"/>
                <a:sym typeface="Arial"/>
              </a:rPr>
              <a:t> </a:t>
            </a:r>
            <a:endParaRPr lang="pt-BR" sz="2400">
              <a:solidFill>
                <a:schemeClr val="dk1"/>
              </a:solidFill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</a:pPr>
            <a:endParaRPr lang="pt-BR" sz="1800" b="0" i="0" u="none" strike="noStrike" cap="none">
              <a:solidFill>
                <a:schemeClr val="dk1"/>
              </a:solidFill>
              <a:ea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2400">
                <a:solidFill>
                  <a:schemeClr val="dk1"/>
                </a:solidFill>
                <a:cs typeface="Arial"/>
                <a:sym typeface="Arial"/>
              </a:rPr>
              <a:t>Parecer Técnico + Jurídico →CBH ou CERH </a:t>
            </a:r>
            <a:endParaRPr lang="pt-BR" sz="2400">
              <a:solidFill>
                <a:schemeClr val="dk1"/>
              </a:solidFill>
              <a:cs typeface="Arial"/>
            </a:endParaRP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  <a:buNone/>
            </a:pPr>
            <a:r>
              <a:rPr lang="pt-BR" sz="1800" b="0" i="0" u="none" strike="noStrike" cap="none">
                <a:solidFill>
                  <a:schemeClr val="dk1"/>
                </a:solidFill>
                <a:ea typeface="Arial"/>
                <a:cs typeface="Arial"/>
                <a:sym typeface="Arial"/>
              </a:rPr>
              <a:t>(§3º, art. 5º, DN CERH n. 28/2009)</a:t>
            </a:r>
            <a:endParaRPr lang="pt-BR" sz="1800" b="0" i="0" u="none" strike="noStrike" cap="none">
              <a:solidFill>
                <a:schemeClr val="dk1"/>
              </a:solidFill>
              <a:ea typeface="Arial"/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</a:pPr>
            <a:endParaRPr lang="pt-BR" sz="1800" b="0" i="0" u="none" strike="noStrike" cap="none">
              <a:solidFill>
                <a:schemeClr val="dk1"/>
              </a:solidFill>
              <a:ea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2400">
                <a:solidFill>
                  <a:schemeClr val="dk1"/>
                </a:solidFill>
                <a:cs typeface="Arial"/>
                <a:sym typeface="Arial"/>
              </a:rPr>
              <a:t>Análise pela Agência de Bacia ou Entidade equiparada </a:t>
            </a:r>
            <a:endParaRPr lang="pt-BR" sz="2400">
              <a:solidFill>
                <a:schemeClr val="dk1"/>
              </a:solidFill>
              <a:cs typeface="Arial"/>
            </a:endParaRP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  <a:buNone/>
            </a:pPr>
            <a:r>
              <a:rPr lang="pt-BR" sz="1800">
                <a:solidFill>
                  <a:schemeClr val="dk1"/>
                </a:solidFill>
                <a:ea typeface="Arial"/>
                <a:cs typeface="Arial"/>
                <a:sym typeface="Arial"/>
              </a:rPr>
              <a:t> </a:t>
            </a:r>
            <a:r>
              <a:rPr lang="pt-BR" sz="1800" b="0" i="0" u="none" strike="noStrike" cap="none">
                <a:solidFill>
                  <a:schemeClr val="dk1"/>
                </a:solidFill>
                <a:ea typeface="Arial"/>
                <a:cs typeface="Arial"/>
                <a:sym typeface="Arial"/>
              </a:rPr>
              <a:t> (art. 3º da DN CERH-MG n. 31/2009)</a:t>
            </a:r>
            <a:endParaRPr lang="pt-BR" sz="1800" b="0" i="0" u="none" strike="noStrike" cap="none">
              <a:solidFill>
                <a:schemeClr val="dk1"/>
              </a:solidFill>
              <a:ea typeface="Arial"/>
              <a:cs typeface="Arial"/>
            </a:endParaRPr>
          </a:p>
          <a:p>
            <a:pPr marL="457200" lvl="1" indent="0" algn="just">
              <a:lnSpc>
                <a:spcPct val="100000"/>
              </a:lnSpc>
              <a:spcBef>
                <a:spcPts val="0"/>
              </a:spcBef>
              <a:buSzPts val="1920"/>
              <a:buNone/>
            </a:pPr>
            <a:endParaRPr lang="pt-BR" sz="1800">
              <a:solidFill>
                <a:schemeClr val="dk1"/>
              </a:solidFill>
              <a:cs typeface="Arial"/>
              <a:sym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240"/>
            </a:pPr>
            <a:r>
              <a:rPr lang="pt-BR" sz="2400">
                <a:solidFill>
                  <a:schemeClr val="dk1"/>
                </a:solidFill>
                <a:cs typeface="Arial"/>
                <a:sym typeface="Arial"/>
              </a:rPr>
              <a:t>Deliberação: CTOC/Plenária do CBH ou CTIG. </a:t>
            </a:r>
            <a:endParaRPr lang="pt-BR" sz="2400">
              <a:solidFill>
                <a:schemeClr val="dk1"/>
              </a:solidFill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</a:pPr>
            <a:r>
              <a:rPr lang="pt-BR" sz="1800">
                <a:solidFill>
                  <a:schemeClr val="dk1"/>
                </a:solidFill>
                <a:cs typeface="Arial"/>
                <a:sym typeface="Arial"/>
              </a:rPr>
              <a:t>(Parágrafo Único do art. 43 da Lei 13.199/1999)	</a:t>
            </a:r>
            <a:endParaRPr lang="pt-BR" sz="1800">
              <a:solidFill>
                <a:schemeClr val="dk1"/>
              </a:solidFill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</a:pPr>
            <a:r>
              <a:rPr lang="pt-BR" sz="1800">
                <a:solidFill>
                  <a:schemeClr val="dk1"/>
                </a:solidFill>
                <a:cs typeface="Arial"/>
                <a:sym typeface="Arial"/>
              </a:rPr>
              <a:t>(DN CERH-MG n. 31/2009)</a:t>
            </a:r>
            <a:endParaRPr lang="pt-BR" sz="1800">
              <a:solidFill>
                <a:schemeClr val="dk1"/>
              </a:solidFill>
              <a:cs typeface="Arial"/>
            </a:endParaRPr>
          </a:p>
          <a:p>
            <a:pPr lvl="1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</a:pPr>
            <a:r>
              <a:rPr lang="pt-BR" sz="1800">
                <a:solidFill>
                  <a:schemeClr val="dk1"/>
                </a:solidFill>
                <a:cs typeface="Arial"/>
                <a:sym typeface="Arial"/>
              </a:rPr>
              <a:t>(Inciso VI, art. 3º, DN CERH-MG n. 21/2008)</a:t>
            </a:r>
            <a:endParaRPr lang="pt-BR" sz="1800">
              <a:solidFill>
                <a:schemeClr val="dk1"/>
              </a:solidFill>
              <a:cs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lang="pt-BR" sz="1050" b="0" i="0" u="none" strike="noStrike" cap="none">
              <a:solidFill>
                <a:srgbClr val="000000"/>
              </a:solidFill>
              <a:latin typeface="Calibri"/>
              <a:ea typeface="Arial"/>
              <a:cs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lang="pt-BR" sz="1600" b="0" i="0" u="none" strike="noStrike" cap="none">
              <a:solidFill>
                <a:srgbClr val="000000"/>
              </a:solidFill>
              <a:latin typeface="Calibri"/>
              <a:ea typeface="Arial"/>
              <a:cs typeface="Arial"/>
            </a:endParaRPr>
          </a:p>
          <a:p>
            <a:endParaRPr lang="pt-BR" sz="3200"/>
          </a:p>
        </p:txBody>
      </p:sp>
    </p:spTree>
    <p:extLst>
      <p:ext uri="{BB962C8B-B14F-4D97-AF65-F5344CB8AC3E}">
        <p14:creationId xmlns:p14="http://schemas.microsoft.com/office/powerpoint/2010/main" val="8625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46;p9">
            <a:extLst>
              <a:ext uri="{FF2B5EF4-FFF2-40B4-BE49-F238E27FC236}">
                <a16:creationId xmlns:a16="http://schemas.microsoft.com/office/drawing/2014/main" id="{FD538CD8-5EF0-9049-9D8E-EBF13EA5D04F}"/>
              </a:ext>
            </a:extLst>
          </p:cNvPr>
          <p:cNvSpPr txBox="1">
            <a:spLocks/>
          </p:cNvSpPr>
          <p:nvPr/>
        </p:nvSpPr>
        <p:spPr>
          <a:xfrm>
            <a:off x="364166" y="1790804"/>
            <a:ext cx="8229600" cy="507083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2400"/>
            </a:pPr>
            <a:r>
              <a:rPr lang="pt-BR" sz="2200">
                <a:ea typeface="Arial"/>
                <a:cs typeface="Arial"/>
                <a:sym typeface="Arial"/>
              </a:rPr>
              <a:t>Obtenção da concessão ou autorização (de geração) → solicitação da conversão da DRDH em Outorga    (art. 9º)</a:t>
            </a:r>
            <a:endParaRPr lang="pt-BR" sz="2200">
              <a:ea typeface="Calibri"/>
              <a:cs typeface="Calibri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  <a:buNone/>
            </a:pPr>
            <a:endParaRPr lang="pt-BR" sz="2200">
              <a:ea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</a:pPr>
            <a:r>
              <a:rPr lang="pt-BR" sz="2200">
                <a:ea typeface="Arial"/>
                <a:cs typeface="Arial"/>
                <a:sym typeface="Arial"/>
              </a:rPr>
              <a:t>Caso tenha ocorrido alteração técnica que comprometa as condições estabelecidas na DRDH deverá ser requerida a conversão em Outorga com a retificação da DRDH, devendo ser novamente submetida à aprovação.    (art. 12)</a:t>
            </a:r>
            <a:endParaRPr lang="pt-BR" sz="2200">
              <a:ea typeface="Calibri" panose="020F0502020204030204"/>
              <a:cs typeface="Calibri" panose="020F0502020204030204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</a:pPr>
            <a:endParaRPr lang="pt-BR" sz="2200">
              <a:ea typeface="Arial"/>
              <a:cs typeface="Arial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920"/>
            </a:pPr>
            <a:r>
              <a:rPr lang="pt-BR" sz="2200">
                <a:ea typeface="Arial"/>
                <a:cs typeface="Arial"/>
                <a:sym typeface="Arial"/>
              </a:rPr>
              <a:t>Prazo de validade da </a:t>
            </a:r>
            <a:r>
              <a:rPr lang="pt-BR" sz="2200" u="sng">
                <a:ea typeface="Arial"/>
                <a:cs typeface="Arial"/>
                <a:sym typeface="Arial"/>
              </a:rPr>
              <a:t>Outorga</a:t>
            </a:r>
            <a:r>
              <a:rPr lang="pt-BR" sz="2200">
                <a:ea typeface="Arial"/>
                <a:cs typeface="Arial"/>
                <a:sym typeface="Arial"/>
              </a:rPr>
              <a:t>: mesmo ao da concessão ou ato administrativo de autorização ou registro expedido pela ANEEL.</a:t>
            </a:r>
            <a:r>
              <a:rPr lang="pt-BR" sz="2200">
                <a:sym typeface="Arial"/>
              </a:rPr>
              <a:t> </a:t>
            </a:r>
            <a:r>
              <a:rPr lang="pt-BR" sz="2200">
                <a:cs typeface="Arial"/>
                <a:sym typeface="Arial"/>
              </a:rPr>
              <a:t> </a:t>
            </a:r>
            <a:r>
              <a:rPr lang="pt-BR" sz="2200">
                <a:ea typeface="Arial"/>
                <a:cs typeface="Arial"/>
                <a:sym typeface="Arial"/>
              </a:rPr>
              <a:t> (art. 11)</a:t>
            </a:r>
            <a:endParaRPr lang="pt-BR" sz="220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468F4308-50FC-7CAA-758C-6A07DDB99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9475" y="673927"/>
            <a:ext cx="6026003" cy="858091"/>
          </a:xfrm>
        </p:spPr>
        <p:txBody>
          <a:bodyPr>
            <a:normAutofit/>
          </a:bodyPr>
          <a:lstStyle/>
          <a:p>
            <a:pPr algn="ctr"/>
            <a:r>
              <a:rPr lang="pt-BR" sz="3200" b="1">
                <a:solidFill>
                  <a:srgbClr val="538135"/>
                </a:solidFill>
              </a:rPr>
              <a:t>DRDH</a:t>
            </a:r>
          </a:p>
        </p:txBody>
      </p:sp>
    </p:spTree>
    <p:extLst>
      <p:ext uri="{BB962C8B-B14F-4D97-AF65-F5344CB8AC3E}">
        <p14:creationId xmlns:p14="http://schemas.microsoft.com/office/powerpoint/2010/main" val="107735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FF59F-BC04-912A-6C83-D71DD5FC8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589714"/>
            <a:ext cx="7886700" cy="1325563"/>
          </a:xfrm>
        </p:spPr>
        <p:txBody>
          <a:bodyPr>
            <a:normAutofit/>
          </a:bodyPr>
          <a:lstStyle/>
          <a:p>
            <a:r>
              <a:rPr lang="pt-BR" sz="3200" dirty="0">
                <a:solidFill>
                  <a:srgbClr val="538135"/>
                </a:solidFill>
                <a:latin typeface="Calibri"/>
                <a:ea typeface="+mj-lt"/>
                <a:cs typeface="+mj-lt"/>
              </a:rPr>
              <a:t>Como Solicitar a DRDH</a:t>
            </a:r>
            <a:endParaRPr lang="pt-BR" sz="3200" dirty="0">
              <a:solidFill>
                <a:srgbClr val="538135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56CD016-B60A-7C1C-3092-E4C9AF1D1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3065" y="2004510"/>
            <a:ext cx="7886700" cy="205096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2000" dirty="0">
                <a:ea typeface="+mn-lt"/>
                <a:cs typeface="+mn-lt"/>
              </a:rPr>
              <a:t>A Aneel encaminha um e mail para o endereço: </a:t>
            </a:r>
            <a:r>
              <a:rPr lang="pt-BR" sz="2000" dirty="0">
                <a:ea typeface="+mn-lt"/>
                <a:cs typeface="+mn-lt"/>
                <a:hlinkClick r:id="rId2"/>
              </a:rPr>
              <a:t>drdh.igam@meioambiente.mg.gov.br</a:t>
            </a:r>
            <a:r>
              <a:rPr lang="pt-BR" sz="2000" dirty="0">
                <a:ea typeface="+mn-lt"/>
                <a:cs typeface="+mn-lt"/>
              </a:rPr>
              <a:t> com a relação de documentos. </a:t>
            </a:r>
          </a:p>
          <a:p>
            <a:r>
              <a:rPr lang="pt-BR" sz="2000" dirty="0">
                <a:ea typeface="+mn-lt"/>
                <a:cs typeface="+mn-lt"/>
              </a:rPr>
              <a:t>o IGAM irá gerar um processo eletrônico no Sistema de Informação Eletrônica SEI e encaminhar para a </a:t>
            </a:r>
            <a:r>
              <a:rPr lang="pt-BR" sz="2000" dirty="0" err="1">
                <a:ea typeface="+mn-lt"/>
                <a:cs typeface="+mn-lt"/>
              </a:rPr>
              <a:t>Urga</a:t>
            </a:r>
            <a:r>
              <a:rPr lang="pt-BR" sz="2000" dirty="0">
                <a:ea typeface="+mn-lt"/>
                <a:cs typeface="+mn-lt"/>
              </a:rPr>
              <a:t>  responsável pelo análise.</a:t>
            </a:r>
          </a:p>
          <a:p>
            <a:pPr marL="0" indent="0">
              <a:buNone/>
            </a:pPr>
            <a:endParaRPr lang="pt-BR" sz="2000" dirty="0">
              <a:ea typeface="+mn-lt"/>
              <a:cs typeface="+mn-lt"/>
            </a:endParaRPr>
          </a:p>
          <a:p>
            <a:endParaRPr lang="pt-BR" sz="20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71835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66;p11">
            <a:extLst>
              <a:ext uri="{FF2B5EF4-FFF2-40B4-BE49-F238E27FC236}">
                <a16:creationId xmlns:a16="http://schemas.microsoft.com/office/drawing/2014/main" id="{CD636FF7-09FA-8834-ACDD-01B0C4F916D9}"/>
              </a:ext>
            </a:extLst>
          </p:cNvPr>
          <p:cNvSpPr txBox="1">
            <a:spLocks/>
          </p:cNvSpPr>
          <p:nvPr/>
        </p:nvSpPr>
        <p:spPr>
          <a:xfrm>
            <a:off x="685800" y="193811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  <a:buSzPts val="1400"/>
            </a:pPr>
            <a:r>
              <a:rPr lang="pt-BR" sz="3200" b="1">
                <a:solidFill>
                  <a:srgbClr val="538135"/>
                </a:solidFill>
              </a:rPr>
              <a:t>Outorga</a:t>
            </a:r>
            <a:r>
              <a:rPr lang="pt-BR" sz="3200" b="1">
                <a:solidFill>
                  <a:srgbClr val="538135"/>
                </a:solidFill>
                <a:latin typeface="Calibri Light"/>
                <a:ea typeface="Calibri Light"/>
                <a:cs typeface="Calibri Light"/>
              </a:rPr>
              <a:t>  - </a:t>
            </a:r>
            <a:r>
              <a:rPr lang="pt-BR" sz="2000">
                <a:solidFill>
                  <a:srgbClr val="538135"/>
                </a:solidFill>
                <a:latin typeface="Arial"/>
                <a:cs typeface="Arial"/>
              </a:rPr>
              <a:t>Portaria IGAM 48/2019</a:t>
            </a:r>
            <a:endParaRPr lang="pt-BR" sz="2000">
              <a:solidFill>
                <a:srgbClr val="538135"/>
              </a:solidFill>
              <a:ea typeface="Calibri Light"/>
              <a:cs typeface="Calibri Light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768DE6CD-6A2C-46B1-8A48-07C84CE7A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174" y="1271820"/>
            <a:ext cx="836863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9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defTabSz="914400"/>
            <a:r>
              <a:rPr lang="pt-BR" altLang="pt-BR" sz="2000">
                <a:solidFill>
                  <a:srgbClr val="000000"/>
                </a:solidFill>
                <a:latin typeface="Calibri"/>
                <a:cs typeface="Arial"/>
              </a:rPr>
              <a:t> </a:t>
            </a:r>
            <a:r>
              <a:rPr kumimoji="0" lang="pt-BR" altLang="pt-BR" sz="2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Art. 9º – A outorga de direito de uso dos recursos hídricos respeitará os seguintes prazos:</a:t>
            </a:r>
            <a:endParaRPr lang="pt-BR" altLang="pt-BR" sz="2200" b="0" i="0" u="none" strike="noStrike" cap="none" normalizeH="0" baseline="0">
              <a:ln>
                <a:noFill/>
              </a:ln>
              <a:effectLst/>
              <a:latin typeface="Calibri"/>
              <a:ea typeface="Calibri"/>
              <a:cs typeface="Arial"/>
            </a:endParaRPr>
          </a:p>
          <a:p>
            <a:pPr marL="0" marR="0" lvl="0" indent="539750" algn="just" defTabSz="91440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pt-BR" altLang="pt-BR" sz="2200">
                <a:solidFill>
                  <a:srgbClr val="000000"/>
                </a:solidFill>
                <a:latin typeface="Calibri"/>
                <a:cs typeface="Arial"/>
              </a:rPr>
              <a:t>(...)</a:t>
            </a:r>
            <a:endParaRPr lang="pt-BR" sz="2200">
              <a:latin typeface="Calibri"/>
              <a:ea typeface="Calibri"/>
              <a:cs typeface="Calibri"/>
            </a:endParaRPr>
          </a:p>
          <a:p>
            <a:pPr algn="just" defTabSz="914400"/>
            <a:endParaRPr lang="pt-BR" altLang="pt-BR" sz="220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§ 2º – A </a:t>
            </a:r>
            <a:r>
              <a:rPr kumimoji="0" lang="pt-BR" altLang="pt-BR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outorga</a:t>
            </a:r>
            <a:r>
              <a:rPr kumimoji="0" lang="pt-BR" altLang="pt-BR" sz="2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 de direito de uso dos recursos hídricos concedida </a:t>
            </a:r>
            <a:r>
              <a:rPr kumimoji="0" lang="pt-BR" altLang="pt-BR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a concessionárias e </a:t>
            </a:r>
            <a:r>
              <a:rPr kumimoji="0" lang="pt-BR" altLang="pt-BR" sz="2200" b="1" i="0" u="none" strike="noStrike" cap="none" normalizeH="0" baseline="0" err="1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autorizatárias</a:t>
            </a:r>
            <a:r>
              <a:rPr kumimoji="0" lang="pt-BR" altLang="pt-BR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 </a:t>
            </a:r>
            <a:r>
              <a:rPr kumimoji="0" lang="pt-BR" altLang="pt-BR" sz="2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de serviços públicos e </a:t>
            </a:r>
            <a:r>
              <a:rPr kumimoji="0" lang="pt-BR" altLang="pt-BR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de geração de energia hidrelétrica </a:t>
            </a:r>
            <a:r>
              <a:rPr kumimoji="0" lang="pt-BR" altLang="pt-BR" sz="2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vigorará </a:t>
            </a:r>
            <a:r>
              <a:rPr kumimoji="0" lang="pt-BR" altLang="pt-BR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por prazo correspondente ao contrato de concessão ou ato administrativo de autorização, </a:t>
            </a:r>
            <a:r>
              <a:rPr kumimoji="0" lang="pt-BR" altLang="pt-BR" sz="2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respeitado o </a:t>
            </a:r>
            <a:r>
              <a:rPr kumimoji="0" lang="pt-BR" altLang="pt-BR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limite máximo de trinta e cinco anos</a:t>
            </a:r>
            <a:r>
              <a:rPr kumimoji="0" lang="pt-BR" altLang="pt-BR" sz="2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.</a:t>
            </a:r>
            <a:endParaRPr lang="pt-BR" altLang="pt-BR" sz="2200" i="0" u="none" strike="noStrike" cap="none" normalizeH="0" baseline="0">
              <a:ln>
                <a:noFill/>
              </a:ln>
              <a:effectLst/>
              <a:latin typeface="Calibri"/>
              <a:ea typeface="Calibri"/>
              <a:cs typeface="Arial"/>
            </a:endParaRPr>
          </a:p>
          <a:p>
            <a:pPr algn="just" defTabSz="914400"/>
            <a:endParaRPr lang="pt-BR" altLang="pt-BR" sz="2200">
              <a:solidFill>
                <a:srgbClr val="000000"/>
              </a:solidFill>
              <a:latin typeface="Calibri"/>
              <a:ea typeface="Calibri"/>
              <a:cs typeface="Arial"/>
            </a:endParaRPr>
          </a:p>
          <a:p>
            <a:pPr marL="0" marR="0" lvl="0" indent="539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§ 3º − A outorga </a:t>
            </a:r>
            <a:r>
              <a:rPr kumimoji="0" lang="pt-BR" altLang="pt-BR" sz="220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de direito de uso dos recursos hídricos concedida para aproveitamento de potencial hidrelétrico de empreendimento caracterizado como Central Geradora Hidrelétrica </a:t>
            </a:r>
            <a:r>
              <a:rPr kumimoji="0" lang="pt-BR" altLang="pt-BR" sz="22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cs typeface="Arial"/>
              </a:rPr>
              <a:t>− CGH − terá o mesmo prazo da respectiva licença ambiental.</a:t>
            </a:r>
            <a:endParaRPr lang="pt-BR" altLang="pt-BR" sz="2200" b="1" i="0" u="none" strike="noStrike" cap="none" normalizeH="0" baseline="0">
              <a:ln>
                <a:noFill/>
              </a:ln>
              <a:effectLst/>
              <a:latin typeface="Calibri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7766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2E1A8BF450465498E3395EBC7B6391B" ma:contentTypeVersion="6" ma:contentTypeDescription="Crie um novo documento." ma:contentTypeScope="" ma:versionID="7923db93e5dc42e70085a0921dc4bae9">
  <xsd:schema xmlns:xsd="http://www.w3.org/2001/XMLSchema" xmlns:xs="http://www.w3.org/2001/XMLSchema" xmlns:p="http://schemas.microsoft.com/office/2006/metadata/properties" xmlns:ns2="b2b0bca2-5fa6-4bf8-9341-081db3fed74c" xmlns:ns3="a2509588-ae99-4ad8-94c7-85741eb05b66" targetNamespace="http://schemas.microsoft.com/office/2006/metadata/properties" ma:root="true" ma:fieldsID="3dbc90a6806f2e901316de31d751523e" ns2:_="" ns3:_="">
    <xsd:import namespace="b2b0bca2-5fa6-4bf8-9341-081db3fed74c"/>
    <xsd:import namespace="a2509588-ae99-4ad8-94c7-85741eb05b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b0bca2-5fa6-4bf8-9341-081db3fed7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509588-ae99-4ad8-94c7-85741eb05b6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E867FA-447A-443D-9D5E-0A47BC076D7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1CF11F-BED2-463E-8F7A-CDC4F181245E}">
  <ds:schemaRefs>
    <ds:schemaRef ds:uri="a2509588-ae99-4ad8-94c7-85741eb05b66"/>
    <ds:schemaRef ds:uri="b2b0bca2-5fa6-4bf8-9341-081db3fed74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3BDA2FE5-E44F-4475-8043-47556DB37E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2089</TotalTime>
  <Words>1319</Words>
  <Application>Microsoft Office PowerPoint</Application>
  <PresentationFormat>Apresentação na tela (4:3)</PresentationFormat>
  <Paragraphs>153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Tema do Office</vt:lpstr>
      <vt:lpstr>A visão do Igam sobre os empreendimentos de geração de energia hidrelétrica  A Declaração de Reserva de Recursos Hídricos (DRDH) e a Outorga de direito de uso de recursos hídricos em MG e a interface com o licenciamento ambiental  Sisema 2022</vt:lpstr>
      <vt:lpstr>Histórico</vt:lpstr>
      <vt:lpstr>Competência de análise</vt:lpstr>
      <vt:lpstr>Regularização de Recursos Hídricos </vt:lpstr>
      <vt:lpstr> Declaração de Reserva de Direito  de uso de recursos hídricos  - DRDH</vt:lpstr>
      <vt:lpstr>DRDH</vt:lpstr>
      <vt:lpstr>DRDH</vt:lpstr>
      <vt:lpstr>Como Solicitar a DRDH</vt:lpstr>
      <vt:lpstr>Apresentação do PowerPoint</vt:lpstr>
      <vt:lpstr>Apresentação do PowerPoint</vt:lpstr>
      <vt:lpstr>Apresentação do PowerPoint</vt:lpstr>
      <vt:lpstr>Abordagem da Análise/Parecer Técnico </vt:lpstr>
      <vt:lpstr>Abordagem da Análise/Parecer Técnico</vt:lpstr>
      <vt:lpstr>Passivo de processos de outorga</vt:lpstr>
      <vt:lpstr>Evolução Redução Passivo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Neimar Costa</dc:creator>
  <cp:lastModifiedBy>ABRAPCH - ALISSON RODRIGUES</cp:lastModifiedBy>
  <cp:revision>133</cp:revision>
  <dcterms:created xsi:type="dcterms:W3CDTF">2022-05-18T18:01:23Z</dcterms:created>
  <dcterms:modified xsi:type="dcterms:W3CDTF">2022-08-15T12:20:25Z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0x010100A2E1A8BF450465498E3395EBC7B6391B</vt:lpwstr>
  </property>
</Properties>
</file>