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56" r:id="rId5"/>
    <p:sldId id="265" r:id="rId6"/>
    <p:sldId id="289" r:id="rId7"/>
    <p:sldId id="346" r:id="rId8"/>
    <p:sldId id="326" r:id="rId9"/>
    <p:sldId id="274" r:id="rId10"/>
    <p:sldId id="269" r:id="rId11"/>
    <p:sldId id="332" r:id="rId12"/>
    <p:sldId id="258" r:id="rId13"/>
    <p:sldId id="341" r:id="rId14"/>
    <p:sldId id="342" r:id="rId15"/>
    <p:sldId id="354" r:id="rId16"/>
    <p:sldId id="355" r:id="rId17"/>
    <p:sldId id="353" r:id="rId18"/>
    <p:sldId id="335" r:id="rId19"/>
    <p:sldId id="356" r:id="rId20"/>
    <p:sldId id="357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ara Righi Amaral" initials="" lastIdx="1" clrIdx="0"/>
  <p:cmAuthor id="2" name="Henriqueta Lemos" initials="HL" lastIdx="1" clrIdx="1">
    <p:extLst>
      <p:ext uri="{19B8F6BF-5375-455C-9EA6-DF929625EA0E}">
        <p15:presenceInfo xmlns:p15="http://schemas.microsoft.com/office/powerpoint/2012/main" userId="9e64e152c10439b2" providerId="Windows Live"/>
      </p:ext>
    </p:extLst>
  </p:cmAuthor>
  <p:cmAuthor id="3" name="Iara Righi Amaral" initials="IRA" lastIdx="1" clrIdx="2">
    <p:extLst>
      <p:ext uri="{19B8F6BF-5375-455C-9EA6-DF929625EA0E}">
        <p15:presenceInfo xmlns:p15="http://schemas.microsoft.com/office/powerpoint/2012/main" userId="8a562a143e0295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FFCC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A3555-F37C-A0D1-86A9-8A6A6665C10C}" v="33" dt="2022-08-12T20:44:19.341"/>
    <p1510:client id="{1F4907C1-542A-4A14-BE0B-1582E039A1A8}" v="347" dt="2022-08-12T15:00:13.461"/>
    <p1510:client id="{39E9CAD7-402B-68A8-CAB2-E9F765F5A5A5}" v="3" dt="2022-08-13T01:11:42.0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ereg\Levantamento%20workshop%20de%20PCH%20e%20CGH\Levantamento%20PCH%20e%20CGH%20entre%20jan-18%20e%20jul-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ereg\Levantamento%20workshop%20de%20PCH%20e%20CGH\Levantamento%20PCH%20e%20CGH%20entre%20jan-18%20e%20jul-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1800" b="0" dirty="0"/>
              <a:t>Processos de licenciamento ambiental de </a:t>
            </a:r>
          </a:p>
          <a:p>
            <a:pPr>
              <a:defRPr sz="1800"/>
            </a:pPr>
            <a:r>
              <a:rPr lang="pt-BR" sz="1800" b="0" dirty="0"/>
              <a:t>geração de energia hidrelétrica (</a:t>
            </a:r>
            <a:r>
              <a:rPr lang="pt-BR" sz="1800" b="0" i="0" u="none" strike="noStrike" baseline="0" dirty="0">
                <a:effectLst/>
              </a:rPr>
              <a:t>E-02-01-1e E-02-01-2)</a:t>
            </a:r>
            <a:endParaRPr lang="pt-BR" sz="1800" b="1" dirty="0"/>
          </a:p>
        </c:rich>
      </c:tx>
      <c:layout>
        <c:manualLayout>
          <c:xMode val="edge"/>
          <c:yMode val="edge"/>
          <c:x val="8.7595439884492393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Resumo!$B$4</c:f>
              <c:strCache>
                <c:ptCount val="1"/>
                <c:pt idx="0">
                  <c:v>Entrada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Resumo!$A$53:$A$57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Resumo!$B$53:$B$57</c:f>
              <c:numCache>
                <c:formatCode>General</c:formatCode>
                <c:ptCount val="5"/>
                <c:pt idx="0">
                  <c:v>32</c:v>
                </c:pt>
                <c:pt idx="1">
                  <c:v>31</c:v>
                </c:pt>
                <c:pt idx="2">
                  <c:v>41</c:v>
                </c:pt>
                <c:pt idx="3">
                  <c:v>43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1C-46E1-8A52-4E1BE4D80781}"/>
            </c:ext>
          </c:extLst>
        </c:ser>
        <c:ser>
          <c:idx val="2"/>
          <c:order val="1"/>
          <c:tx>
            <c:strRef>
              <c:f>Resumo!$C$4</c:f>
              <c:strCache>
                <c:ptCount val="1"/>
                <c:pt idx="0">
                  <c:v>Saída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Resumo!$A$53:$A$57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Resumo!$C$53:$C$57</c:f>
              <c:numCache>
                <c:formatCode>General</c:formatCode>
                <c:ptCount val="5"/>
                <c:pt idx="0">
                  <c:v>76</c:v>
                </c:pt>
                <c:pt idx="1">
                  <c:v>67</c:v>
                </c:pt>
                <c:pt idx="2">
                  <c:v>68</c:v>
                </c:pt>
                <c:pt idx="3">
                  <c:v>53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1C-46E1-8A52-4E1BE4D807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54441567"/>
        <c:axId val="1454446975"/>
      </c:barChart>
      <c:lineChart>
        <c:grouping val="standard"/>
        <c:varyColors val="0"/>
        <c:ser>
          <c:idx val="3"/>
          <c:order val="2"/>
          <c:tx>
            <c:strRef>
              <c:f>Resumo!$D$4</c:f>
              <c:strCache>
                <c:ptCount val="1"/>
                <c:pt idx="0">
                  <c:v>Redução de processos pendentes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0757861345332084E-3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1C-46E1-8A52-4E1BE4D80781}"/>
                </c:ext>
              </c:extLst>
            </c:dLbl>
            <c:dLbl>
              <c:idx val="1"/>
              <c:layout>
                <c:manualLayout>
                  <c:x val="-1.66062890762654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1C-46E1-8A52-4E1BE4D80781}"/>
                </c:ext>
              </c:extLst>
            </c:dLbl>
            <c:dLbl>
              <c:idx val="3"/>
              <c:layout>
                <c:manualLayout>
                  <c:x val="-2.4909433614398045E-2"/>
                  <c:y val="-5.0925925925925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1C-46E1-8A52-4E1BE4D807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Resumo!$A$53:$A$57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Resumo!$D$53:$D$57</c:f>
              <c:numCache>
                <c:formatCode>General</c:formatCode>
                <c:ptCount val="5"/>
                <c:pt idx="0">
                  <c:v>-44</c:v>
                </c:pt>
                <c:pt idx="1">
                  <c:v>-36</c:v>
                </c:pt>
                <c:pt idx="2">
                  <c:v>-27</c:v>
                </c:pt>
                <c:pt idx="3">
                  <c:v>-10</c:v>
                </c:pt>
                <c:pt idx="4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11C-46E1-8A52-4E1BE4D807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82242191"/>
        <c:axId val="1382245103"/>
      </c:lineChart>
      <c:catAx>
        <c:axId val="1454441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54446975"/>
        <c:crosses val="autoZero"/>
        <c:auto val="1"/>
        <c:lblAlgn val="ctr"/>
        <c:lblOffset val="100"/>
        <c:noMultiLvlLbl val="0"/>
      </c:catAx>
      <c:valAx>
        <c:axId val="1454446975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Quantidade</a:t>
                </a:r>
                <a:r>
                  <a:rPr lang="pt-BR" baseline="0"/>
                  <a:t> de processos</a:t>
                </a:r>
                <a:endParaRPr lang="pt-B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54441567"/>
        <c:crosses val="autoZero"/>
        <c:crossBetween val="between"/>
        <c:majorUnit val="20"/>
      </c:valAx>
      <c:valAx>
        <c:axId val="1382245103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Quantidade</a:t>
                </a:r>
                <a:r>
                  <a:rPr lang="pt-BR" baseline="0"/>
                  <a:t> de processos</a:t>
                </a:r>
                <a:endParaRPr lang="pt-B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82242191"/>
        <c:crosses val="max"/>
        <c:crossBetween val="between"/>
        <c:majorUnit val="20"/>
      </c:valAx>
      <c:catAx>
        <c:axId val="138224219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8224510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2000" dirty="0"/>
              <a:t>Processos de licenciamento ambiental pendentes de decisão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Resumo!$A$28</c:f>
              <c:strCache>
                <c:ptCount val="1"/>
                <c:pt idx="0">
                  <c:v>E-02-01-1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Resumo!$B$27:$C$27</c:f>
              <c:strCache>
                <c:ptCount val="2"/>
                <c:pt idx="0">
                  <c:v>Simplificado</c:v>
                </c:pt>
                <c:pt idx="1">
                  <c:v>Convencional</c:v>
                </c:pt>
              </c:strCache>
            </c:strRef>
          </c:cat>
          <c:val>
            <c:numRef>
              <c:f>Resumo!$B$28:$C$28</c:f>
              <c:numCache>
                <c:formatCode>General</c:formatCode>
                <c:ptCount val="2"/>
                <c:pt idx="0">
                  <c:v>0</c:v>
                </c:pt>
                <c:pt idx="1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F-47E8-A882-E75220CF3ADB}"/>
            </c:ext>
          </c:extLst>
        </c:ser>
        <c:ser>
          <c:idx val="1"/>
          <c:order val="1"/>
          <c:tx>
            <c:strRef>
              <c:f>Resumo!$A$29</c:f>
              <c:strCache>
                <c:ptCount val="1"/>
                <c:pt idx="0">
                  <c:v>E-02-01-2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2.4818174651098843E-2"/>
                  <c:y val="8.15670900555266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6F-47E8-A882-E75220CF3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Resumo!$B$27:$C$27</c:f>
              <c:strCache>
                <c:ptCount val="2"/>
                <c:pt idx="0">
                  <c:v>Simplificado</c:v>
                </c:pt>
                <c:pt idx="1">
                  <c:v>Convencional</c:v>
                </c:pt>
              </c:strCache>
            </c:strRef>
          </c:cat>
          <c:val>
            <c:numRef>
              <c:f>Resumo!$B$29:$C$29</c:f>
              <c:numCache>
                <c:formatCode>General</c:formatCode>
                <c:ptCount val="2"/>
                <c:pt idx="0">
                  <c:v>5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6F-47E8-A882-E75220CF3A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23352863"/>
        <c:axId val="1323353279"/>
        <c:axId val="0"/>
      </c:bar3DChart>
      <c:catAx>
        <c:axId val="1323352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23353279"/>
        <c:crosses val="autoZero"/>
        <c:auto val="1"/>
        <c:lblAlgn val="ctr"/>
        <c:lblOffset val="100"/>
        <c:noMultiLvlLbl val="0"/>
      </c:catAx>
      <c:valAx>
        <c:axId val="1323353279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23352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798934735204242"/>
          <c:y val="0.45001655426571796"/>
          <c:w val="0.2349920772230342"/>
          <c:h val="0.246094333303040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D1624-709E-42FD-B938-1CBBD1EC2DC0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11423-A21B-473A-AD6E-9334A7C8E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21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56DD3-A2F0-4C14-B246-F0ABEAE61156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4E358-74F8-437E-BD5B-D1E832497F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23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12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01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3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70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0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10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95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72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4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5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47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1701-00B0-4D0A-965A-DFC0CEBF9DA8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7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am.mg.gov.br/sla/download.pdf?idNorma=53402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2FABC3A-58CE-21B8-2894-CB3BE6259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6E9D8E87-9CB5-49B7-9CA7-403990CCE5F5}"/>
              </a:ext>
            </a:extLst>
          </p:cNvPr>
          <p:cNvSpPr txBox="1"/>
          <p:nvPr/>
        </p:nvSpPr>
        <p:spPr>
          <a:xfrm>
            <a:off x="519110" y="1851607"/>
            <a:ext cx="8105780" cy="37856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t-BR" sz="2800" b="1" dirty="0">
                <a:solidFill>
                  <a:srgbClr val="548135"/>
                </a:solidFill>
                <a:latin typeface="Calibri"/>
                <a:ea typeface="Calibri"/>
                <a:cs typeface="Calibri"/>
              </a:rPr>
              <a:t> A visão da </a:t>
            </a:r>
            <a:r>
              <a:rPr lang="pt-BR" sz="2800" b="1" dirty="0" err="1">
                <a:solidFill>
                  <a:srgbClr val="548135"/>
                </a:solidFill>
                <a:latin typeface="Calibri"/>
                <a:ea typeface="Calibri"/>
                <a:cs typeface="Calibri"/>
              </a:rPr>
              <a:t>Semad</a:t>
            </a:r>
            <a:r>
              <a:rPr lang="pt-BR" sz="2800" b="1" dirty="0">
                <a:solidFill>
                  <a:srgbClr val="548135"/>
                </a:solidFill>
                <a:latin typeface="Calibri"/>
                <a:ea typeface="Calibri"/>
                <a:cs typeface="Calibri"/>
              </a:rPr>
              <a:t> sobre Empreendimentos</a:t>
            </a:r>
            <a:r>
              <a:rPr lang="pt-BR" sz="2800" b="1" i="0" u="none" strike="noStrike" dirty="0">
                <a:solidFill>
                  <a:srgbClr val="548135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pt-BR" sz="2800" b="1" dirty="0">
                <a:solidFill>
                  <a:srgbClr val="548135"/>
                </a:solidFill>
                <a:latin typeface="Calibri"/>
                <a:ea typeface="Calibri"/>
                <a:cs typeface="Calibri"/>
              </a:rPr>
              <a:t>de Geração de Energia hidrelétrica  </a:t>
            </a:r>
            <a:endParaRPr lang="pt-BR" sz="2800" b="1" dirty="0">
              <a:solidFill>
                <a:srgbClr val="548135"/>
              </a:solidFill>
              <a:latin typeface="Calibri" panose="020F0502020204030204" pitchFamily="34" charset="0"/>
              <a:ea typeface="Calibri"/>
              <a:cs typeface="Calibri"/>
            </a:endParaRPr>
          </a:p>
          <a:p>
            <a:pPr algn="ctr"/>
            <a:endParaRPr lang="pt-BR" sz="2800" b="1" dirty="0">
              <a:solidFill>
                <a:srgbClr val="548135"/>
              </a:solidFill>
              <a:latin typeface="Calibri"/>
              <a:ea typeface="Calibri"/>
              <a:cs typeface="Calibri"/>
            </a:endParaRPr>
          </a:p>
          <a:p>
            <a:pPr algn="ctr"/>
            <a:endParaRPr lang="pt-BR" sz="2800" b="1" dirty="0">
              <a:solidFill>
                <a:srgbClr val="548135"/>
              </a:solidFill>
              <a:latin typeface="Calibri"/>
              <a:cs typeface="Calibri"/>
            </a:endParaRPr>
          </a:p>
          <a:p>
            <a:pPr algn="ctr"/>
            <a:r>
              <a:rPr lang="pt-BR" sz="32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cs typeface="Calibri"/>
              </a:rPr>
              <a:t>LICENCIAMENTO AMBIENTAL E ESPECIFICIDADES DA DN COPAM Nº 217/2017</a:t>
            </a:r>
          </a:p>
          <a:p>
            <a:pPr algn="ctr"/>
            <a:endParaRPr lang="pt-BR" sz="3200" dirty="0">
              <a:solidFill>
                <a:srgbClr val="548135"/>
              </a:solidFill>
              <a:latin typeface="Calibri" panose="020F0502020204030204" pitchFamily="34" charset="0"/>
            </a:endParaRPr>
          </a:p>
          <a:p>
            <a:pPr algn="ctr"/>
            <a:r>
              <a:rPr lang="pt-BR" sz="3200" dirty="0">
                <a:solidFill>
                  <a:srgbClr val="548135"/>
                </a:solidFill>
                <a:latin typeface="Calibri"/>
                <a:ea typeface="Calibri"/>
                <a:cs typeface="Calibri"/>
              </a:rPr>
              <a:t>Agosto 2022</a:t>
            </a:r>
            <a:endParaRPr lang="pt-BR" sz="3200" dirty="0">
              <a:solidFill>
                <a:srgbClr val="548135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9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60C0D753-052B-4C6D-82E9-4BEC93C03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047" y="3641593"/>
            <a:ext cx="6244393" cy="265437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13303A1B-19DB-4A15-BF75-4A648D3CDCA8}"/>
              </a:ext>
            </a:extLst>
          </p:cNvPr>
          <p:cNvSpPr/>
          <p:nvPr/>
        </p:nvSpPr>
        <p:spPr>
          <a:xfrm>
            <a:off x="5365162" y="4333527"/>
            <a:ext cx="1828801" cy="1792456"/>
          </a:xfrm>
          <a:prstGeom prst="rect">
            <a:avLst/>
          </a:prstGeom>
          <a:solidFill>
            <a:srgbClr val="BDD7EE">
              <a:alpha val="15000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E31AC7E-C705-448A-8365-DD03BAC6B984}"/>
              </a:ext>
            </a:extLst>
          </p:cNvPr>
          <p:cNvSpPr txBox="1"/>
          <p:nvPr/>
        </p:nvSpPr>
        <p:spPr>
          <a:xfrm>
            <a:off x="834880" y="2533467"/>
            <a:ext cx="57286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/>
              <a:t>E-02-01-1</a:t>
            </a:r>
            <a:r>
              <a:rPr lang="pt-BR" sz="1800" dirty="0"/>
              <a:t> </a:t>
            </a:r>
            <a:r>
              <a:rPr lang="pt-BR" sz="1800" b="0" dirty="0"/>
              <a:t>Sistemas de geração de energia hidrelétrica, exceto Central Geradora Hidrelétrica – CGH</a:t>
            </a:r>
          </a:p>
          <a:p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7BD91D5-ACB4-4A21-AAD7-2475A209312B}"/>
              </a:ext>
            </a:extLst>
          </p:cNvPr>
          <p:cNvSpPr txBox="1"/>
          <p:nvPr/>
        </p:nvSpPr>
        <p:spPr>
          <a:xfrm>
            <a:off x="2007023" y="1792959"/>
            <a:ext cx="4572000" cy="639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Aft>
                <a:spcPts val="800"/>
              </a:spcAft>
            </a:pPr>
            <a:endParaRPr lang="pt-BR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ts val="1500"/>
              </a:lnSpc>
              <a:spcAft>
                <a:spcPts val="800"/>
              </a:spcAft>
            </a:pPr>
            <a:r>
              <a:rPr lang="pt-B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Potencial Poluidor/Degradador   </a:t>
            </a:r>
            <a:r>
              <a:rPr lang="pt-B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Geral: </a:t>
            </a:r>
            <a:r>
              <a:rPr lang="pt-BR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</a:t>
            </a:r>
            <a:endParaRPr lang="pt-B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Google Shape;448;p32">
            <a:extLst>
              <a:ext uri="{FF2B5EF4-FFF2-40B4-BE49-F238E27FC236}">
                <a16:creationId xmlns:a16="http://schemas.microsoft.com/office/drawing/2014/main" id="{9DC21994-94C7-4913-9A9E-87D615785138}"/>
              </a:ext>
            </a:extLst>
          </p:cNvPr>
          <p:cNvSpPr/>
          <p:nvPr/>
        </p:nvSpPr>
        <p:spPr>
          <a:xfrm>
            <a:off x="682102" y="831448"/>
            <a:ext cx="7918559" cy="86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Modalidades de licenciamento aplicáveis às atividades de geração de energia hidrelétrica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3CBF0EF-2F59-4282-8D4E-14C747620E7E}"/>
              </a:ext>
            </a:extLst>
          </p:cNvPr>
          <p:cNvSpPr txBox="1"/>
          <p:nvPr/>
        </p:nvSpPr>
        <p:spPr>
          <a:xfrm>
            <a:off x="5972889" y="2617674"/>
            <a:ext cx="3585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0" dirty="0">
                <a:solidFill>
                  <a:schemeClr val="accent6">
                    <a:lumMod val="75000"/>
                  </a:schemeClr>
                </a:solidFill>
              </a:rPr>
              <a:t>→Capacidade Instalada &gt; 5MW</a:t>
            </a:r>
          </a:p>
          <a:p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3" name="Imagem 12" descr="Agua Gotícula Gota De Água - Gráfico vetorial grátis no Pixabay">
            <a:extLst>
              <a:ext uri="{FF2B5EF4-FFF2-40B4-BE49-F238E27FC236}">
                <a16:creationId xmlns:a16="http://schemas.microsoft.com/office/drawing/2014/main" id="{6559C644-8160-45C8-A3A2-23DBF5140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3" y="2663235"/>
            <a:ext cx="860693" cy="48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969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93C9DCD-46DF-425B-B21F-61CD9AA10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445" y="3675630"/>
            <a:ext cx="6146878" cy="2612918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D1644E5F-DF00-4175-9E30-6A48BFA1B1B4}"/>
              </a:ext>
            </a:extLst>
          </p:cNvPr>
          <p:cNvSpPr/>
          <p:nvPr/>
        </p:nvSpPr>
        <p:spPr>
          <a:xfrm>
            <a:off x="4067836" y="4350152"/>
            <a:ext cx="2040541" cy="1747731"/>
          </a:xfrm>
          <a:prstGeom prst="rect">
            <a:avLst/>
          </a:prstGeom>
          <a:solidFill>
            <a:srgbClr val="BDD7EE">
              <a:alpha val="15000"/>
            </a:srgb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1CD8B18-F263-4BCB-9B0D-013F35A02F4A}"/>
              </a:ext>
            </a:extLst>
          </p:cNvPr>
          <p:cNvSpPr txBox="1"/>
          <p:nvPr/>
        </p:nvSpPr>
        <p:spPr>
          <a:xfrm>
            <a:off x="966790" y="2735786"/>
            <a:ext cx="45924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/>
              <a:t>E-02-01-2 </a:t>
            </a:r>
            <a:r>
              <a:rPr lang="pt-BR" sz="1800" b="0" dirty="0"/>
              <a:t>Central Geradora Hidrelétrica – CGH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44C9644-F139-4935-8619-A7B401AA1088}"/>
              </a:ext>
            </a:extLst>
          </p:cNvPr>
          <p:cNvSpPr txBox="1"/>
          <p:nvPr/>
        </p:nvSpPr>
        <p:spPr>
          <a:xfrm>
            <a:off x="1954014" y="1649969"/>
            <a:ext cx="4725081" cy="639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Aft>
                <a:spcPts val="800"/>
              </a:spcAft>
            </a:pPr>
            <a:r>
              <a:rPr lang="pt-B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  <a:spcAft>
                <a:spcPts val="800"/>
              </a:spcAft>
            </a:pPr>
            <a:r>
              <a:rPr lang="pt-BR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Potencial Poluidor/Degradador   </a:t>
            </a:r>
            <a:r>
              <a:rPr lang="pt-B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Geral: </a:t>
            </a:r>
            <a:r>
              <a:rPr lang="pt-BR" sz="3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endParaRPr lang="pt-B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Google Shape;448;p32">
            <a:extLst>
              <a:ext uri="{FF2B5EF4-FFF2-40B4-BE49-F238E27FC236}">
                <a16:creationId xmlns:a16="http://schemas.microsoft.com/office/drawing/2014/main" id="{F886FDD9-5634-404C-A8A1-AEE28336A5C4}"/>
              </a:ext>
            </a:extLst>
          </p:cNvPr>
          <p:cNvSpPr/>
          <p:nvPr/>
        </p:nvSpPr>
        <p:spPr>
          <a:xfrm>
            <a:off x="754990" y="716223"/>
            <a:ext cx="8389010" cy="86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Modalidades de licenciamento aplicáveis às atividades de geração de energia hidrelétrica</a:t>
            </a: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E78342C-8B54-433E-9B69-FA48C9090E11}"/>
              </a:ext>
            </a:extLst>
          </p:cNvPr>
          <p:cNvSpPr txBox="1"/>
          <p:nvPr/>
        </p:nvSpPr>
        <p:spPr>
          <a:xfrm>
            <a:off x="5559261" y="2718173"/>
            <a:ext cx="3310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0" dirty="0">
                <a:solidFill>
                  <a:schemeClr val="accent6">
                    <a:lumMod val="75000"/>
                  </a:schemeClr>
                </a:solidFill>
              </a:rPr>
              <a:t>→Capacidade Instalada &lt; 5MW </a:t>
            </a:r>
            <a:r>
              <a:rPr lang="pt-BR" sz="1600" b="0" i="1" dirty="0">
                <a:solidFill>
                  <a:schemeClr val="accent6">
                    <a:lumMod val="75000"/>
                  </a:schemeClr>
                </a:solidFill>
              </a:rPr>
              <a:t>(troca de código)</a:t>
            </a:r>
          </a:p>
          <a:p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5" name="Imagem 14" descr="Agua Gotícula Gota De Água - Gráfico vetorial grátis no Pixabay">
            <a:extLst>
              <a:ext uri="{FF2B5EF4-FFF2-40B4-BE49-F238E27FC236}">
                <a16:creationId xmlns:a16="http://schemas.microsoft.com/office/drawing/2014/main" id="{994A5C00-EBE5-4AA2-AC59-16A7B18DE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8" y="2766270"/>
            <a:ext cx="844743" cy="47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716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D3BCC7F-DD70-4C90-B524-58A43DFFD523}"/>
              </a:ext>
            </a:extLst>
          </p:cNvPr>
          <p:cNvSpPr txBox="1"/>
          <p:nvPr/>
        </p:nvSpPr>
        <p:spPr>
          <a:xfrm>
            <a:off x="567904" y="2250837"/>
            <a:ext cx="7765773" cy="357020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buFont typeface="Wingdings"/>
              <a:buChar char="ü"/>
            </a:pPr>
            <a:r>
              <a:rPr lang="pt-BR" sz="1600" b="1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Recapacitação 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- A intervenção na CGH/PCH em operação ou paralisada, visando restaurar a capacidade instalada declarada no processo de licenciamento ambiental. </a:t>
            </a:r>
            <a:r>
              <a:rPr lang="pt-BR" sz="1600" b="0" i="0" u="sng" dirty="0">
                <a:solidFill>
                  <a:srgbClr val="0000FF"/>
                </a:solidFill>
                <a:effectLst/>
                <a:latin typeface="Arial"/>
                <a:cs typeface="Arial"/>
                <a:hlinkClick r:id="rId2"/>
              </a:rPr>
              <a:t>(Redação dada pela Deliberação Normativa Copam nº 240, de 29 de janeiro de 2021)</a:t>
            </a:r>
            <a:endParaRPr lang="pt-BR" sz="1600" b="0" i="0" u="sng" dirty="0">
              <a:solidFill>
                <a:srgbClr val="0000FF"/>
              </a:solidFill>
              <a:effectLst/>
              <a:latin typeface="Arial"/>
              <a:cs typeface="Arial"/>
            </a:endParaRPr>
          </a:p>
          <a:p>
            <a:endParaRPr lang="pt-BR" sz="1600" u="sng" dirty="0">
              <a:solidFill>
                <a:srgbClr val="0000FF"/>
              </a:solidFill>
              <a:latin typeface="Arial" panose="020B0604020202020204" pitchFamily="34" charset="0"/>
              <a:cs typeface="Arial"/>
            </a:endParaRPr>
          </a:p>
          <a:p>
            <a:pPr marL="285750" indent="-285750" algn="just">
              <a:buFont typeface="Wingdings"/>
              <a:buChar char="ü"/>
            </a:pPr>
            <a:r>
              <a:rPr lang="pt-BR" sz="1600" b="1" dirty="0" err="1">
                <a:solidFill>
                  <a:srgbClr val="000000"/>
                </a:solidFill>
                <a:latin typeface="Arial"/>
                <a:cs typeface="Arial"/>
              </a:rPr>
              <a:t>Repotenciacão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 - A intervenção na CGH/PCH em operação, ou paralisada, que propicie aumento na capacidade instalada declarada no processo de licenciamento ambiental.</a:t>
            </a:r>
          </a:p>
          <a:p>
            <a:pPr algn="just"/>
            <a:endParaRPr lang="pt-BR" dirty="0">
              <a:latin typeface="Arial"/>
              <a:cs typeface="Arial"/>
            </a:endParaRPr>
          </a:p>
          <a:p>
            <a:pPr marL="285750" indent="-285750" algn="just">
              <a:buFont typeface="Arial"/>
              <a:buChar char="•"/>
            </a:pPr>
            <a:r>
              <a:rPr lang="pt-BR" sz="2000" dirty="0">
                <a:latin typeface="Arial"/>
                <a:cs typeface="Arial"/>
              </a:rPr>
              <a:t>§ 3° do art.18 da DN 217/2017 - Apresenta critérios para a </a:t>
            </a:r>
            <a:r>
              <a:rPr lang="pt-BR" sz="2000" b="1" dirty="0">
                <a:latin typeface="Arial"/>
                <a:cs typeface="Arial"/>
              </a:rPr>
              <a:t>recapacitação</a:t>
            </a:r>
            <a:r>
              <a:rPr lang="pt-BR" sz="2000" dirty="0">
                <a:latin typeface="Arial"/>
                <a:cs typeface="Arial"/>
              </a:rPr>
              <a:t> ou a </a:t>
            </a:r>
            <a:r>
              <a:rPr lang="pt-BR" sz="2000" b="1" dirty="0" err="1">
                <a:latin typeface="Arial"/>
                <a:cs typeface="Arial"/>
              </a:rPr>
              <a:t>repotenciação</a:t>
            </a:r>
            <a:r>
              <a:rPr lang="pt-BR" sz="2000" dirty="0">
                <a:latin typeface="Arial"/>
                <a:cs typeface="Arial"/>
              </a:rPr>
              <a:t> de  </a:t>
            </a:r>
            <a:r>
              <a:rPr lang="pt-BR" sz="2000" b="1" dirty="0" err="1">
                <a:latin typeface="Arial"/>
                <a:cs typeface="Arial"/>
              </a:rPr>
              <a:t>PCHs</a:t>
            </a:r>
            <a:r>
              <a:rPr lang="pt-BR" sz="2000" b="1" dirty="0">
                <a:latin typeface="Arial"/>
                <a:cs typeface="Arial"/>
              </a:rPr>
              <a:t> </a:t>
            </a:r>
            <a:r>
              <a:rPr lang="pt-BR" sz="2000" dirty="0">
                <a:latin typeface="Arial"/>
                <a:cs typeface="Arial"/>
              </a:rPr>
              <a:t>( </a:t>
            </a:r>
            <a:r>
              <a:rPr lang="pt-BR" sz="2000" b="1" dirty="0">
                <a:latin typeface="Arial"/>
                <a:cs typeface="Arial"/>
              </a:rPr>
              <a:t>E-02-01-1)</a:t>
            </a:r>
            <a:r>
              <a:rPr lang="pt-BR" sz="2000" dirty="0">
                <a:latin typeface="Arial"/>
                <a:cs typeface="Arial"/>
              </a:rPr>
              <a:t>, ou de </a:t>
            </a:r>
            <a:r>
              <a:rPr lang="pt-BR" sz="2000" b="1" dirty="0" err="1">
                <a:latin typeface="Arial"/>
                <a:cs typeface="Arial"/>
              </a:rPr>
              <a:t>CGHs</a:t>
            </a:r>
            <a:r>
              <a:rPr lang="pt-BR" sz="2000" b="1" dirty="0">
                <a:latin typeface="Arial"/>
                <a:cs typeface="Arial"/>
              </a:rPr>
              <a:t> (E-02-01-2) </a:t>
            </a:r>
            <a:r>
              <a:rPr lang="pt-BR" sz="2000" dirty="0">
                <a:latin typeface="Arial"/>
                <a:cs typeface="Arial"/>
              </a:rPr>
              <a:t>serem licenciadas por meio </a:t>
            </a:r>
            <a:r>
              <a:rPr lang="pt-BR" sz="2000" b="1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</a:rPr>
              <a:t>LAS Cadastro.</a:t>
            </a:r>
            <a:endParaRPr lang="pt-BR" sz="2000">
              <a:solidFill>
                <a:schemeClr val="accent6">
                  <a:lumMod val="50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Google Shape;448;p32">
            <a:extLst>
              <a:ext uri="{FF2B5EF4-FFF2-40B4-BE49-F238E27FC236}">
                <a16:creationId xmlns:a16="http://schemas.microsoft.com/office/drawing/2014/main" id="{DABBF4F0-49F8-4E73-9EA9-02D2AEE550B4}"/>
              </a:ext>
            </a:extLst>
          </p:cNvPr>
          <p:cNvSpPr/>
          <p:nvPr/>
        </p:nvSpPr>
        <p:spPr>
          <a:xfrm>
            <a:off x="430695" y="963352"/>
            <a:ext cx="8282609" cy="86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Especificidades do licenciamento aplicáveis às atividades de geração de energia hidrelétrica </a:t>
            </a:r>
            <a:endParaRPr lang="pt-BR" sz="2800">
              <a:solidFill>
                <a:schemeClr val="accent6">
                  <a:lumMod val="75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2288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5A9555-D5B9-4249-9C0B-6DBC4C985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487" y="1778103"/>
            <a:ext cx="7886700" cy="423937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t-BR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Outorga de direito de uso dos recursos hídricos</a:t>
            </a:r>
            <a:endParaRPr lang="pt-BR" b="1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200" dirty="0"/>
              <a:t>Decreto 47.705, de 04 de setembro de 2019 - </a:t>
            </a:r>
            <a:r>
              <a:rPr lang="pt-BR" sz="2200" dirty="0">
                <a:ea typeface="+mn-lt"/>
                <a:cs typeface="+mn-lt"/>
              </a:rPr>
              <a:t>Estabelece normas e procedimentos para a regularização de uso de recursos hídricos de domínio do Estado de Minas Gerais;</a:t>
            </a:r>
            <a:endParaRPr lang="pt-BR" sz="2200" dirty="0">
              <a:ea typeface="Calibri"/>
              <a:cs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200" dirty="0">
              <a:ea typeface="Calibri"/>
              <a:cs typeface="Calibri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pt-BR" sz="2200" dirty="0"/>
              <a:t>Portaria </a:t>
            </a:r>
            <a:r>
              <a:rPr lang="pt-BR" sz="2200" dirty="0" err="1"/>
              <a:t>Igam</a:t>
            </a:r>
            <a:r>
              <a:rPr lang="pt-BR" sz="2200" dirty="0"/>
              <a:t> 48, de 04 de outubro de 2019 - </a:t>
            </a:r>
            <a:r>
              <a:rPr lang="pt-BR" sz="2200" dirty="0">
                <a:ea typeface="+mn-lt"/>
                <a:cs typeface="+mn-lt"/>
              </a:rPr>
              <a:t>Estabelece normas suplementares para a regularização dos recursos hídricos de domínio do Estado de Minas Gerais e dá outras providências.</a:t>
            </a:r>
            <a:endParaRPr lang="pt-BR" sz="2200" dirty="0">
              <a:ea typeface="Calibri" panose="020F0502020204030204"/>
              <a:cs typeface="Calibri" panose="020F0502020204030204"/>
            </a:endParaRPr>
          </a:p>
          <a:p>
            <a:endParaRPr lang="pt-BR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r>
              <a:rPr lang="pt-BR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Autorização para intervenção ambiental</a:t>
            </a:r>
            <a:endParaRPr lang="pt-BR" sz="2800" b="0" i="0">
              <a:solidFill>
                <a:srgbClr val="000000"/>
              </a:solidFill>
              <a:effectLst/>
              <a:latin typeface="Calibri"/>
              <a:ea typeface="Calibri"/>
              <a:cs typeface="Arial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pt-BR" sz="2000" dirty="0">
                <a:ea typeface="+mn-lt"/>
                <a:cs typeface="+mn-lt"/>
              </a:rPr>
              <a:t>Decreto 47.749, de 11 de novembro de 2019 - Dispõe sobre os processos de autorização para intervenção ambiental e sobre a produção florestal no âmbito do Estado de Minas Gerais e dá outras providências.</a:t>
            </a:r>
            <a:endParaRPr lang="pt-B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290;p28">
            <a:extLst>
              <a:ext uri="{FF2B5EF4-FFF2-40B4-BE49-F238E27FC236}">
                <a16:creationId xmlns:a16="http://schemas.microsoft.com/office/drawing/2014/main" id="{B458C4CD-0E85-4E8D-BE74-8C48EA0E9DF0}"/>
              </a:ext>
            </a:extLst>
          </p:cNvPr>
          <p:cNvSpPr/>
          <p:nvPr/>
        </p:nvSpPr>
        <p:spPr>
          <a:xfrm>
            <a:off x="260757" y="634786"/>
            <a:ext cx="8640763" cy="86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pt-BR" sz="2800" b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Autorizações vinculadas ao processo de licenciamento</a:t>
            </a:r>
            <a:endParaRPr lang="pt-BR" sz="28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178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2EB7D-2A34-4C01-8069-23956B8F5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38" y="1497012"/>
            <a:ext cx="8388504" cy="536575"/>
          </a:xfrm>
        </p:spPr>
        <p:txBody>
          <a:bodyPr>
            <a:noAutofit/>
          </a:bodyPr>
          <a:lstStyle/>
          <a:p>
            <a:pPr algn="ctr"/>
            <a:r>
              <a:rPr lang="pt-BR" sz="2000" b="1" dirty="0">
                <a:latin typeface="Calibri"/>
                <a:ea typeface="Calibri"/>
                <a:cs typeface="Arial"/>
              </a:rPr>
              <a:t>PACUERA  </a:t>
            </a:r>
            <a:br>
              <a:rPr lang="pt-BR" sz="20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</a:br>
            <a:r>
              <a:rPr lang="pt-BR" sz="2000" i="0" dirty="0">
                <a:solidFill>
                  <a:srgbClr val="000000"/>
                </a:solidFill>
                <a:effectLst/>
                <a:latin typeface="Calibri"/>
                <a:ea typeface="Calibri"/>
                <a:cs typeface="Arial"/>
              </a:rPr>
              <a:t>Plano Ambiental de Conservação e Uso do Entorno de Reservatório Artificial</a:t>
            </a:r>
            <a:endParaRPr lang="pt-BR" sz="2000" dirty="0">
              <a:latin typeface="Calibri"/>
              <a:ea typeface="Calibri"/>
              <a:cs typeface="Arial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5A9555-D5B9-4249-9C0B-6DBC4C985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09731"/>
            <a:ext cx="7886700" cy="386723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ü"/>
            </a:pPr>
            <a:r>
              <a:rPr lang="pt-BR" sz="180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Lei federal nº 12.651, de 25 de maio de 2012.</a:t>
            </a:r>
            <a:r>
              <a:rPr lang="pt-BR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endParaRPr lang="pt-BR"/>
          </a:p>
          <a:p>
            <a:pPr>
              <a:buFont typeface="Wingdings" panose="020B0604020202020204" pitchFamily="34" charset="0"/>
              <a:buChar char="ü"/>
            </a:pPr>
            <a:endParaRPr lang="pt-BR" sz="1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pt-BR" sz="180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Lei nº 20.922, de 16 de outubro de 2013 – Artigos 22 e 23</a:t>
            </a:r>
          </a:p>
          <a:p>
            <a:pPr lvl="1"/>
            <a:r>
              <a:rPr lang="pt-BR" sz="180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Apresentado na implantação de reservatório d’água artificial destinado à geração de energia ou ao abastecimento público</a:t>
            </a:r>
            <a:r>
              <a:rPr lang="pt-BR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;</a:t>
            </a:r>
            <a:endParaRPr lang="pt-BR" sz="1800" i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pPr lvl="1"/>
            <a:endParaRPr lang="pt-BR" sz="1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/>
            <a:r>
              <a:rPr lang="pt-BR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Aprovação do Pacuera é condição para conceção da licença de operação do empreendimento.</a:t>
            </a:r>
          </a:p>
          <a:p>
            <a:pPr lvl="1"/>
            <a:endParaRPr lang="pt-BR" sz="18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pt-BR" sz="1800" b="1" i="0" dirty="0">
                <a:solidFill>
                  <a:srgbClr val="000000"/>
                </a:solidFill>
                <a:effectLst/>
                <a:latin typeface="Calibri"/>
                <a:ea typeface="Calibri"/>
                <a:cs typeface="Arial"/>
              </a:rPr>
              <a:t>Instrução de Serviço </a:t>
            </a:r>
            <a:r>
              <a:rPr lang="pt-BR" sz="1800" b="1" i="0" dirty="0" err="1">
                <a:solidFill>
                  <a:srgbClr val="000000"/>
                </a:solidFill>
                <a:effectLst/>
                <a:latin typeface="Calibri"/>
                <a:ea typeface="Calibri"/>
                <a:cs typeface="Arial"/>
              </a:rPr>
              <a:t>Sisema</a:t>
            </a:r>
            <a:r>
              <a:rPr lang="pt-BR" sz="1800" b="1" i="0" dirty="0">
                <a:solidFill>
                  <a:srgbClr val="000000"/>
                </a:solidFill>
                <a:effectLst/>
                <a:latin typeface="Calibri"/>
                <a:ea typeface="Calibri"/>
                <a:cs typeface="Arial"/>
              </a:rPr>
              <a:t> </a:t>
            </a:r>
            <a:r>
              <a:rPr lang="pt-BR" sz="1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01/2017</a:t>
            </a:r>
            <a:r>
              <a:rPr lang="pt-BR" sz="18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Arial"/>
              </a:rPr>
              <a:t>Procedimentos para formalização e análise de PACUERA no âmbito do Licenciamento Ambiental</a:t>
            </a:r>
            <a:r>
              <a:rPr lang="pt-BR" sz="1800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.</a:t>
            </a:r>
            <a:endParaRPr lang="pt-BR" sz="1800" b="0" i="0" dirty="0">
              <a:solidFill>
                <a:srgbClr val="000000"/>
              </a:solidFill>
              <a:effectLst/>
              <a:latin typeface="Calibri"/>
              <a:ea typeface="Calibri"/>
              <a:cs typeface="Arial"/>
            </a:endParaRPr>
          </a:p>
          <a:p>
            <a:pPr marL="0" indent="0" algn="just">
              <a:buNone/>
            </a:pPr>
            <a:endParaRPr lang="pt-BR" sz="1800" b="0" i="0" dirty="0">
              <a:solidFill>
                <a:srgbClr val="000000"/>
              </a:solidFill>
              <a:effectLst/>
              <a:latin typeface="Calibri"/>
              <a:ea typeface="Calibri"/>
              <a:cs typeface="Arial"/>
            </a:endParaRPr>
          </a:p>
          <a:p>
            <a:endParaRPr lang="pt-BR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Google Shape;290;p28">
            <a:extLst>
              <a:ext uri="{FF2B5EF4-FFF2-40B4-BE49-F238E27FC236}">
                <a16:creationId xmlns:a16="http://schemas.microsoft.com/office/drawing/2014/main" id="{B458C4CD-0E85-4E8D-BE74-8C48EA0E9DF0}"/>
              </a:ext>
            </a:extLst>
          </p:cNvPr>
          <p:cNvSpPr/>
          <p:nvPr/>
        </p:nvSpPr>
        <p:spPr>
          <a:xfrm>
            <a:off x="287338" y="355681"/>
            <a:ext cx="8640763" cy="86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pt-BR" sz="2800" b="1" dirty="0">
                <a:solidFill>
                  <a:srgbClr val="548135"/>
                </a:solidFill>
                <a:latin typeface="Calibri"/>
                <a:ea typeface="Calibri"/>
                <a:cs typeface="Calibri"/>
                <a:sym typeface="Calibri"/>
              </a:rPr>
              <a:t>Autorizações vinculadas ao processo de licenciamento</a:t>
            </a:r>
            <a:endParaRPr lang="pt-BR" sz="28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7103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5F96D1DC-104E-8106-F4AD-B1B6DB9D6B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963733"/>
              </p:ext>
            </p:extLst>
          </p:nvPr>
        </p:nvGraphicFramePr>
        <p:xfrm>
          <a:off x="134470" y="1802700"/>
          <a:ext cx="7476565" cy="377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tângulo 8">
            <a:extLst>
              <a:ext uri="{FF2B5EF4-FFF2-40B4-BE49-F238E27FC236}">
                <a16:creationId xmlns:a16="http://schemas.microsoft.com/office/drawing/2014/main" id="{259A861C-E965-6A6B-1A70-7539A2A87B99}"/>
              </a:ext>
            </a:extLst>
          </p:cNvPr>
          <p:cNvSpPr/>
          <p:nvPr/>
        </p:nvSpPr>
        <p:spPr>
          <a:xfrm>
            <a:off x="6696635" y="1779230"/>
            <a:ext cx="2386731" cy="104807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Redução acumulada de 122 processos pendentes de decisão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5C087746-38ED-D832-4C87-B3A59EEC9E6B}"/>
              </a:ext>
            </a:extLst>
          </p:cNvPr>
          <p:cNvSpPr txBox="1">
            <a:spLocks/>
          </p:cNvSpPr>
          <p:nvPr/>
        </p:nvSpPr>
        <p:spPr>
          <a:xfrm>
            <a:off x="134470" y="571328"/>
            <a:ext cx="8948896" cy="93593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Processos de licenciamento ambiental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+mn-lt"/>
                <a:cs typeface="Calibri"/>
                <a:sym typeface="Calibri"/>
              </a:rPr>
              <a:t>t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/>
                <a:cs typeface="Calibri"/>
                <a:sym typeface="Calibri"/>
              </a:rPr>
              <a:t>ramitados após vigência da DN Copam nº 217/2017</a:t>
            </a:r>
          </a:p>
          <a:p>
            <a:endParaRPr lang="pt-BR" sz="3200" dirty="0">
              <a:latin typeface="+mn-lt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AF0D9A5-440F-0EFE-197A-8D971DF48CFD}"/>
              </a:ext>
            </a:extLst>
          </p:cNvPr>
          <p:cNvSpPr txBox="1"/>
          <p:nvPr/>
        </p:nvSpPr>
        <p:spPr>
          <a:xfrm>
            <a:off x="295835" y="5628850"/>
            <a:ext cx="8552329" cy="58477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pt-BR" sz="1600" dirty="0"/>
              <a:t>Cerca de 81% (136) tem como atividade principal o código E-02-01-2 (CGH) e apenas 19% (32) tem como atividade principal o código E-02-01-1, entre janeiro/2018 e julho/2022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F3BCEE6-76A0-99D6-D23F-6AB54CCF133F}"/>
              </a:ext>
            </a:extLst>
          </p:cNvPr>
          <p:cNvSpPr txBox="1"/>
          <p:nvPr/>
        </p:nvSpPr>
        <p:spPr>
          <a:xfrm>
            <a:off x="7611035" y="4426505"/>
            <a:ext cx="1472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i="1" dirty="0"/>
              <a:t>Obs.: O quantitativo referente a 2022 contempla o período de janeiro a julho.</a:t>
            </a:r>
          </a:p>
        </p:txBody>
      </p:sp>
    </p:spTree>
    <p:extLst>
      <p:ext uri="{BB962C8B-B14F-4D97-AF65-F5344CB8AC3E}">
        <p14:creationId xmlns:p14="http://schemas.microsoft.com/office/powerpoint/2010/main" val="2527902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2C417628-E8AD-6949-3593-8C87EE0765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726435"/>
              </p:ext>
            </p:extLst>
          </p:nvPr>
        </p:nvGraphicFramePr>
        <p:xfrm>
          <a:off x="200241" y="2275183"/>
          <a:ext cx="5771335" cy="3042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6BA7C86E-F372-43D1-E61B-5AD5FC340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415" y="1739897"/>
            <a:ext cx="2075154" cy="107057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37C3235-5598-823A-6ACC-33C44A3EFA38}"/>
              </a:ext>
            </a:extLst>
          </p:cNvPr>
          <p:cNvSpPr txBox="1"/>
          <p:nvPr/>
        </p:nvSpPr>
        <p:spPr>
          <a:xfrm>
            <a:off x="6295850" y="2802390"/>
            <a:ext cx="275402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E-02-01-1 Sistemas de geração de energia hidrelétrica, exceto Central Geradora Hidrelétrica – CGH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34BAC57-A944-FCE5-A497-1EA10789EA8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850" y="4202195"/>
            <a:ext cx="2176801" cy="1438515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6FB1737-4CEE-5D79-EF3E-59B5C3988BA2}"/>
              </a:ext>
            </a:extLst>
          </p:cNvPr>
          <p:cNvSpPr txBox="1"/>
          <p:nvPr/>
        </p:nvSpPr>
        <p:spPr>
          <a:xfrm>
            <a:off x="6203807" y="5684549"/>
            <a:ext cx="27275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E-02-01-2 Central Geradora Hidrelétrica – CGH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2DA1F70D-155B-8819-CDA4-596030E42F02}"/>
              </a:ext>
            </a:extLst>
          </p:cNvPr>
          <p:cNvSpPr txBox="1">
            <a:spLocks/>
          </p:cNvSpPr>
          <p:nvPr/>
        </p:nvSpPr>
        <p:spPr>
          <a:xfrm>
            <a:off x="252947" y="749323"/>
            <a:ext cx="8796924" cy="93593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Processos de licenciamento ambiental 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+mn-lt"/>
                <a:cs typeface="Calibri"/>
                <a:sym typeface="Calibri"/>
              </a:rPr>
              <a:t>t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/>
                <a:cs typeface="Calibri"/>
                <a:sym typeface="Calibri"/>
              </a:rPr>
              <a:t>ramitados após vigência da DN Copam nº 217/2017</a:t>
            </a:r>
          </a:p>
          <a:p>
            <a:endParaRPr lang="pt-B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0468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C805E9F-A6CE-B06B-6455-4B27ED6FC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066" y="2727089"/>
            <a:ext cx="7886700" cy="150018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dirty="0"/>
              <a:t>Obrigado!</a:t>
            </a:r>
          </a:p>
          <a:p>
            <a:pPr algn="ctr"/>
            <a:r>
              <a:rPr lang="pt-BR" dirty="0"/>
              <a:t>Fernando </a:t>
            </a:r>
            <a:r>
              <a:rPr lang="pt-BR" dirty="0" err="1"/>
              <a:t>Baliani</a:t>
            </a:r>
            <a:r>
              <a:rPr lang="pt-BR" dirty="0"/>
              <a:t> da Silva </a:t>
            </a:r>
          </a:p>
          <a:p>
            <a:pPr algn="ctr"/>
            <a:r>
              <a:rPr lang="pt-BR" dirty="0"/>
              <a:t> Superintendente de Apoio a Regularização Ambiental </a:t>
            </a:r>
          </a:p>
          <a:p>
            <a:pPr algn="ctr"/>
            <a:r>
              <a:rPr lang="pt-BR" dirty="0"/>
              <a:t>fernando.silva@meioambiente.mg.gov.br</a:t>
            </a:r>
          </a:p>
        </p:txBody>
      </p:sp>
    </p:spTree>
    <p:extLst>
      <p:ext uri="{BB962C8B-B14F-4D97-AF65-F5344CB8AC3E}">
        <p14:creationId xmlns:p14="http://schemas.microsoft.com/office/powerpoint/2010/main" val="200691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/>
          <p:nvPr/>
        </p:nvSpPr>
        <p:spPr>
          <a:xfrm>
            <a:off x="629848" y="2232304"/>
            <a:ext cx="7632848" cy="2009016"/>
          </a:xfrm>
          <a:prstGeom prst="round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Art. 17 – Constituem modalidades de licenciamento ambiental: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– Licenciamento Ambiental Trifásico (LAT);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II – Licenciamento Ambiental Concomitante (LAC);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III – Licenciamento Ambiental Simplificado (LAS).</a:t>
            </a:r>
            <a:endParaRPr/>
          </a:p>
        </p:txBody>
      </p:sp>
      <p:sp>
        <p:nvSpPr>
          <p:cNvPr id="201" name="Google Shape;201;p7"/>
          <p:cNvSpPr txBox="1"/>
          <p:nvPr/>
        </p:nvSpPr>
        <p:spPr>
          <a:xfrm>
            <a:off x="6179056" y="2437364"/>
            <a:ext cx="2609270" cy="919356"/>
          </a:xfrm>
          <a:prstGeom prst="roundRect">
            <a:avLst/>
          </a:prstGeom>
          <a:solidFill>
            <a:srgbClr val="99FFCC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Licença Prévia - LP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Licença de Instalação - LI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Licença de Operação - LO</a:t>
            </a:r>
            <a:endParaRPr/>
          </a:p>
        </p:txBody>
      </p:sp>
      <p:cxnSp>
        <p:nvCxnSpPr>
          <p:cNvPr id="202" name="Google Shape;202;p7"/>
          <p:cNvCxnSpPr/>
          <p:nvPr/>
        </p:nvCxnSpPr>
        <p:spPr>
          <a:xfrm>
            <a:off x="5009388" y="3432429"/>
            <a:ext cx="644038" cy="646534"/>
          </a:xfrm>
          <a:prstGeom prst="straightConnector1">
            <a:avLst/>
          </a:prstGeom>
          <a:noFill/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03" name="Google Shape;203;p7"/>
          <p:cNvCxnSpPr/>
          <p:nvPr/>
        </p:nvCxnSpPr>
        <p:spPr>
          <a:xfrm rot="10800000" flipH="1">
            <a:off x="4380738" y="2848382"/>
            <a:ext cx="1760218" cy="60172"/>
          </a:xfrm>
          <a:prstGeom prst="straightConnector1">
            <a:avLst/>
          </a:prstGeom>
          <a:noFill/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04" name="Google Shape;204;p7"/>
          <p:cNvCxnSpPr/>
          <p:nvPr/>
        </p:nvCxnSpPr>
        <p:spPr>
          <a:xfrm>
            <a:off x="1571244" y="4125622"/>
            <a:ext cx="577596" cy="647757"/>
          </a:xfrm>
          <a:prstGeom prst="straightConnector1">
            <a:avLst/>
          </a:prstGeom>
          <a:noFill/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205" name="Google Shape;205;p7"/>
          <p:cNvSpPr txBox="1"/>
          <p:nvPr/>
        </p:nvSpPr>
        <p:spPr>
          <a:xfrm>
            <a:off x="1700784" y="4886380"/>
            <a:ext cx="1562100" cy="919356"/>
          </a:xfrm>
          <a:prstGeom prst="roundRect">
            <a:avLst/>
          </a:prstGeom>
          <a:solidFill>
            <a:srgbClr val="CCECFF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Modalidades: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LAS Cadastro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LAS/RAS</a:t>
            </a:r>
            <a:endParaRPr/>
          </a:p>
        </p:txBody>
      </p:sp>
      <p:sp>
        <p:nvSpPr>
          <p:cNvPr id="206" name="Google Shape;206;p7"/>
          <p:cNvSpPr txBox="1"/>
          <p:nvPr/>
        </p:nvSpPr>
        <p:spPr>
          <a:xfrm>
            <a:off x="568093" y="744327"/>
            <a:ext cx="8037747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Modalidades do Licenciamento Ambiental Estadual</a:t>
            </a:r>
            <a:endParaRPr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800"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pt-BR" sz="2800" dirty="0">
                <a:latin typeface="Calibri"/>
                <a:ea typeface="Calibri"/>
                <a:cs typeface="Calibri"/>
                <a:sym typeface="Calibri"/>
              </a:rPr>
              <a:t>Após a Lei 21.972, de 21 de janeiro de 2016</a:t>
            </a:r>
            <a:endParaRPr sz="2000" dirty="0"/>
          </a:p>
        </p:txBody>
      </p:sp>
      <p:sp>
        <p:nvSpPr>
          <p:cNvPr id="207" name="Google Shape;207;p7"/>
          <p:cNvSpPr txBox="1"/>
          <p:nvPr/>
        </p:nvSpPr>
        <p:spPr>
          <a:xfrm>
            <a:off x="5653426" y="4147717"/>
            <a:ext cx="2029243" cy="1736601"/>
          </a:xfrm>
          <a:prstGeom prst="roundRect">
            <a:avLst/>
          </a:prstGeom>
          <a:solidFill>
            <a:schemeClr val="lt2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LAC 1: LP + LI + LO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(uma fase)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LAC 2: LP e LI+LO ou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LP+LI e LO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(duas fases)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1"/>
          <p:cNvSpPr txBox="1"/>
          <p:nvPr/>
        </p:nvSpPr>
        <p:spPr>
          <a:xfrm>
            <a:off x="352269" y="2105154"/>
            <a:ext cx="8439457" cy="4410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licenças ambientais são concedidas com prazo de validade específicos: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LP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⇒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5 anos;</a:t>
            </a:r>
            <a:endParaRPr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⇒ 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6 anos;</a:t>
            </a:r>
            <a:endParaRPr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LP e LI 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concomitantes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⇒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6 anos;</a:t>
            </a:r>
            <a:endParaRPr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LAS, LO 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 licenças concomitantes à LO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⇒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10 anos.</a:t>
            </a:r>
            <a:endParaRPr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caso de LI concomitante a LO, a instalação do empreendimento deverá ser concluída no prazo de 6 anos, sob pena de cassação da licença concomitante.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renovação da LO, a </a:t>
            </a:r>
            <a:r>
              <a:rPr lang="pt-BR" b="1" dirty="0">
                <a:latin typeface="Calibri"/>
                <a:ea typeface="Calibri"/>
                <a:cs typeface="Calibri"/>
                <a:sym typeface="Calibri"/>
              </a:rPr>
              <a:t>licença subsequente terá seu prazo de validade reduzido em dois anos</a:t>
            </a:r>
            <a:r>
              <a:rPr lang="pt-BR" dirty="0">
                <a:latin typeface="Calibri"/>
                <a:ea typeface="Calibri"/>
                <a:cs typeface="Calibri"/>
                <a:sym typeface="Calibri"/>
              </a:rPr>
              <a:t>, a cada </a:t>
            </a:r>
            <a:r>
              <a:rPr lang="pt-BR" b="1" dirty="0">
                <a:latin typeface="Calibri"/>
                <a:ea typeface="Calibri"/>
                <a:cs typeface="Calibri"/>
                <a:sym typeface="Calibri"/>
              </a:rPr>
              <a:t>infração administrativa</a:t>
            </a:r>
            <a:r>
              <a:rPr lang="pt-BR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natureza grave ou gravíssima cometida pelo empreendimento ou atividade </a:t>
            </a:r>
            <a:r>
              <a:rPr lang="pt-BR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curso do prazo da licença anterior</a:t>
            </a:r>
            <a:r>
              <a:rPr lang="pt-B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com a aplicação de penalidade da qual não caiba mais recurso administrativo.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31"/>
          <p:cNvSpPr/>
          <p:nvPr/>
        </p:nvSpPr>
        <p:spPr>
          <a:xfrm>
            <a:off x="4703762" y="3310746"/>
            <a:ext cx="242887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31"/>
          <p:cNvSpPr/>
          <p:nvPr/>
        </p:nvSpPr>
        <p:spPr>
          <a:xfrm>
            <a:off x="383138" y="811965"/>
            <a:ext cx="8640763" cy="455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Prazos de validade de licenças ambientais</a:t>
            </a:r>
            <a:endParaRPr lang="pt-BR" sz="2800">
              <a:solidFill>
                <a:schemeClr val="accent6">
                  <a:lumMod val="7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457380" y="1377264"/>
            <a:ext cx="6341993" cy="430887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t-BR" sz="22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Decreto Estadual nº 47.383, de 02 de março de 2018</a:t>
            </a:r>
            <a:endParaRPr lang="pt-BR" sz="2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C9AECB4-6406-4B81-A5E7-F029237DFA17}"/>
              </a:ext>
            </a:extLst>
          </p:cNvPr>
          <p:cNvSpPr txBox="1"/>
          <p:nvPr/>
        </p:nvSpPr>
        <p:spPr>
          <a:xfrm>
            <a:off x="566670" y="2052075"/>
            <a:ext cx="80106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Sujeita ao licenciamento ambiental no âmbito estadual as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atividades e empreendimentos listados </a:t>
            </a:r>
            <a:r>
              <a:rPr lang="pt-BR" dirty="0"/>
              <a:t>conforme critérios de potencial poluidor/degradador, porte e </a:t>
            </a:r>
            <a:r>
              <a:rPr lang="pt-BR" u="sng" dirty="0"/>
              <a:t>localização</a:t>
            </a:r>
            <a:r>
              <a:rPr lang="pt-BR" dirty="0"/>
              <a:t>, que estejam </a:t>
            </a:r>
            <a:r>
              <a:rPr lang="pt-BR" dirty="0">
                <a:solidFill>
                  <a:schemeClr val="accent6">
                    <a:lumMod val="75000"/>
                  </a:schemeClr>
                </a:solidFill>
              </a:rPr>
              <a:t>enquadradas entres as Classes 1 e 6.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5B30138-920C-4C0B-9A88-8AEB2730AD86}"/>
              </a:ext>
            </a:extLst>
          </p:cNvPr>
          <p:cNvSpPr/>
          <p:nvPr/>
        </p:nvSpPr>
        <p:spPr>
          <a:xfrm>
            <a:off x="1620606" y="3193605"/>
            <a:ext cx="6004903" cy="319841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B6100E5-E514-480C-A91E-E20981D37C94}"/>
              </a:ext>
            </a:extLst>
          </p:cNvPr>
          <p:cNvSpPr/>
          <p:nvPr/>
        </p:nvSpPr>
        <p:spPr>
          <a:xfrm>
            <a:off x="1928482" y="3317183"/>
            <a:ext cx="5697027" cy="27330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lvl="1" indent="-342900" algn="just" fontAlgn="base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•"/>
            </a:pPr>
            <a:endParaRPr lang="pt-BR" b="1" dirty="0"/>
          </a:p>
          <a:p>
            <a:pPr marL="342900" lvl="1" indent="-342900" algn="just" fontAlgn="base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•"/>
            </a:pPr>
            <a:r>
              <a:rPr lang="pt-BR" b="1" dirty="0"/>
              <a:t>Listagem A – Atividades Minerárias</a:t>
            </a:r>
          </a:p>
          <a:p>
            <a:pPr marL="342900" lvl="1" indent="-342900" algn="just" fontAlgn="base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•"/>
            </a:pPr>
            <a:r>
              <a:rPr lang="pt-BR" b="1" dirty="0"/>
              <a:t>Listagem B – Indústria Metalúrgica </a:t>
            </a:r>
          </a:p>
          <a:p>
            <a:pPr marL="342900" lvl="1" indent="-342900" algn="just" fontAlgn="base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•"/>
            </a:pPr>
            <a:r>
              <a:rPr lang="pt-BR" b="1" dirty="0"/>
              <a:t>Listagem C – Indústria Química</a:t>
            </a:r>
          </a:p>
          <a:p>
            <a:pPr marL="342900" lvl="1" indent="-342900" algn="just" fontAlgn="base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•"/>
            </a:pPr>
            <a:r>
              <a:rPr lang="pt-BR" b="1" dirty="0"/>
              <a:t>Listagem D – Indústria Alimentícia</a:t>
            </a:r>
          </a:p>
          <a:p>
            <a:pPr marL="342900" lvl="1" indent="-342900" algn="just" fontAlgn="base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•"/>
            </a:pPr>
            <a:r>
              <a:rPr lang="pt-BR" sz="2000" b="1" dirty="0">
                <a:solidFill>
                  <a:schemeClr val="accent6">
                    <a:lumMod val="50000"/>
                  </a:schemeClr>
                </a:solidFill>
              </a:rPr>
              <a:t>Listagem E – Atividades de Infraestrutura</a:t>
            </a:r>
          </a:p>
          <a:p>
            <a:pPr marL="342900" lvl="1" indent="-342900" algn="just" fontAlgn="base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•"/>
            </a:pPr>
            <a:r>
              <a:rPr lang="pt-BR" b="1" dirty="0">
                <a:solidFill>
                  <a:schemeClr val="tx1"/>
                </a:solidFill>
              </a:rPr>
              <a:t>Listagem F – Gerenciamento de Resíduos e Serviços</a:t>
            </a:r>
            <a:endParaRPr lang="pt-BR" b="1" dirty="0">
              <a:solidFill>
                <a:srgbClr val="FF0000"/>
              </a:solidFill>
            </a:endParaRPr>
          </a:p>
          <a:p>
            <a:pPr marL="342900" lvl="1" indent="-342900" algn="just" fontAlgn="base">
              <a:spcBef>
                <a:spcPct val="20000"/>
              </a:spcBef>
              <a:spcAft>
                <a:spcPct val="0"/>
              </a:spcAft>
              <a:buFont typeface="Arial" panose="020B0604020202090204" pitchFamily="34" charset="0"/>
              <a:buChar char="•"/>
            </a:pPr>
            <a:r>
              <a:rPr lang="pt-BR" b="1" dirty="0"/>
              <a:t>Listagem G – Atividades </a:t>
            </a:r>
            <a:r>
              <a:rPr lang="pt-BR" b="1" dirty="0" err="1"/>
              <a:t>Agrossilvipastoris</a:t>
            </a:r>
            <a:endParaRPr lang="pt-BR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135E1F0-159A-48F3-9B73-9BDB8CA76F53}"/>
              </a:ext>
            </a:extLst>
          </p:cNvPr>
          <p:cNvSpPr txBox="1"/>
          <p:nvPr/>
        </p:nvSpPr>
        <p:spPr>
          <a:xfrm>
            <a:off x="157074" y="914995"/>
            <a:ext cx="8931965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pt-BR"/>
            </a:defPPr>
            <a:lvl1pPr marR="0" lvl="0" indent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defRPr>
            </a:lvl1pPr>
          </a:lstStyle>
          <a:p>
            <a:pPr algn="ctr"/>
            <a:r>
              <a:rPr lang="pt-BR" dirty="0"/>
              <a:t>Deliberação Normativa COPAM nº 217, de 06 de dezembro de 2017</a:t>
            </a:r>
          </a:p>
        </p:txBody>
      </p:sp>
    </p:spTree>
    <p:extLst>
      <p:ext uri="{BB962C8B-B14F-4D97-AF65-F5344CB8AC3E}">
        <p14:creationId xmlns:p14="http://schemas.microsoft.com/office/powerpoint/2010/main" val="396301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19606" y="1163597"/>
            <a:ext cx="893196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pt-BR"/>
            </a:defPPr>
            <a:lvl1pPr marR="0" lvl="0" indent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pt-BR" sz="2400" dirty="0"/>
              <a:t>Deliberação Normativa COPAM nº 217, de 06 de dezembro de 2017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99350" y="1980718"/>
            <a:ext cx="82578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Estabelece critérios para classificação, segundo o </a:t>
            </a:r>
            <a:r>
              <a:rPr lang="pt-BR" u="sng" dirty="0">
                <a:solidFill>
                  <a:schemeClr val="accent6">
                    <a:lumMod val="75000"/>
                  </a:schemeClr>
                </a:solidFill>
              </a:rPr>
              <a:t>porte e potencial poluidor</a:t>
            </a:r>
            <a:r>
              <a:rPr lang="pt-BR" dirty="0"/>
              <a:t>, bem como dos </a:t>
            </a:r>
            <a:r>
              <a:rPr lang="pt-BR" u="sng" dirty="0">
                <a:solidFill>
                  <a:schemeClr val="accent6">
                    <a:lumMod val="75000"/>
                  </a:schemeClr>
                </a:solidFill>
              </a:rPr>
              <a:t>critérios locacionais</a:t>
            </a:r>
            <a:r>
              <a:rPr lang="pt-BR" dirty="0"/>
              <a:t>, das modalidades de licenciamento ambiental de empreendimentos ou atividades utilizadores de recursos naturais no Estado de Minas Gerais.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u="sng" dirty="0">
                <a:solidFill>
                  <a:schemeClr val="accent6">
                    <a:lumMod val="75000"/>
                  </a:schemeClr>
                </a:solidFill>
              </a:rPr>
              <a:t>Fatores de restrição</a:t>
            </a:r>
            <a:r>
              <a:rPr lang="pt-BR" dirty="0"/>
              <a:t>: não conferem peso para fins de enquadramento dos  empreendimentos, devendo ser considerados na abordagem dos estudos ambientais a serem apresentados, sem prejuízo de outros fatores estabelecidos em normas específicas.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6"/>
          <p:cNvSpPr txBox="1"/>
          <p:nvPr/>
        </p:nvSpPr>
        <p:spPr>
          <a:xfrm>
            <a:off x="4334936" y="1656529"/>
            <a:ext cx="4563454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Plataforma desenvolvida pelo </a:t>
            </a:r>
            <a:r>
              <a:rPr lang="pt-BR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Sisema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que reúne dados </a:t>
            </a:r>
            <a:r>
              <a:rPr lang="pt-BR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geoespaciais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território mineiro, garantindo </a:t>
            </a:r>
            <a:r>
              <a:rPr lang="pt-B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acesso de toda a sociedade</a:t>
            </a:r>
            <a:r>
              <a:rPr lang="pt-BR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dirty="0"/>
          </a:p>
        </p:txBody>
      </p:sp>
      <p:sp>
        <p:nvSpPr>
          <p:cNvPr id="275" name="Google Shape;275;p16"/>
          <p:cNvSpPr/>
          <p:nvPr/>
        </p:nvSpPr>
        <p:spPr>
          <a:xfrm>
            <a:off x="369480" y="647813"/>
            <a:ext cx="8640763" cy="5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Consulta de critérios </a:t>
            </a:r>
            <a:r>
              <a:rPr lang="pt-BR" sz="2800" b="1" dirty="0" err="1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locacionais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e Fatores de Restrição</a:t>
            </a:r>
            <a:endParaRPr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8" name="Google Shape;278;p16"/>
          <p:cNvSpPr txBox="1"/>
          <p:nvPr/>
        </p:nvSpPr>
        <p:spPr>
          <a:xfrm>
            <a:off x="301114" y="5659844"/>
            <a:ext cx="841389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Atualizações constantes</a:t>
            </a:r>
            <a:endParaRPr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80" y="1612391"/>
            <a:ext cx="3145512" cy="1135846"/>
          </a:xfrm>
          <a:prstGeom prst="rect">
            <a:avLst/>
          </a:prstGeom>
          <a:ln>
            <a:noFill/>
          </a:ln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273" b="52770"/>
          <a:stretch/>
        </p:blipFill>
        <p:spPr>
          <a:xfrm>
            <a:off x="4044139" y="3380421"/>
            <a:ext cx="4854252" cy="197732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13" name="Retângulo 12"/>
          <p:cNvSpPr/>
          <p:nvPr/>
        </p:nvSpPr>
        <p:spPr>
          <a:xfrm>
            <a:off x="301114" y="4459515"/>
            <a:ext cx="36178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chemeClr val="dk1"/>
              </a:buClr>
              <a:buSzPts val="1800"/>
              <a:buFont typeface="Arial"/>
              <a:buChar char="•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Mais de 500 camadas de informações disponíveis de forma online;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238514" y="3266785"/>
            <a:ext cx="36804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chemeClr val="dk1"/>
              </a:buClr>
              <a:buSzPts val="1800"/>
              <a:buFont typeface="Arial"/>
              <a:buChar char="•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Importante ferramenta de trabalho para preservação ambiental e o desenvolvimento econômico sustentável;</a:t>
            </a:r>
            <a:endParaRPr lang="pt-BR" dirty="0"/>
          </a:p>
        </p:txBody>
      </p:sp>
      <p:sp>
        <p:nvSpPr>
          <p:cNvPr id="15" name="Meio-quadro 14"/>
          <p:cNvSpPr/>
          <p:nvPr/>
        </p:nvSpPr>
        <p:spPr>
          <a:xfrm rot="8138959">
            <a:off x="3557121" y="2016941"/>
            <a:ext cx="445825" cy="443382"/>
          </a:xfrm>
          <a:prstGeom prst="halfFrame">
            <a:avLst>
              <a:gd name="adj1" fmla="val 23512"/>
              <a:gd name="adj2" fmla="val 20601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9B7C8B1-DE77-481C-A1FA-8D4BE358409C}"/>
              </a:ext>
            </a:extLst>
          </p:cNvPr>
          <p:cNvSpPr txBox="1"/>
          <p:nvPr/>
        </p:nvSpPr>
        <p:spPr>
          <a:xfrm>
            <a:off x="1942236" y="6390909"/>
            <a:ext cx="546793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dirty="0"/>
              <a:t>https://idesisema.meioambiente.mg.gov.br/webgis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"/>
          <p:cNvSpPr/>
          <p:nvPr/>
        </p:nvSpPr>
        <p:spPr>
          <a:xfrm>
            <a:off x="143666" y="4025443"/>
            <a:ext cx="8856663" cy="33165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Determinação da </a:t>
            </a:r>
            <a:r>
              <a:rPr lang="pt-BR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classe</a:t>
            </a:r>
            <a:r>
              <a:rPr lang="pt-BR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partir do porte e do potencial poluidor/degradador geral.</a:t>
            </a:r>
            <a:endParaRPr dirty="0"/>
          </a:p>
        </p:txBody>
      </p:sp>
      <p:sp>
        <p:nvSpPr>
          <p:cNvPr id="238" name="Google Shape;238;p11"/>
          <p:cNvSpPr/>
          <p:nvPr/>
        </p:nvSpPr>
        <p:spPr>
          <a:xfrm>
            <a:off x="75560" y="5593028"/>
            <a:ext cx="8856663" cy="86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Enquadramento: Classe   →   </a:t>
            </a:r>
            <a:endParaRPr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9" name="Google Shape;239;p11"/>
          <p:cNvSpPr/>
          <p:nvPr/>
        </p:nvSpPr>
        <p:spPr>
          <a:xfrm>
            <a:off x="70298" y="4629761"/>
            <a:ext cx="6248372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2E75B5"/>
                </a:solidFill>
                <a:ea typeface="Arial"/>
                <a:cs typeface="Arial"/>
                <a:sym typeface="Arial"/>
              </a:rPr>
              <a:t>Código: </a:t>
            </a: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E-02-01-1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2E75B5"/>
                </a:solidFill>
                <a:ea typeface="Arial"/>
                <a:cs typeface="Arial"/>
                <a:sym typeface="Arial"/>
              </a:rPr>
              <a:t>Potencial Poluidor/ Degradador Geral: </a:t>
            </a:r>
            <a:r>
              <a:rPr lang="pt-BR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“</a:t>
            </a:r>
            <a:r>
              <a:rPr lang="pt-BR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G</a:t>
            </a:r>
            <a:r>
              <a:rPr lang="pt-BR" sz="18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”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2E75B5"/>
                </a:solidFill>
                <a:ea typeface="Arial"/>
                <a:cs typeface="Arial"/>
                <a:sym typeface="Arial"/>
              </a:rPr>
              <a:t>Capacidade Instalada:</a:t>
            </a:r>
            <a:r>
              <a:rPr lang="pt-BR" sz="18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40MW     </a:t>
            </a:r>
            <a:r>
              <a:rPr lang="pt-BR" sz="1800" b="1" dirty="0">
                <a:solidFill>
                  <a:srgbClr val="2E75B5"/>
                </a:solidFill>
                <a:ea typeface="Arial"/>
                <a:cs typeface="Arial"/>
                <a:sym typeface="Arial"/>
              </a:rPr>
              <a:t>Porte:</a:t>
            </a:r>
            <a:r>
              <a:rPr lang="pt-BR" sz="1800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“M”</a:t>
            </a:r>
            <a:endParaRPr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dirty="0">
                <a:solidFill>
                  <a:srgbClr val="2E75B5"/>
                </a:solidFill>
                <a:ea typeface="Arial"/>
                <a:cs typeface="Arial"/>
                <a:sym typeface="Arial"/>
              </a:rPr>
              <a:t>Classe: </a:t>
            </a:r>
            <a:r>
              <a:rPr lang="pt-BR" b="1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5</a:t>
            </a:r>
            <a:endParaRPr sz="1800" b="1" cap="none" dirty="0">
              <a:solidFill>
                <a:srgbClr val="2E75B5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240" name="Google Shape;240;p11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571998" y="4410268"/>
            <a:ext cx="4292121" cy="2368971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11"/>
          <p:cNvSpPr/>
          <p:nvPr/>
        </p:nvSpPr>
        <p:spPr>
          <a:xfrm>
            <a:off x="8065341" y="5834104"/>
            <a:ext cx="707009" cy="504056"/>
          </a:xfrm>
          <a:prstGeom prst="ellipse">
            <a:avLst/>
          </a:prstGeom>
          <a:noFill/>
          <a:ln w="28575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2" name="Google Shape;242;p11"/>
          <p:cNvCxnSpPr>
            <a:cxnSpLocks/>
          </p:cNvCxnSpPr>
          <p:nvPr/>
        </p:nvCxnSpPr>
        <p:spPr>
          <a:xfrm>
            <a:off x="8418845" y="5304335"/>
            <a:ext cx="0" cy="707609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243" name="Google Shape;243;p11"/>
          <p:cNvCxnSpPr>
            <a:cxnSpLocks/>
          </p:cNvCxnSpPr>
          <p:nvPr/>
        </p:nvCxnSpPr>
        <p:spPr>
          <a:xfrm>
            <a:off x="5968392" y="6086132"/>
            <a:ext cx="2096949" cy="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9" name="Elipse 8">
            <a:extLst>
              <a:ext uri="{FF2B5EF4-FFF2-40B4-BE49-F238E27FC236}">
                <a16:creationId xmlns:a16="http://schemas.microsoft.com/office/drawing/2014/main" id="{EF050844-0A1D-4055-B0C5-B4D6591371D8}"/>
              </a:ext>
            </a:extLst>
          </p:cNvPr>
          <p:cNvSpPr/>
          <p:nvPr/>
        </p:nvSpPr>
        <p:spPr>
          <a:xfrm>
            <a:off x="3366052" y="2325851"/>
            <a:ext cx="1113183" cy="64561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D5328055-BC25-4060-A327-51CB564C3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783" y="1551150"/>
            <a:ext cx="872045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E-02-01-1 </a:t>
            </a:r>
            <a:r>
              <a:rPr kumimoji="0" lang="pt-BR" altLang="pt-BR" sz="16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Sistemas de geração de energia hidrelétrica, exceto Central Geradora Hidrelétrica – CGH</a:t>
            </a:r>
            <a:endParaRPr kumimoji="0" lang="pt-BR" altLang="pt-BR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Pot. Poluidor/Degradador </a:t>
            </a:r>
            <a:endParaRPr kumimoji="0" lang="pt-BR" altLang="pt-B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Ar: P   Água: G         Solo: G       Geral: G      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Porte: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5MW &lt; Capacidade Instalada &lt; 30MW               : Pequeno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 MW ≤ Capacidade Instalada ≤ 100 MW          : Médio     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100 MW &lt; Capacidade Instalada &lt; 300MW         : Grande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Google Shape;228;p10">
            <a:extLst>
              <a:ext uri="{FF2B5EF4-FFF2-40B4-BE49-F238E27FC236}">
                <a16:creationId xmlns:a16="http://schemas.microsoft.com/office/drawing/2014/main" id="{C400D0AF-0E91-4DE4-B865-5CC96B3077CC}"/>
              </a:ext>
            </a:extLst>
          </p:cNvPr>
          <p:cNvSpPr/>
          <p:nvPr/>
        </p:nvSpPr>
        <p:spPr>
          <a:xfrm>
            <a:off x="-84313" y="669799"/>
            <a:ext cx="8856663" cy="865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DN nº 217/2017 </a:t>
            </a:r>
          </a:p>
          <a:p>
            <a:pPr algn="ctr"/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Classificação: 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Potencial Poluidor/Degradador   X     Porte</a:t>
            </a:r>
            <a:endParaRPr dirty="0">
              <a:solidFill>
                <a:schemeClr val="accent6">
                  <a:lumMod val="75000"/>
                </a:schemeClr>
              </a:solidFill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63;p10">
            <a:extLst>
              <a:ext uri="{FF2B5EF4-FFF2-40B4-BE49-F238E27FC236}">
                <a16:creationId xmlns:a16="http://schemas.microsoft.com/office/drawing/2014/main" id="{C409AE02-99FC-4774-96E1-52AA925AED2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340609" y="3543175"/>
            <a:ext cx="7659722" cy="28378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69;p15">
            <a:extLst>
              <a:ext uri="{FF2B5EF4-FFF2-40B4-BE49-F238E27FC236}">
                <a16:creationId xmlns:a16="http://schemas.microsoft.com/office/drawing/2014/main" id="{BCD704B6-8943-4B72-84D4-0CF3DDD65E8A}"/>
              </a:ext>
            </a:extLst>
          </p:cNvPr>
          <p:cNvSpPr/>
          <p:nvPr/>
        </p:nvSpPr>
        <p:spPr>
          <a:xfrm>
            <a:off x="1312133" y="783088"/>
            <a:ext cx="651973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Modalidade de licenciamento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Google Shape;237;p11">
            <a:extLst>
              <a:ext uri="{FF2B5EF4-FFF2-40B4-BE49-F238E27FC236}">
                <a16:creationId xmlns:a16="http://schemas.microsoft.com/office/drawing/2014/main" id="{408D9172-9FAF-4491-8538-C1FE68DF4882}"/>
              </a:ext>
            </a:extLst>
          </p:cNvPr>
          <p:cNvSpPr/>
          <p:nvPr/>
        </p:nvSpPr>
        <p:spPr>
          <a:xfrm>
            <a:off x="143668" y="3086190"/>
            <a:ext cx="8856663" cy="33165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Determinação da </a:t>
            </a:r>
            <a:r>
              <a:rPr lang="pt-B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modalidade</a:t>
            </a:r>
            <a:r>
              <a:rPr lang="pt-B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partir da classe + Critério locacional.</a:t>
            </a:r>
            <a:endParaRPr sz="2000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70EAF3F-B30F-408F-A669-0434CCFB3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531992"/>
              </p:ext>
            </p:extLst>
          </p:nvPr>
        </p:nvGraphicFramePr>
        <p:xfrm>
          <a:off x="576042" y="1403773"/>
          <a:ext cx="8039875" cy="150625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7430275">
                  <a:extLst>
                    <a:ext uri="{9D8B030D-6E8A-4147-A177-3AD203B41FA5}">
                      <a16:colId xmlns:a16="http://schemas.microsoft.com/office/drawing/2014/main" val="12052759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67460370"/>
                    </a:ext>
                  </a:extLst>
                </a:gridCol>
              </a:tblGrid>
              <a:tr h="3217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u="none" strike="noStrike" cap="none" dirty="0"/>
                        <a:t>CRITÉRIOS LOCACIONAIS DE ENQUADRAMENTO INCIDENTES </a:t>
                      </a:r>
                      <a:endParaRPr sz="1100" b="1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8950" marR="489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u="none" strike="noStrike" cap="none" dirty="0"/>
                        <a:t>PESO</a:t>
                      </a:r>
                      <a:endParaRPr sz="1100" b="1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8950" marR="48950" marT="0" marB="0" anchor="ctr"/>
                </a:tc>
                <a:extLst>
                  <a:ext uri="{0D108BD9-81ED-4DB2-BD59-A6C34878D82A}">
                    <a16:rowId xmlns:a16="http://schemas.microsoft.com/office/drawing/2014/main" val="2286134913"/>
                  </a:ext>
                </a:extLst>
              </a:tr>
              <a:tr h="4164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u="none" strike="noStrike" cap="none" dirty="0">
                          <a:solidFill>
                            <a:schemeClr val="dk1"/>
                          </a:solidFill>
                        </a:rPr>
                        <a:t>Supressão de vegetação nativa, exceto árvores isoladas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8950" marR="489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u="none" strike="noStrike" cap="none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8950" marR="48950" marT="0" marB="0" anchor="ctr"/>
                </a:tc>
                <a:extLst>
                  <a:ext uri="{0D108BD9-81ED-4DB2-BD59-A6C34878D82A}">
                    <a16:rowId xmlns:a16="http://schemas.microsoft.com/office/drawing/2014/main" val="2132085695"/>
                  </a:ext>
                </a:extLst>
              </a:tr>
              <a:tr h="76807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u="none" strike="noStrike" cap="none" dirty="0">
                          <a:solidFill>
                            <a:schemeClr val="dk1"/>
                          </a:solidFill>
                        </a:rPr>
                        <a:t>Localização prevista  em zona de amortecimento de Unidade de Conservação de Proteção Integral, ou na faixa de 3 km do seu entorno quando não houver zona de amortecimento estabelecida por Plano de Manejo, excluídas as áreas urbanas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8950" marR="489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0" u="none" strike="noStrike" cap="none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8950" marR="48950" marT="0" marB="0" anchor="ctr"/>
                </a:tc>
                <a:extLst>
                  <a:ext uri="{0D108BD9-81ED-4DB2-BD59-A6C34878D82A}">
                    <a16:rowId xmlns:a16="http://schemas.microsoft.com/office/drawing/2014/main" val="396038161"/>
                  </a:ext>
                </a:extLst>
              </a:tr>
            </a:tbl>
          </a:graphicData>
        </a:graphic>
      </p:graphicFrame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2D366D73-6295-43D3-99FD-499286A27288}"/>
              </a:ext>
            </a:extLst>
          </p:cNvPr>
          <p:cNvCxnSpPr>
            <a:cxnSpLocks/>
          </p:cNvCxnSpPr>
          <p:nvPr/>
        </p:nvCxnSpPr>
        <p:spPr>
          <a:xfrm>
            <a:off x="4155359" y="5398726"/>
            <a:ext cx="33102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F6805713-879F-471C-B376-747EDA05FF3D}"/>
              </a:ext>
            </a:extLst>
          </p:cNvPr>
          <p:cNvCxnSpPr/>
          <p:nvPr/>
        </p:nvCxnSpPr>
        <p:spPr>
          <a:xfrm>
            <a:off x="7796420" y="4596984"/>
            <a:ext cx="0" cy="53449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>
            <a:extLst>
              <a:ext uri="{FF2B5EF4-FFF2-40B4-BE49-F238E27FC236}">
                <a16:creationId xmlns:a16="http://schemas.microsoft.com/office/drawing/2014/main" id="{D33621E0-9CFC-4EBD-90EA-5AFF7F1D17B4}"/>
              </a:ext>
            </a:extLst>
          </p:cNvPr>
          <p:cNvSpPr/>
          <p:nvPr/>
        </p:nvSpPr>
        <p:spPr>
          <a:xfrm>
            <a:off x="7465574" y="5131481"/>
            <a:ext cx="578037" cy="53449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Google Shape;166;p10">
            <a:extLst>
              <a:ext uri="{FF2B5EF4-FFF2-40B4-BE49-F238E27FC236}">
                <a16:creationId xmlns:a16="http://schemas.microsoft.com/office/drawing/2014/main" id="{E2237C07-572C-437F-8F53-3890B5F95567}"/>
              </a:ext>
            </a:extLst>
          </p:cNvPr>
          <p:cNvSpPr txBox="1"/>
          <p:nvPr/>
        </p:nvSpPr>
        <p:spPr>
          <a:xfrm>
            <a:off x="1604040" y="6157906"/>
            <a:ext cx="8412851" cy="446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pt-BR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pt-B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LAC 2</a:t>
            </a:r>
            <a:r>
              <a:rPr lang="pt-B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análise, em duas fases da atividade ou do empreendimento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854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84DC63A-FC61-4A3F-9132-B48EA67F651B}"/>
              </a:ext>
            </a:extLst>
          </p:cNvPr>
          <p:cNvSpPr txBox="1"/>
          <p:nvPr/>
        </p:nvSpPr>
        <p:spPr>
          <a:xfrm>
            <a:off x="477078" y="1053012"/>
            <a:ext cx="784528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385" indent="-540385" algn="just"/>
            <a:r>
              <a:rPr lang="pt-BR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E-02-01-1 Barragens de geração de energia – Hidrelétricas.</a:t>
            </a:r>
            <a:endParaRPr lang="pt-BR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385" indent="-540385" algn="just"/>
            <a:r>
              <a:rPr lang="pt-BR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Pot. Poluidor/Degradador</a:t>
            </a:r>
          </a:p>
          <a:p>
            <a:pPr marL="540385" indent="-540385" algn="just"/>
            <a:r>
              <a:rPr lang="pt-BR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Ar: P   Água: G  Solo: G      </a:t>
            </a:r>
            <a:r>
              <a:rPr lang="pt-BR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Geral: G</a:t>
            </a:r>
          </a:p>
          <a:p>
            <a:pPr algn="just"/>
            <a:endParaRPr lang="pt-B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Google Shape;448;p32">
            <a:extLst>
              <a:ext uri="{FF2B5EF4-FFF2-40B4-BE49-F238E27FC236}">
                <a16:creationId xmlns:a16="http://schemas.microsoft.com/office/drawing/2014/main" id="{2BCA906D-5A85-47F6-BF4F-42431F2EBB84}"/>
              </a:ext>
            </a:extLst>
          </p:cNvPr>
          <p:cNvSpPr/>
          <p:nvPr/>
        </p:nvSpPr>
        <p:spPr>
          <a:xfrm>
            <a:off x="2611962" y="730537"/>
            <a:ext cx="3600590" cy="31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DN Copam 74/2004</a:t>
            </a:r>
            <a:endParaRPr lang="pt-BR" sz="2800">
              <a:solidFill>
                <a:schemeClr val="accent6">
                  <a:lumMod val="7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9" name="Google Shape;448;p32">
            <a:extLst>
              <a:ext uri="{FF2B5EF4-FFF2-40B4-BE49-F238E27FC236}">
                <a16:creationId xmlns:a16="http://schemas.microsoft.com/office/drawing/2014/main" id="{2149603E-F43C-4032-A56D-0824D5418BC4}"/>
              </a:ext>
            </a:extLst>
          </p:cNvPr>
          <p:cNvSpPr/>
          <p:nvPr/>
        </p:nvSpPr>
        <p:spPr>
          <a:xfrm>
            <a:off x="2752693" y="2201472"/>
            <a:ext cx="3693625" cy="487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DN Copam 217/2017</a:t>
            </a:r>
            <a:endParaRPr lang="pt-BR" sz="2800">
              <a:solidFill>
                <a:schemeClr val="accent6">
                  <a:lumMod val="7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603704A-2CC6-4F75-B874-37F08E20189F}"/>
              </a:ext>
            </a:extLst>
          </p:cNvPr>
          <p:cNvSpPr txBox="1"/>
          <p:nvPr/>
        </p:nvSpPr>
        <p:spPr>
          <a:xfrm>
            <a:off x="0" y="3133904"/>
            <a:ext cx="4449169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>
            <a:defPPr>
              <a:defRPr lang="pt-BR"/>
            </a:defPPr>
            <a:lvl1pPr marL="540385" indent="-540385" algn="just">
              <a:defRPr sz="16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defRPr>
            </a:lvl1pPr>
          </a:lstStyle>
          <a:p>
            <a:r>
              <a:rPr lang="pt-BR" sz="2000" dirty="0"/>
              <a:t>E-02-01-1 </a:t>
            </a:r>
            <a:r>
              <a:rPr lang="pt-BR" sz="2000" b="0" dirty="0"/>
              <a:t>Sistemas de geração de energia hidrelétrica, exceto Central Geradora Hidrelétrica – CGH</a:t>
            </a:r>
          </a:p>
          <a:p>
            <a:r>
              <a:rPr lang="pt-BR" b="0" dirty="0"/>
              <a:t> </a:t>
            </a:r>
          </a:p>
          <a:p>
            <a:r>
              <a:rPr lang="pt-BR" b="0" dirty="0"/>
              <a:t>Pot. Poluidor/Degradador </a:t>
            </a:r>
          </a:p>
          <a:p>
            <a:r>
              <a:rPr lang="pt-BR" b="0" dirty="0"/>
              <a:t>Ar: P   Água: G         Solo: G      </a:t>
            </a:r>
            <a:r>
              <a:rPr lang="pt-BR" dirty="0"/>
              <a:t> Geral: G</a:t>
            </a:r>
          </a:p>
          <a:p>
            <a:r>
              <a:rPr lang="pt-BR" b="0" dirty="0"/>
              <a:t>            </a:t>
            </a:r>
          </a:p>
          <a:p>
            <a:r>
              <a:rPr lang="pt-BR" sz="1400" b="0" dirty="0"/>
              <a:t>Porte:</a:t>
            </a:r>
          </a:p>
          <a:p>
            <a:r>
              <a:rPr lang="pt-BR" sz="1400" b="0" dirty="0"/>
              <a:t>5MW &lt;Capacidade Instalada&lt; 30 MW   : Pequeno</a:t>
            </a:r>
          </a:p>
          <a:p>
            <a:r>
              <a:rPr lang="pt-BR" sz="1400" b="0" dirty="0"/>
              <a:t>30 MW ≤Capacidade Instalada≤ 100 MW   : Médio     </a:t>
            </a:r>
          </a:p>
          <a:p>
            <a:r>
              <a:rPr lang="pt-BR" sz="1400" b="0" dirty="0"/>
              <a:t>100 MW &lt;Capacidade Instalada&lt; 300MW    : Grande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1A83BC1-4FE3-4825-9AAE-67FC26DBACFA}"/>
              </a:ext>
            </a:extLst>
          </p:cNvPr>
          <p:cNvSpPr txBox="1"/>
          <p:nvPr/>
        </p:nvSpPr>
        <p:spPr>
          <a:xfrm>
            <a:off x="4694830" y="3133904"/>
            <a:ext cx="4449169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pt-BR"/>
            </a:defPPr>
            <a:lvl1pPr marL="540385" indent="-540385" algn="just">
              <a:defRPr sz="16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defRPr>
            </a:lvl1pPr>
          </a:lstStyle>
          <a:p>
            <a:r>
              <a:rPr lang="pt-BR" sz="2000" dirty="0"/>
              <a:t>E-02-01-2 </a:t>
            </a:r>
            <a:r>
              <a:rPr lang="pt-BR" sz="2000" b="0" dirty="0"/>
              <a:t>Central Geradora Hidrelétrica – CGH</a:t>
            </a:r>
          </a:p>
          <a:p>
            <a:endParaRPr lang="pt-BR" sz="2000" b="0" dirty="0"/>
          </a:p>
          <a:p>
            <a:endParaRPr lang="pt-BR" dirty="0"/>
          </a:p>
          <a:p>
            <a:r>
              <a:rPr lang="pt-BR" b="0" dirty="0"/>
              <a:t>Pot. Poluidor/Degradador </a:t>
            </a:r>
          </a:p>
          <a:p>
            <a:r>
              <a:rPr lang="pt-BR" b="0" dirty="0"/>
              <a:t>Ar: P   Água: M        Solo: M         </a:t>
            </a:r>
            <a:r>
              <a:rPr lang="pt-BR" dirty="0"/>
              <a:t>Geral: M</a:t>
            </a:r>
          </a:p>
          <a:p>
            <a:r>
              <a:rPr lang="pt-BR" b="0" dirty="0"/>
              <a:t>          </a:t>
            </a:r>
          </a:p>
          <a:p>
            <a:r>
              <a:rPr lang="pt-BR" sz="1400" b="0" dirty="0"/>
              <a:t>Porte:</a:t>
            </a:r>
          </a:p>
          <a:p>
            <a:r>
              <a:rPr lang="pt-BR" sz="1400" b="0" dirty="0">
                <a:latin typeface="Calibri"/>
                <a:cs typeface="Calibri"/>
              </a:rPr>
              <a:t>Volume do reservatório≤ 5.000 m</a:t>
            </a:r>
            <a:r>
              <a:rPr lang="pt-BR" sz="1400" b="0" baseline="30000" dirty="0">
                <a:latin typeface="Calibri"/>
                <a:cs typeface="Calibri"/>
              </a:rPr>
              <a:t>3</a:t>
            </a:r>
            <a:r>
              <a:rPr lang="pt-BR" sz="1400" b="0" dirty="0">
                <a:latin typeface="Calibri"/>
                <a:cs typeface="Calibri"/>
              </a:rPr>
              <a:t>                      : Pequeno</a:t>
            </a:r>
          </a:p>
          <a:p>
            <a:r>
              <a:rPr lang="pt-BR" sz="1400" b="0" dirty="0">
                <a:latin typeface="Calibri"/>
                <a:cs typeface="Calibri"/>
              </a:rPr>
              <a:t>5.000 m3 &lt; Volume do reservatório ≤ 10.000 m</a:t>
            </a:r>
            <a:r>
              <a:rPr lang="pt-BR" sz="1400" b="0" baseline="30000" dirty="0">
                <a:latin typeface="Calibri"/>
                <a:cs typeface="Calibri"/>
              </a:rPr>
              <a:t>3</a:t>
            </a:r>
            <a:r>
              <a:rPr lang="pt-BR" sz="1400" b="0" dirty="0">
                <a:latin typeface="Calibri"/>
                <a:cs typeface="Calibri"/>
              </a:rPr>
              <a:t> : Médio</a:t>
            </a:r>
          </a:p>
          <a:p>
            <a:r>
              <a:rPr lang="pt-BR" sz="1400" b="0" dirty="0">
                <a:latin typeface="Calibri"/>
                <a:cs typeface="Calibri"/>
              </a:rPr>
              <a:t>Volume do reservatório &gt;10.000 m</a:t>
            </a:r>
            <a:r>
              <a:rPr lang="pt-BR" sz="1400" b="0" baseline="30000" dirty="0">
                <a:latin typeface="Calibri"/>
                <a:cs typeface="Calibri"/>
              </a:rPr>
              <a:t>3</a:t>
            </a:r>
            <a:r>
              <a:rPr lang="pt-BR" sz="1400" b="0" dirty="0">
                <a:latin typeface="Calibri"/>
                <a:cs typeface="Calibri"/>
              </a:rPr>
              <a:t>                  : Grande       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4873922-6BFB-4371-8474-29C2E7FB071F}"/>
              </a:ext>
            </a:extLst>
          </p:cNvPr>
          <p:cNvSpPr txBox="1"/>
          <p:nvPr/>
        </p:nvSpPr>
        <p:spPr>
          <a:xfrm>
            <a:off x="1139686" y="6322792"/>
            <a:ext cx="652007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Calibri" panose="020F0502020204030204" pitchFamily="34" charset="0"/>
              </a:rPr>
              <a:t>Lei n° 9.074, de 7 de julho de 1995</a:t>
            </a:r>
            <a:r>
              <a:rPr lang="pt-BR" dirty="0">
                <a:latin typeface="Calibri" panose="020F0502020204030204" pitchFamily="34" charset="0"/>
              </a:rPr>
              <a:t> e 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 Resolução Aneel 875/2020</a:t>
            </a:r>
            <a:endParaRPr lang="pt-BR" dirty="0"/>
          </a:p>
        </p:txBody>
      </p:sp>
      <p:pic>
        <p:nvPicPr>
          <p:cNvPr id="12" name="Imagem 11" descr="Agua Gotícula Gota De Água - Gráfico vetorial grátis no Pixabay">
            <a:extLst>
              <a:ext uri="{FF2B5EF4-FFF2-40B4-BE49-F238E27FC236}">
                <a16:creationId xmlns:a16="http://schemas.microsoft.com/office/drawing/2014/main" id="{BB95C948-6130-44B2-A855-7A82C6977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849" y="2269863"/>
            <a:ext cx="844743" cy="47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172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2E1A8BF450465498E3395EBC7B6391B" ma:contentTypeVersion="6" ma:contentTypeDescription="Crie um novo documento." ma:contentTypeScope="" ma:versionID="7923db93e5dc42e70085a0921dc4bae9">
  <xsd:schema xmlns:xsd="http://www.w3.org/2001/XMLSchema" xmlns:xs="http://www.w3.org/2001/XMLSchema" xmlns:p="http://schemas.microsoft.com/office/2006/metadata/properties" xmlns:ns2="b2b0bca2-5fa6-4bf8-9341-081db3fed74c" xmlns:ns3="a2509588-ae99-4ad8-94c7-85741eb05b66" targetNamespace="http://schemas.microsoft.com/office/2006/metadata/properties" ma:root="true" ma:fieldsID="3dbc90a6806f2e901316de31d751523e" ns2:_="" ns3:_="">
    <xsd:import namespace="b2b0bca2-5fa6-4bf8-9341-081db3fed74c"/>
    <xsd:import namespace="a2509588-ae99-4ad8-94c7-85741eb05b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b0bca2-5fa6-4bf8-9341-081db3fed7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509588-ae99-4ad8-94c7-85741eb05b6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8A842A-6243-4776-8B54-5A0E4CB47E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51A84-6BDE-4B8F-8F7E-61060BF245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b0bca2-5fa6-4bf8-9341-081db3fed74c"/>
    <ds:schemaRef ds:uri="a2509588-ae99-4ad8-94c7-85741eb05b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7893D5-FB43-45B3-A257-BA7580FE0615}">
  <ds:schemaRefs>
    <ds:schemaRef ds:uri="http://purl.org/dc/terms/"/>
    <ds:schemaRef ds:uri="http://schemas.microsoft.com/office/2006/metadata/properties"/>
    <ds:schemaRef ds:uri="a2509588-ae99-4ad8-94c7-85741eb05b66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b2b0bca2-5fa6-4bf8-9341-081db3fed74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10684</TotalTime>
  <Words>1424</Words>
  <Application>Microsoft Office PowerPoint</Application>
  <PresentationFormat>Apresentação na tela (4:3)</PresentationFormat>
  <Paragraphs>162</Paragraphs>
  <Slides>17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PACUERA   Plano Ambiental de Conservação e Uso do Entorno de Reservatório Artificial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Giordano Leite</dc:creator>
  <cp:lastModifiedBy>ABRAPCH Brasília</cp:lastModifiedBy>
  <cp:revision>257</cp:revision>
  <dcterms:created xsi:type="dcterms:W3CDTF">2016-10-25T12:27:55Z</dcterms:created>
  <dcterms:modified xsi:type="dcterms:W3CDTF">2022-08-16T11:15:08Z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0x010100A2E1A8BF450465498E3395EBC7B6391B</vt:lpwstr>
  </property>
</Properties>
</file>