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8" r:id="rId1"/>
  </p:sldMasterIdLst>
  <p:sldIdLst>
    <p:sldId id="260" r:id="rId2"/>
    <p:sldId id="259" r:id="rId3"/>
    <p:sldId id="263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86"/>
    <p:restoredTop sz="96327"/>
  </p:normalViewPr>
  <p:slideViewPr>
    <p:cSldViewPr snapToGrid="0">
      <p:cViewPr varScale="1">
        <p:scale>
          <a:sx n="113" d="100"/>
          <a:sy n="113" d="100"/>
        </p:scale>
        <p:origin x="6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15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87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8/15/22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087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100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070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8/15/22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788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8/15/22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74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8/15/22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8/15/22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673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8/15/22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6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8/15/22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81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8/15/22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479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F4AD318-2FB6-4C6E-931E-58E404FA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A118E35-1CBF-4863-8497-F4DF1A166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582" y="752748"/>
            <a:ext cx="1001483" cy="4744251"/>
          </a:xfrm>
          <a:custGeom>
            <a:avLst/>
            <a:gdLst>
              <a:gd name="connsiteX0" fmla="*/ 0 w 1001483"/>
              <a:gd name="connsiteY0" fmla="*/ 0 h 4744251"/>
              <a:gd name="connsiteX1" fmla="*/ 1001483 w 1001483"/>
              <a:gd name="connsiteY1" fmla="*/ 0 h 4744251"/>
              <a:gd name="connsiteX2" fmla="*/ 0 w 1001483"/>
              <a:gd name="connsiteY2" fmla="*/ 4744251 h 4744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1483" h="4744251">
                <a:moveTo>
                  <a:pt x="0" y="0"/>
                </a:moveTo>
                <a:lnTo>
                  <a:pt x="1001483" y="0"/>
                </a:lnTo>
                <a:lnTo>
                  <a:pt x="0" y="474425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E187274-5DC2-4BE0-AF99-925D6D973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87094" y="761999"/>
            <a:ext cx="4208489" cy="5334001"/>
          </a:xfrm>
          <a:custGeom>
            <a:avLst/>
            <a:gdLst>
              <a:gd name="connsiteX0" fmla="*/ 1015642 w 4208489"/>
              <a:gd name="connsiteY0" fmla="*/ 0 h 5334001"/>
              <a:gd name="connsiteX1" fmla="*/ 4208489 w 4208489"/>
              <a:gd name="connsiteY1" fmla="*/ 0 h 5334001"/>
              <a:gd name="connsiteX2" fmla="*/ 4208489 w 4208489"/>
              <a:gd name="connsiteY2" fmla="*/ 5334001 h 5334001"/>
              <a:gd name="connsiteX3" fmla="*/ 0 w 4208489"/>
              <a:gd name="connsiteY3" fmla="*/ 5334001 h 53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8489" h="5334001">
                <a:moveTo>
                  <a:pt x="1015642" y="0"/>
                </a:moveTo>
                <a:lnTo>
                  <a:pt x="4208489" y="0"/>
                </a:lnTo>
                <a:lnTo>
                  <a:pt x="4208489" y="5334001"/>
                </a:lnTo>
                <a:lnTo>
                  <a:pt x="0" y="533400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9A52FA8-90A6-0E44-4174-1CFB78DEC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510" y="1198228"/>
            <a:ext cx="3017696" cy="2109416"/>
          </a:xfrm>
          <a:prstGeom prst="rect">
            <a:avLst/>
          </a:prstGeo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63E20953-912F-44BB-424A-E68AEC66B9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86746" y="4209068"/>
            <a:ext cx="3313343" cy="114186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1800" dirty="0">
                <a:solidFill>
                  <a:srgbClr val="FFFFFF"/>
                </a:solidFill>
              </a:rPr>
              <a:t>PRINCIPAIS DIFICULDADES NO LICENCIAMENTO AMBIENTAL E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320B67E-1C96-7D11-B142-72D963C86CCB}"/>
              </a:ext>
            </a:extLst>
          </p:cNvPr>
          <p:cNvSpPr txBox="1"/>
          <p:nvPr/>
        </p:nvSpPr>
        <p:spPr>
          <a:xfrm>
            <a:off x="1140178" y="5242573"/>
            <a:ext cx="2129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WALTER PINHEIRO</a:t>
            </a:r>
          </a:p>
          <a:p>
            <a:r>
              <a:rPr lang="pt-BR" b="1" dirty="0"/>
              <a:t>Vice-Presidente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336EE56-3DF9-E375-D7FA-22229811150D}"/>
              </a:ext>
            </a:extLst>
          </p:cNvPr>
          <p:cNvSpPr txBox="1"/>
          <p:nvPr/>
        </p:nvSpPr>
        <p:spPr>
          <a:xfrm>
            <a:off x="10768533" y="5659772"/>
            <a:ext cx="1231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16/08/2022</a:t>
            </a:r>
          </a:p>
        </p:txBody>
      </p:sp>
    </p:spTree>
    <p:extLst>
      <p:ext uri="{BB962C8B-B14F-4D97-AF65-F5344CB8AC3E}">
        <p14:creationId xmlns:p14="http://schemas.microsoft.com/office/powerpoint/2010/main" val="4226407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9CF2FF9-8141-8197-3FFC-DB593A35E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754" y="1087374"/>
            <a:ext cx="8983489" cy="100097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/>
              <a:t>LICENCIAMENTO AMBIENTAL</a:t>
            </a:r>
            <a:br>
              <a:rPr lang="en-US" sz="3600" dirty="0"/>
            </a:br>
            <a:r>
              <a:rPr lang="en-US" sz="2400" dirty="0">
                <a:solidFill>
                  <a:schemeClr val="tx1"/>
                </a:solidFill>
              </a:rPr>
              <a:t>NO</a:t>
            </a:r>
            <a:r>
              <a:rPr lang="en-US" sz="27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BRASIL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E6CEFE5-3D5A-A93E-079B-79516185E6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00753" y="2174887"/>
            <a:ext cx="8983489" cy="474133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182880">
              <a:lnSpc>
                <a:spcPct val="90000"/>
              </a:lnSpc>
              <a:buFont typeface="Wingdings 2" pitchFamily="18" charset="2"/>
              <a:buChar char="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PROJETO DE LEI  2159/2021 – LEI GERAL DO LICENCIAMENTO</a:t>
            </a:r>
          </a:p>
          <a:p>
            <a:pPr indent="-182880">
              <a:lnSpc>
                <a:spcPct val="90000"/>
              </a:lnSpc>
              <a:buFont typeface="Wingdings 2" pitchFamily="18" charset="2"/>
              <a:buChar char=""/>
            </a:pP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Câmara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Deputados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(PL 3279/2004)   ✅</a:t>
            </a:r>
          </a:p>
          <a:p>
            <a:pPr indent="-182880">
              <a:lnSpc>
                <a:spcPct val="90000"/>
              </a:lnSpc>
              <a:buFont typeface="Wingdings 2" pitchFamily="18" charset="2"/>
              <a:buChar char=""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atualmente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Senado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Federal </a:t>
            </a:r>
          </a:p>
          <a:p>
            <a:pPr indent="-182880">
              <a:lnSpc>
                <a:spcPct val="90000"/>
              </a:lnSpc>
              <a:buFont typeface="Wingdings 2" pitchFamily="18" charset="2"/>
              <a:buChar char=""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182880">
              <a:buFont typeface="Wingdings 2" pitchFamily="18" charset="2"/>
              <a:buChar char=""/>
            </a:pP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Estabelece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regras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gerais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deverão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adotados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pelos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órgão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licenciadores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indent="-182880">
              <a:buFont typeface="Wingdings 2" pitchFamily="18" charset="2"/>
              <a:buChar char=""/>
            </a:pP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Busca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integração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entre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órgãos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licenciadores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indent="-182880">
              <a:buFont typeface="Wingdings 2" pitchFamily="18" charset="2"/>
              <a:buChar char=""/>
            </a:pP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Estabelece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prazos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processos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indent="-182880">
              <a:buFont typeface="Wingdings 2" pitchFamily="18" charset="2"/>
              <a:buChar char=""/>
            </a:pP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Promoverá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isenção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Licenças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determinados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empreendimentos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pelo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atividade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indent="-182880">
              <a:buFont typeface="Wingdings 2" pitchFamily="18" charset="2"/>
              <a:buChar char=""/>
            </a:pP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Promete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simplificação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processos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unificação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normas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1" indent="-182880">
              <a:buFont typeface="Wingdings 2" pitchFamily="18" charset="2"/>
              <a:buChar char=""/>
            </a:pP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Busca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segurança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jurídica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74320" lvl="1"/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indent="-182880">
              <a:buFont typeface="Wingdings 2" pitchFamily="18" charset="2"/>
              <a:buChar char=""/>
            </a:pPr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MME COMPÕE GRUPO DE TRABALHO DE LICENCIAMENTO AMBIENTAL  (DOU 25/07/22)</a:t>
            </a:r>
          </a:p>
        </p:txBody>
      </p:sp>
    </p:spTree>
    <p:extLst>
      <p:ext uri="{BB962C8B-B14F-4D97-AF65-F5344CB8AC3E}">
        <p14:creationId xmlns:p14="http://schemas.microsoft.com/office/powerpoint/2010/main" val="1472503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9CF2FF9-8141-8197-3FFC-DB593A35E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690" y="1087374"/>
            <a:ext cx="9658554" cy="100097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/>
              <a:t>LICENCIAMENTO AMBIENTAL</a:t>
            </a:r>
            <a:br>
              <a:rPr lang="en-US" sz="3600" dirty="0"/>
            </a:br>
            <a:r>
              <a:rPr lang="en-US" sz="2400" dirty="0">
                <a:solidFill>
                  <a:schemeClr val="tx1"/>
                </a:solidFill>
              </a:rPr>
              <a:t>ESTRUTURA DE LICENCIAMENTO DE MINAS GERAIS</a:t>
            </a:r>
            <a:endParaRPr lang="en-US" sz="27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E6CEFE5-3D5A-A93E-079B-79516185E6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70464" y="2410085"/>
            <a:ext cx="8983489" cy="3679819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274320" lvl="1" algn="ctr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algn="ctr"/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MINAS GERAIS TEM UMA LEGISLAÇÃO AMBIENTAL ATUALIZADA</a:t>
            </a:r>
          </a:p>
          <a:p>
            <a:pPr marL="274320" lvl="1" algn="ctr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LICENCIMENTO AMBIENTAL – SLA </a:t>
            </a:r>
          </a:p>
          <a:p>
            <a:pPr marL="274320" lvl="1"/>
            <a:r>
              <a:rPr lang="pt-BR" dirty="0"/>
              <a:t>Requerimento, processamento e emissão de licenças ambientais junto à Secretaria de Estado de Meio Ambiente e Desenvolvimento Sustentável – </a:t>
            </a:r>
            <a:r>
              <a:rPr lang="pt-BR" dirty="0" err="1"/>
              <a:t>Semad</a:t>
            </a:r>
            <a:r>
              <a:rPr lang="pt-BR" dirty="0"/>
              <a:t>.</a:t>
            </a: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MODALIDADES DE LICENCIAMENTO</a:t>
            </a:r>
          </a:p>
          <a:p>
            <a:pPr marL="274320" lvl="1"/>
            <a:r>
              <a:rPr lang="pt-BR" dirty="0"/>
              <a:t>As modalidades de licenciamento serão estabelecidas através da matriz de conjugação de classe e critérios locacionais de enquadramento. Modalidade (LAT / LAC / LAS)</a:t>
            </a:r>
            <a:endParaRPr lang="pt-BR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PROCESSOS DIGITAIS - SEI</a:t>
            </a:r>
          </a:p>
          <a:p>
            <a:pPr marL="274320" lvl="1"/>
            <a:r>
              <a:rPr lang="pt-BR" dirty="0"/>
              <a:t>protocolo de documentos via Sistema Eletrônico de Informações (Dispensa de EIA/RIMA, Outorga de Recursos Hídricos, Intervenção Ambiental, Renovações de Licenças).</a:t>
            </a:r>
          </a:p>
          <a:p>
            <a:pPr marL="274320" lvl="1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DESCENTRALIZAÇÃO DO LICENCIAMENTO – SUPRAM’S  / SUPPRI</a:t>
            </a:r>
          </a:p>
          <a:p>
            <a:pPr marL="274320" lvl="1"/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 SISEMA  </a:t>
            </a:r>
          </a:p>
          <a:p>
            <a:pPr marL="274320" lvl="1"/>
            <a:r>
              <a:rPr lang="pt-BR" dirty="0"/>
              <a:t>(Infraestrutura de Dados Espaciais – Auxiliam o empreendedor a toma de decisão)</a:t>
            </a:r>
            <a:r>
              <a:rPr lang="en-US" dirty="0"/>
              <a:t> </a:t>
            </a:r>
          </a:p>
          <a:p>
            <a:pPr marL="274320" lvl="1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COLEGIADOS :  COPAM (URC’s e Camaras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Técnicas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CERH (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Comitês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Bacias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Hidrográficas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74320" lvl="1"/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209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9CF2FF9-8141-8197-3FFC-DB593A35E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690" y="1087374"/>
            <a:ext cx="9658554" cy="100097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/>
              <a:t>LICENCIAMENTO AMBIENTAL</a:t>
            </a:r>
            <a:br>
              <a:rPr lang="en-US" sz="3600" dirty="0"/>
            </a:br>
            <a:r>
              <a:rPr lang="en-US" sz="2400" dirty="0">
                <a:solidFill>
                  <a:schemeClr val="tx1"/>
                </a:solidFill>
              </a:rPr>
              <a:t>PRINCIPAIS DIFICULDADES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E6CEFE5-3D5A-A93E-079B-79516185E6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70464" y="2526526"/>
            <a:ext cx="8983489" cy="356337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74320" lvl="1"/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EC8DF18-ACEC-2BA2-ED51-60668A212413}"/>
              </a:ext>
            </a:extLst>
          </p:cNvPr>
          <p:cNvSpPr txBox="1"/>
          <p:nvPr/>
        </p:nvSpPr>
        <p:spPr>
          <a:xfrm>
            <a:off x="1279019" y="2642780"/>
            <a:ext cx="9676265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4320" lvl="1" algn="ctr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ANÁLISE AMBIENTAL</a:t>
            </a:r>
          </a:p>
          <a:p>
            <a:pPr marL="274320" lvl="1" algn="ctr"/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TERMO DE REFERÊNCIA;</a:t>
            </a:r>
          </a:p>
          <a:p>
            <a:pPr marL="274320" lvl="1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SOLICITAÇÕES DE ESTUDOS NO DECORRER PROCESSO;</a:t>
            </a:r>
          </a:p>
          <a:p>
            <a:pPr marL="274320" lvl="1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INFORMAÇÕES COMPLEMENTARES; </a:t>
            </a:r>
          </a:p>
          <a:p>
            <a:pPr marL="274320" lvl="1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RECOMENDAÇÕES / DECISÕES; </a:t>
            </a:r>
          </a:p>
          <a:p>
            <a:pPr marL="274320" lvl="1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PRAZO;</a:t>
            </a:r>
          </a:p>
          <a:p>
            <a:pPr marL="274320" lvl="1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CONTRADITÓRIO  (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Subjetividade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Interpretação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Viabilidade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Ambiental – Principio da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Precaução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274320" lvl="1"/>
            <a:endPara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algn="ctr"/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352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9CF2FF9-8141-8197-3FFC-DB593A35E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690" y="1087374"/>
            <a:ext cx="9658554" cy="100097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dirty="0"/>
              <a:t>LICENCIAMENTO AMBIENTAL</a:t>
            </a:r>
            <a:br>
              <a:rPr lang="en-US" sz="3600" dirty="0"/>
            </a:br>
            <a:r>
              <a:rPr lang="en-US" sz="2400" dirty="0">
                <a:solidFill>
                  <a:schemeClr val="tx1"/>
                </a:solidFill>
              </a:rPr>
              <a:t>PRINCIPAIS DIFICULDADES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E6CEFE5-3D5A-A93E-079B-79516185E6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70464" y="2526526"/>
            <a:ext cx="8983489" cy="356337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74320" lvl="1"/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EC8DF18-ACEC-2BA2-ED51-60668A212413}"/>
              </a:ext>
            </a:extLst>
          </p:cNvPr>
          <p:cNvSpPr txBox="1"/>
          <p:nvPr/>
        </p:nvSpPr>
        <p:spPr>
          <a:xfrm>
            <a:off x="1279019" y="2642780"/>
            <a:ext cx="9676265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4320" lvl="1" algn="ctr"/>
            <a:r>
              <a:rPr 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ANÁLISE AMBIENTAL</a:t>
            </a:r>
          </a:p>
          <a:p>
            <a:pPr marL="274320" lvl="1" algn="ctr"/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CONCLUSÃO:</a:t>
            </a:r>
          </a:p>
          <a:p>
            <a:pPr marL="274320" lvl="1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INSEGURANÇA JURÍDICA</a:t>
            </a:r>
          </a:p>
          <a:p>
            <a:pPr marL="274320" lvl="1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INIBIÇÃO DE INVESTIMENTOS </a:t>
            </a:r>
          </a:p>
          <a:p>
            <a:pPr marL="274320" lvl="1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PRECARIEDADE DA INFRAESTRUTURA </a:t>
            </a:r>
          </a:p>
          <a:p>
            <a:pPr marL="274320" lvl="1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AUMENTO DE CUSTO NA TARIFA E FOMENTO DE FONTE FÓSSEIS </a:t>
            </a:r>
          </a:p>
          <a:p>
            <a:pPr marL="274320" lvl="1"/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RISCO SISTEMICO AO SETOR ELÉTRICO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algn="ctr"/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767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9CF2FF9-8141-8197-3FFC-DB593A35E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690" y="1087374"/>
            <a:ext cx="9658554" cy="100097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600" dirty="0"/>
              <a:t>LICENCIAMENTO AMBIENTAL</a:t>
            </a:r>
            <a:br>
              <a:rPr lang="en-US" sz="3600" dirty="0"/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E6CEFE5-3D5A-A93E-079B-79516185E6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70464" y="2526526"/>
            <a:ext cx="8983489" cy="356337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274320" lvl="1"/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/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1EC8DF18-ACEC-2BA2-ED51-60668A212413}"/>
              </a:ext>
            </a:extLst>
          </p:cNvPr>
          <p:cNvSpPr txBox="1"/>
          <p:nvPr/>
        </p:nvSpPr>
        <p:spPr>
          <a:xfrm>
            <a:off x="4681505" y="3771669"/>
            <a:ext cx="465440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4320" lvl="1" algn="ctr"/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MUITO OBRIGADO!</a:t>
            </a:r>
          </a:p>
          <a:p>
            <a:pPr marL="274320" lvl="1"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516974"/>
      </p:ext>
    </p:extLst>
  </p:cSld>
  <p:clrMapOvr>
    <a:masterClrMapping/>
  </p:clrMapOvr>
</p:sld>
</file>

<file path=ppt/theme/theme1.xml><?xml version="1.0" encoding="utf-8"?>
<a:theme xmlns:a="http://schemas.openxmlformats.org/drawingml/2006/main" name="Quadro">
  <a:themeElements>
    <a:clrScheme name="Quadro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Quadr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adr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{1DA18DF3-88B0-5F47-A513-82D290EFA3A1}tf10001124</Template>
  <TotalTime>249</TotalTime>
  <Words>327</Words>
  <Application>Microsoft Macintosh PowerPoint</Application>
  <PresentationFormat>Widescreen</PresentationFormat>
  <Paragraphs>76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Corbel</vt:lpstr>
      <vt:lpstr>Wingdings 2</vt:lpstr>
      <vt:lpstr>Quadro</vt:lpstr>
      <vt:lpstr>Apresentação do PowerPoint</vt:lpstr>
      <vt:lpstr>LICENCIAMENTO AMBIENTAL NO BRASIL</vt:lpstr>
      <vt:lpstr>LICENCIAMENTO AMBIENTAL ESTRUTURA DE LICENCIAMENTO DE MINAS GERAIS</vt:lpstr>
      <vt:lpstr>LICENCIAMENTO AMBIENTAL PRINCIPAIS DIFICULDADES</vt:lpstr>
      <vt:lpstr>LICENCIAMENTO AMBIENTAL PRINCIPAIS DIFICULDADES</vt:lpstr>
      <vt:lpstr>LICENCIAMENTO AMBIENTAL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Gilmara de Oliveira</dc:creator>
  <cp:lastModifiedBy>Walter Pinheiro - Minas PCH S/A</cp:lastModifiedBy>
  <cp:revision>6</cp:revision>
  <dcterms:created xsi:type="dcterms:W3CDTF">2022-08-12T11:30:29Z</dcterms:created>
  <dcterms:modified xsi:type="dcterms:W3CDTF">2022-08-15T20:23:04Z</dcterms:modified>
</cp:coreProperties>
</file>