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sldIdLst>
    <p:sldId id="260" r:id="rId2"/>
    <p:sldId id="259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/>
    <p:restoredTop sz="96327"/>
  </p:normalViewPr>
  <p:slideViewPr>
    <p:cSldViewPr snapToGrid="0">
      <p:cViewPr varScale="1">
        <p:scale>
          <a:sx n="113" d="100"/>
          <a:sy n="11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7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08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0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7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8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7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1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7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9A52FA8-90A6-0E44-4174-1CFB78DEC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510" y="1198228"/>
            <a:ext cx="3017696" cy="210941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63E20953-912F-44BB-424A-E68AEC66B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6746" y="4209068"/>
            <a:ext cx="3313343" cy="11418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1800" dirty="0">
                <a:solidFill>
                  <a:srgbClr val="FFFFFF"/>
                </a:solidFill>
              </a:rPr>
              <a:t>PRINCIPAIS DIFICULDADES NO LICENCIAMENTO AMBIENTAL 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320B67E-1C96-7D11-B142-72D963C86CCB}"/>
              </a:ext>
            </a:extLst>
          </p:cNvPr>
          <p:cNvSpPr txBox="1"/>
          <p:nvPr/>
        </p:nvSpPr>
        <p:spPr>
          <a:xfrm>
            <a:off x="1140178" y="5242573"/>
            <a:ext cx="2129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WALTER PINHEIRO</a:t>
            </a:r>
          </a:p>
          <a:p>
            <a:r>
              <a:rPr lang="pt-BR" b="1" dirty="0"/>
              <a:t>Vice-Presidente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336EE56-3DF9-E375-D7FA-22229811150D}"/>
              </a:ext>
            </a:extLst>
          </p:cNvPr>
          <p:cNvSpPr txBox="1"/>
          <p:nvPr/>
        </p:nvSpPr>
        <p:spPr>
          <a:xfrm>
            <a:off x="10768533" y="5659772"/>
            <a:ext cx="123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16/08/2022</a:t>
            </a:r>
          </a:p>
        </p:txBody>
      </p:sp>
    </p:spTree>
    <p:extLst>
      <p:ext uri="{BB962C8B-B14F-4D97-AF65-F5344CB8AC3E}">
        <p14:creationId xmlns:p14="http://schemas.microsoft.com/office/powerpoint/2010/main" val="422640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CF2FF9-8141-8197-3FFC-DB593A35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LICENCIAMENTO AMBIENTAL</a:t>
            </a:r>
            <a:br>
              <a:rPr lang="en-US" sz="3600" dirty="0"/>
            </a:br>
            <a:r>
              <a:rPr lang="en-US" sz="2400" dirty="0">
                <a:solidFill>
                  <a:schemeClr val="tx1"/>
                </a:solidFill>
              </a:rPr>
              <a:t>NO</a:t>
            </a: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BRASIL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CEFE5-3D5A-A93E-079B-79516185E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753" y="2174887"/>
            <a:ext cx="8983489" cy="47413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DE LEI  2159/2021 – LEI GERAL DO LICENCIAMENTO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Câmara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Deputados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 3279/2004)   ✅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atualmente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Senado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Federal </a:t>
            </a:r>
          </a:p>
          <a:p>
            <a:pPr indent="-182880">
              <a:lnSpc>
                <a:spcPct val="90000"/>
              </a:lnSpc>
              <a:buFont typeface="Wingdings 2" pitchFamily="18" charset="2"/>
              <a:buChar char="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gerais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adotados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licenciadores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integração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licenciadores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prazos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Promoverá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isenção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Licenças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empreendimentos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Promete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simplificação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unificação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indent="-182880">
              <a:buFont typeface="Wingdings 2" pitchFamily="18" charset="2"/>
              <a:buChar char="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jurídica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>
              <a:buFont typeface="Wingdings 2" pitchFamily="18" charset="2"/>
              <a:buChar char="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MME COMPÕE GRUPO DE TRABALHO DE LICENCIAMENTO AMBIENTAL  (DOU 25/07/22)</a:t>
            </a:r>
          </a:p>
        </p:txBody>
      </p:sp>
    </p:spTree>
    <p:extLst>
      <p:ext uri="{BB962C8B-B14F-4D97-AF65-F5344CB8AC3E}">
        <p14:creationId xmlns:p14="http://schemas.microsoft.com/office/powerpoint/2010/main" val="147250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CF2FF9-8141-8197-3FFC-DB593A35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90" y="1087374"/>
            <a:ext cx="9658554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LICENCIAMENTO AMBIENTAL</a:t>
            </a:r>
            <a:br>
              <a:rPr lang="en-US" sz="3600" dirty="0"/>
            </a:br>
            <a:r>
              <a:rPr lang="en-US" sz="2400" dirty="0">
                <a:solidFill>
                  <a:schemeClr val="tx1"/>
                </a:solidFill>
              </a:rPr>
              <a:t>ESTRUTURA DE LICENCIAMENTO DE MINAS GERAIS</a:t>
            </a:r>
            <a:endParaRPr lang="en-US" sz="2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CEFE5-3D5A-A93E-079B-79516185E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0464" y="2410085"/>
            <a:ext cx="8983489" cy="367981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274320" lvl="1" algn="ctr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MINAS GERAIS TEM UMA LEGISLAÇÃO AMBIENTAL ATUALIZADA</a:t>
            </a:r>
          </a:p>
          <a:p>
            <a:pPr marL="274320" lvl="1" algn="ctr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LICENCIMENTO AMBIENTAL – SLA </a:t>
            </a:r>
          </a:p>
          <a:p>
            <a:pPr marL="274320" lvl="1"/>
            <a:r>
              <a:rPr lang="pt-BR" dirty="0"/>
              <a:t>Requerimento, processamento e emissão de licenças ambientais junto à Secretaria de Estado de Meio Ambiente e Desenvolvimento Sustentável – </a:t>
            </a:r>
            <a:r>
              <a:rPr lang="pt-BR" dirty="0" err="1"/>
              <a:t>Semad</a:t>
            </a:r>
            <a:r>
              <a:rPr lang="pt-BR" dirty="0"/>
              <a:t>.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MODALIDADES DE LICENCIAMENTO</a:t>
            </a:r>
          </a:p>
          <a:p>
            <a:pPr marL="274320" lvl="1"/>
            <a:r>
              <a:rPr lang="pt-BR" dirty="0"/>
              <a:t>As modalidades de licenciamento serão estabelecidas através da matriz de conjugação de classe e critérios locacionais de enquadramento. Modalidade (LAT / LAC / LAS)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 DIGITAIS - SEI</a:t>
            </a:r>
          </a:p>
          <a:p>
            <a:pPr marL="274320" lvl="1"/>
            <a:r>
              <a:rPr lang="pt-BR" dirty="0"/>
              <a:t>protocolo de documentos via Sistema Eletrônico de Informações (Dispensa de EIA/RIMA, Outorga de Recursos Hídricos, Intervenção Ambiental, Renovações de Licenças).</a:t>
            </a: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DESCENTRALIZAÇÃO DO LICENCIAMENTO – SUPRAM’S  / SUPPRI</a:t>
            </a: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 SISEMA  </a:t>
            </a:r>
          </a:p>
          <a:p>
            <a:pPr marL="274320" lvl="1"/>
            <a:r>
              <a:rPr lang="pt-BR" dirty="0"/>
              <a:t>(Infraestrutura de Dados Espaciais – Auxiliam o empreendedor a toma de decisão)</a:t>
            </a:r>
            <a:r>
              <a:rPr lang="en-US" dirty="0"/>
              <a:t> </a:t>
            </a:r>
          </a:p>
          <a:p>
            <a:pPr marL="274320" lvl="1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COLEGIADOS :  COPAM (URC’s e Camaras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CERH (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Bacias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Hidrográficas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0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CF2FF9-8141-8197-3FFC-DB593A35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90" y="1087374"/>
            <a:ext cx="9658554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LICENCIAMENTO AMBIENTAL</a:t>
            </a:r>
            <a:br>
              <a:rPr lang="en-US" sz="3600" dirty="0"/>
            </a:br>
            <a:r>
              <a:rPr lang="en-US" sz="2400" dirty="0">
                <a:solidFill>
                  <a:schemeClr val="tx1"/>
                </a:solidFill>
              </a:rPr>
              <a:t>PRINCIPAIS DIFICULDADES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CEFE5-3D5A-A93E-079B-79516185E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0464" y="2526526"/>
            <a:ext cx="8983489" cy="35633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C8DF18-ACEC-2BA2-ED51-60668A212413}"/>
              </a:ext>
            </a:extLst>
          </p:cNvPr>
          <p:cNvSpPr txBox="1"/>
          <p:nvPr/>
        </p:nvSpPr>
        <p:spPr>
          <a:xfrm>
            <a:off x="1279019" y="2642780"/>
            <a:ext cx="967626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lvl="1" algn="ctr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AMBIENTAL</a:t>
            </a:r>
          </a:p>
          <a:p>
            <a:pPr marL="274320" lvl="1" algn="ctr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TERMO DE REFERÊNCIA;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SOLICITAÇÕES DE ESTUDOS NO DECORRER PROCESSO;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INFORMAÇÕES COMPLEMENTARES; 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RECOMENDAÇÕES / DECISÕES; 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PRAZO;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CONTRADITÓRIO 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Subjetividade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Interpretação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Viabilidade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Ambiental – Principio 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Precaução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74320" lvl="1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algn="ctr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5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CF2FF9-8141-8197-3FFC-DB593A35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90" y="1087374"/>
            <a:ext cx="9658554" cy="10009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LICENCIAMENTO AMBIENTAL</a:t>
            </a:r>
            <a:br>
              <a:rPr lang="en-US" sz="3600" dirty="0"/>
            </a:br>
            <a:r>
              <a:rPr lang="en-US" sz="2400" dirty="0">
                <a:solidFill>
                  <a:schemeClr val="tx1"/>
                </a:solidFill>
              </a:rPr>
              <a:t>PRINCIPAIS DIFICULDADES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CEFE5-3D5A-A93E-079B-79516185E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0464" y="2526526"/>
            <a:ext cx="8983489" cy="35633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C8DF18-ACEC-2BA2-ED51-60668A212413}"/>
              </a:ext>
            </a:extLst>
          </p:cNvPr>
          <p:cNvSpPr txBox="1"/>
          <p:nvPr/>
        </p:nvSpPr>
        <p:spPr>
          <a:xfrm>
            <a:off x="1279019" y="2642780"/>
            <a:ext cx="967626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lvl="1" algn="ctr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AMBIENTAL</a:t>
            </a:r>
          </a:p>
          <a:p>
            <a:pPr marL="274320" lvl="1" algn="ctr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CONCLUSÃO: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INSEGURANÇA JURÍDICA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INIBIÇÃO DE INVESTIMENTOS 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PRECARIEDADE DA INFRAESTRUTURA 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AUMENTO DE CUSTO NA TARIFA E FOMENTO DE FONTE FÓSSEIS </a:t>
            </a:r>
          </a:p>
          <a:p>
            <a:pPr marL="274320"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RISCO SISTEMICO AO SETOR ELÉTRICO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algn="ctr"/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6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CF2FF9-8141-8197-3FFC-DB593A35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90" y="1087374"/>
            <a:ext cx="9658554" cy="100097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dirty="0"/>
              <a:t>LICENCIAMENTO AMBIENTAL</a:t>
            </a:r>
            <a:br>
              <a:rPr lang="en-US" sz="3600" dirty="0"/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CEFE5-3D5A-A93E-079B-79516185E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0464" y="2526526"/>
            <a:ext cx="8983489" cy="35633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C8DF18-ACEC-2BA2-ED51-60668A212413}"/>
              </a:ext>
            </a:extLst>
          </p:cNvPr>
          <p:cNvSpPr txBox="1"/>
          <p:nvPr/>
        </p:nvSpPr>
        <p:spPr>
          <a:xfrm>
            <a:off x="4681505" y="3771669"/>
            <a:ext cx="46544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lvl="1"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 OBRIGADO!</a:t>
            </a:r>
          </a:p>
          <a:p>
            <a:pPr marL="274320" lvl="1"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51697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{1DA18DF3-88B0-5F47-A513-82D290EFA3A1}tf10001124</Template>
  <TotalTime>249</TotalTime>
  <Words>327</Words>
  <Application>Microsoft Macintosh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 2</vt:lpstr>
      <vt:lpstr>Quadro</vt:lpstr>
      <vt:lpstr>Apresentação do PowerPoint</vt:lpstr>
      <vt:lpstr>LICENCIAMENTO AMBIENTAL NO BRASIL</vt:lpstr>
      <vt:lpstr>LICENCIAMENTO AMBIENTAL ESTRUTURA DE LICENCIAMENTO DE MINAS GERAIS</vt:lpstr>
      <vt:lpstr>LICENCIAMENTO AMBIENTAL PRINCIPAIS DIFICULDADES</vt:lpstr>
      <vt:lpstr>LICENCIAMENTO AMBIENTAL PRINCIPAIS DIFICULDADES</vt:lpstr>
      <vt:lpstr>LICENCIAMENTO AMBIENTAL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Gilmara de Oliveira</dc:creator>
  <cp:lastModifiedBy>Walter Pinheiro - Minas PCH S/A</cp:lastModifiedBy>
  <cp:revision>6</cp:revision>
  <dcterms:created xsi:type="dcterms:W3CDTF">2022-08-12T11:30:29Z</dcterms:created>
  <dcterms:modified xsi:type="dcterms:W3CDTF">2022-08-15T20:23:04Z</dcterms:modified>
</cp:coreProperties>
</file>