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9" r:id="rId3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B788A-3D33-44DD-B6A2-B5FAD9679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9BDCC1-0FA8-404D-9C84-97A86BBEA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3FE5DA-786D-458D-8D12-2A6DCDC7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F7AF58-96FA-42F3-AAA6-CF7BF2FB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106DF1-5FEB-49A5-92F3-0D2198A2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33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1257-84C8-40FC-AF47-B5887406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981271-E966-4AD1-AD66-7DE251F0D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0D55CC-2501-4681-849E-57E3A5AC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D77E6D-04B9-4A40-AAED-12495E4A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820DDC-440D-4190-8905-D1C8C02C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6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3C5D9C-FD4F-4A10-AB49-C0403C9FA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B22642-A7F9-4B49-A56B-EF216E616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1826D8-65D8-4454-AA9F-F9A0CBBF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04D625-EE39-472B-8644-60696378A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878AD5-DCF3-491A-A5A4-ECA6A32A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86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DC7DC-28B2-47AF-886B-30567D25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00B4B6-F5BF-4FC3-8021-2CE5827F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55DC39-7B31-4A52-8520-180CDF1C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551732-1AB6-4E10-B4EB-6CC8939FD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4585E6-5D95-43C1-B515-B4E3A51B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27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7DC9E-3606-4EBF-9C3C-F078AD9AF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8E1CDC-E6B8-4BBD-A9E2-F3245C21E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615F1C-55F0-40F6-B739-EBA82803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05DABD-E9E8-4F42-B81B-8A604096C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052B70-8B64-40E3-957A-03C07672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95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83FB9-2014-4EE5-A806-541C33CD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AB246-0F83-4628-9A34-A536E429D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F22629-96B1-4D95-BD3F-5E0D0A70C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D8D5D5-52D2-404A-A6AB-03162308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E3E5BA-EA40-4B2E-BFD9-A61D4ABA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452E6B-D9DA-4E71-874E-7127CD68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6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07DFB-F917-4919-9A36-72040D03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A5F675-198D-4DC4-9F6A-E4CBFBD65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DC1FC5-0215-47AE-8156-142E75B7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60D24D3-A0BD-412D-9986-D489C39CB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026A408-951B-4044-8C9F-512E0F02B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CBD52C-35ED-4450-85B5-336D9F17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DC2558-E88B-498E-BAE6-BCC3C557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C4016A-8F13-4687-B7FF-58E3B208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14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945A2-C522-450F-BBEA-CF2CC1FF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E40A2FD-79DF-47A1-A888-EC648FCA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8C21E4-AD46-4801-B7D7-AAFB1D8D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34D335-CC93-49FB-9C3D-EE13D19E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35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7CAD7CD-03F3-48AE-8451-597A3FC7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705BFBD-605A-4940-9C3A-D8E45F5A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7385CB-2F4B-492B-A6C4-304504A6E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69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BAC7-02F3-4292-8288-EB7088162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2F12C8-22E3-4C7B-8811-21B01A7F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31502F3-9967-4B1D-8E8F-0A38DD801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B3159D-DE70-4F22-95E4-F5F9D997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2996CA-F99F-4A9D-86E2-2E8572D5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85ECA7-3EEC-48BC-95A9-8D43AAB7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11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8E981-FEC1-4FDE-82DF-82B04ED5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45C883-32BE-4A00-A717-96A9243D6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F18C37-D47F-402C-AF2F-3EC2DE06B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746F90-18FE-4DAC-955D-21CFF5B47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2A07AA-23A1-4827-8278-8FD4B1C9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EAE3E2-DA8A-4766-A3C2-DDB9F12D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0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466AD5-D3DA-4501-BE59-0E997436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7A844B-33D5-4141-82E3-439D8693A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5348D3-127B-4DA7-9313-CB999E75B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B343-9DAD-4890-AB79-FFD38A2EB2DD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770402-2048-4CC7-9F9B-2A9537BEF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3E7DC5-6A8B-49E4-932D-4F6545523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8ABA-F78E-4ED8-BDEF-0E61D8E855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23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8A429D66-C8B8-4044-913E-3A65ADA4369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0" y="0"/>
            <a:ext cx="5176911" cy="6877591"/>
          </a:xfrm>
          <a:prstGeom prst="rect">
            <a:avLst/>
          </a:prstGeom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28090213-A8BD-41F2-A11D-9C21A2316D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6" y="5817228"/>
            <a:ext cx="1550994" cy="1040772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BC12766-10DC-4156-8273-87087B3E8013}"/>
              </a:ext>
            </a:extLst>
          </p:cNvPr>
          <p:cNvSpPr txBox="1"/>
          <p:nvPr/>
        </p:nvSpPr>
        <p:spPr>
          <a:xfrm>
            <a:off x="177051" y="675234"/>
            <a:ext cx="10316085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TEMA</a:t>
            </a:r>
            <a:r>
              <a:rPr lang="pt-BR" dirty="0"/>
              <a:t>: PLANEJAMENTO DA EXPANSÃO E INSERÇÃO DAS </a:t>
            </a:r>
            <a:r>
              <a:rPr lang="pt-BR" dirty="0" err="1"/>
              <a:t>UHEs</a:t>
            </a:r>
            <a:r>
              <a:rPr lang="pt-BR" dirty="0"/>
              <a:t>, COM OU SEM RESERVATÓRIO, NA MATRIZ ELÉTRICA BRASILEIRA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O DESAFIO DA MATRIZ ELÉTRICA </a:t>
            </a:r>
            <a:r>
              <a:rPr lang="pt-BR" dirty="0"/>
              <a:t>- COMO DESENVOLVER AÇÕES PARA GARANTIR AO SEB OS INVESTIMENTOS NECESSÁRIOS, COM DESCARBONIZAÇÃO DA MATRIZ, GERAÇÃO DE ENERGIA EQUILIBRADA E SUSTENTÁVEL E O APROVEITAMENTO DO IMENSO POTENCIAL HÍDRICO INEXPLORADO DO PAÍS?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FATOS:</a:t>
            </a:r>
            <a:r>
              <a:rPr lang="pt-BR" dirty="0"/>
              <a:t> </a:t>
            </a:r>
          </a:p>
          <a:p>
            <a:pPr algn="just"/>
            <a:r>
              <a:rPr lang="pt-BR" dirty="0"/>
              <a:t>              NECEESIDADE DE ÁGUA PARA USOS ADICIONAIS À GERAÇÃO – IRRIGAÇÃO, CONSUMO HUMANO E OUTROS</a:t>
            </a:r>
          </a:p>
          <a:p>
            <a:pPr algn="just"/>
            <a:r>
              <a:rPr lang="pt-BR" dirty="0"/>
              <a:t>              DESCARBONIZAÇÃO DA MATRIZ ELÉTRICA</a:t>
            </a:r>
          </a:p>
          <a:p>
            <a:pPr algn="just"/>
            <a:r>
              <a:rPr lang="pt-BR" dirty="0"/>
              <a:t>              SUBSTITUIÇÃO DE TÉRMICAS FÓSSEIS DA MATRIZ ATUAL – SÓ BIO MASSA, GÁS E NUCLEAR</a:t>
            </a:r>
          </a:p>
          <a:p>
            <a:pPr algn="just"/>
            <a:r>
              <a:rPr lang="pt-BR" dirty="0"/>
              <a:t>              CRESCIMENTO   DA GERAÇÃO DISTRIBUIDA INTERMITENTE </a:t>
            </a:r>
          </a:p>
          <a:p>
            <a:pPr algn="just"/>
            <a:r>
              <a:rPr lang="pt-BR" dirty="0"/>
              <a:t>              NECESSIDADE DE ARMAZENAMENTO DE ENERGIA: BATERIAS - RESERVATÓRIOS- </a:t>
            </a:r>
            <a:r>
              <a:rPr lang="pt-BR" dirty="0" err="1"/>
              <a:t>UHEs</a:t>
            </a:r>
            <a:r>
              <a:rPr lang="pt-BR" dirty="0"/>
              <a:t> REVERSÍVEIS	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AÇÕES NECESSÁRIAS: </a:t>
            </a:r>
            <a:r>
              <a:rPr lang="pt-BR" dirty="0"/>
              <a:t>              </a:t>
            </a:r>
          </a:p>
          <a:p>
            <a:pPr algn="just"/>
            <a:r>
              <a:rPr lang="pt-BR" dirty="0"/>
              <a:t>              DESENVOLVIMENTO DE POLÍTICA PÚBLICA PARA VALORAÇÃO E IMPLANTAÇÃO DE RESERVATÓRIOS HÍDRICOS PARA    USOS MÚLTIPLOS </a:t>
            </a:r>
          </a:p>
          <a:p>
            <a:pPr algn="just"/>
            <a:r>
              <a:rPr lang="pt-BR" dirty="0"/>
              <a:t>              PROGRAMA EMERGENCIAL DE </a:t>
            </a:r>
            <a:r>
              <a:rPr lang="pt-BR" dirty="0" err="1"/>
              <a:t>PCHs</a:t>
            </a:r>
            <a:r>
              <a:rPr lang="pt-BR" dirty="0"/>
              <a:t>, ÚNICA OPÇÃO HIDRÁULICA NOS PRÓXIMOS ANOS </a:t>
            </a:r>
          </a:p>
          <a:p>
            <a:pPr algn="just"/>
            <a:r>
              <a:rPr lang="pt-BR" dirty="0"/>
              <a:t>              SIMPLIFICAÇÃO DOS PROCESSOS AMBIENTAIS, CONDIÇÃO  PARA VIABILIZAR QUALQUER PLANO A SER IMPLEMENTADO</a:t>
            </a:r>
          </a:p>
          <a:p>
            <a:pPr algn="just"/>
            <a:r>
              <a:rPr lang="pt-BR" dirty="0"/>
              <a:t>              REVISÃO DE  GARANTIAS FÍSICAS / MRE / GSF DAS HIDRÁULICAS	</a:t>
            </a:r>
          </a:p>
          <a:p>
            <a:pPr algn="just"/>
            <a:endParaRPr lang="pt-BR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D231B19-8F2F-498B-9AF5-E473C2FBDEB5}"/>
              </a:ext>
            </a:extLst>
          </p:cNvPr>
          <p:cNvCxnSpPr>
            <a:cxnSpLocks/>
          </p:cNvCxnSpPr>
          <p:nvPr/>
        </p:nvCxnSpPr>
        <p:spPr>
          <a:xfrm>
            <a:off x="0" y="539554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EE718FC6-1E06-4240-8CD9-60D4FA8FEAEA}"/>
              </a:ext>
            </a:extLst>
          </p:cNvPr>
          <p:cNvSpPr txBox="1"/>
          <p:nvPr/>
        </p:nvSpPr>
        <p:spPr>
          <a:xfrm>
            <a:off x="177051" y="34347"/>
            <a:ext cx="1128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REFLEXÃO PAINEL 2 – V CONFERÊNCIA DE PCHS</a:t>
            </a:r>
          </a:p>
        </p:txBody>
      </p:sp>
    </p:spTree>
    <p:extLst>
      <p:ext uri="{BB962C8B-B14F-4D97-AF65-F5344CB8AC3E}">
        <p14:creationId xmlns:p14="http://schemas.microsoft.com/office/powerpoint/2010/main" val="311371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4927928-5E03-4491-A5C7-C97C78C0A2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18689" y="0"/>
            <a:ext cx="5176911" cy="5905132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2B16B092-C877-435B-AA26-518AE78381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36" y="5817228"/>
            <a:ext cx="1550994" cy="104077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A95D8CB-AB04-490B-A862-8D25ECA2688F}"/>
              </a:ext>
            </a:extLst>
          </p:cNvPr>
          <p:cNvSpPr txBox="1"/>
          <p:nvPr/>
        </p:nvSpPr>
        <p:spPr>
          <a:xfrm>
            <a:off x="147870" y="725592"/>
            <a:ext cx="11288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MATRIZ ELÉTRI</a:t>
            </a:r>
            <a:r>
              <a:rPr lang="pt-B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 BRASILEIRA </a:t>
            </a:r>
            <a:endParaRPr lang="pt-BR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D8A9051-9BBD-4CC0-98B9-FD0898448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70" y="1208923"/>
            <a:ext cx="10316085" cy="5703015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PRINCIPAIS ACRÉSCIMOS INDICADOS NO PDE 2031</a:t>
            </a:r>
          </a:p>
          <a:p>
            <a:pPr marL="0" indent="0">
              <a:spcAft>
                <a:spcPts val="600"/>
              </a:spcAft>
              <a:buNone/>
            </a:pPr>
            <a:endParaRPr lang="pt-BR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EXPANSÃO DE GERAÇÃO HIDRÁULICA    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8.536 MW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NOVAS UHEs  A CONSTRUIR                           650 MW – POUCA VIABILIDADE AMBIENTAL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UHEs EM FINAL DE CONSTRUÇÃO                 254 MW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MODERNIZAÇÃO E REPOTENCIAÇÃO         4.297 MW -  REGULAMENTAÇÃO / PRECIFICAÇÃO – NÃO  ACRESCENTAM RESERVATÓRIOS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PCHs EM CONSTRUÇÃO -                                500 MW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NOVAS PCHs - A PARTIR DE 2026                 2.835 MW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EÓLICAS                                                      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10.737 MW</a:t>
            </a:r>
            <a:endParaRPr lang="pt-B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SOLARES CENTRALIZADA                          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5.956 MW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TÉRMICAS NÃO FOSSEIS                            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4.500 MW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TÉRMICAS FÓSSEIS                                    </a:t>
            </a: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11.204 MW 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NOVAS TÉRMICAS A GÁS MENOS DESATIVAÇÕES FÓSSEIS PREVISTAS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711200" algn="l"/>
              </a:tabLs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TOTAL 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40.933 MW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GD – PRINCIPALMENTE SOLAR                 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30.000 MW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NÃO CONSIDERADO NO PDE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TOTAL GERAL</a:t>
            </a: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70.933 MW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t-BR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ENTRADA DE 48.000 MW DE INTERMITENTES (</a:t>
            </a:r>
            <a:r>
              <a:rPr lang="pt-BR" sz="23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INCLUINDO 30 GW DE GD) ATÉ 2031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NENHUMA NOVA HIDRELÉTRICA DE MÉDIO E GRANDE PORTE SE VIABILIZARÁ EM UMA DÉCADA.</a:t>
            </a:r>
            <a:endParaRPr lang="pt-BR" sz="23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23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PARTICIPAÇÃO DE HIDRÁULICAS EM 2031 REDUZIRÁ PARA 50% DA CAPACIDADE INSTALADA DO PAÍS.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IMPOSSÍVEL CONVIVER COM UMA MATRIZ COMO ESTA:  OU SE INVESTE EM HIDRÁULICAS (E SÓ RESTARAM AS PCHS, ATÉ 2.031) OU SERÃO </a:t>
            </a:r>
            <a:r>
              <a:rPr lang="pt-BR" sz="23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NECESSÁRIAS NOVAS TÉRMICAS (MAIS CARAS QUE AS HIDRELÉTRICAS) E NÃO </a:t>
            </a:r>
            <a:r>
              <a:rPr lang="pt-BR" sz="23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SERÁ POSSÍVEL DESATIVAR AS TÉRMICAS FÓSSEIS, RESULTANDO EM AUMENTO DE TARIFAS E MAIS BANDEIRAS TARIFÁRIAS VERMELHAS.</a:t>
            </a:r>
            <a:r>
              <a:rPr lang="pt-B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61F5DB7-8978-4BE2-88CD-34A5F8B4AAFD}"/>
              </a:ext>
            </a:extLst>
          </p:cNvPr>
          <p:cNvCxnSpPr>
            <a:cxnSpLocks/>
          </p:cNvCxnSpPr>
          <p:nvPr/>
        </p:nvCxnSpPr>
        <p:spPr>
          <a:xfrm>
            <a:off x="0" y="539554"/>
            <a:ext cx="1955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6DD3D14-B0EF-48EC-9123-5F13B123F24E}"/>
              </a:ext>
            </a:extLst>
          </p:cNvPr>
          <p:cNvSpPr txBox="1"/>
          <p:nvPr/>
        </p:nvSpPr>
        <p:spPr>
          <a:xfrm>
            <a:off x="177051" y="34347"/>
            <a:ext cx="1128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REFLEXÃO PAINEL 2 – V CONFERÊNCIA DE PCHS</a:t>
            </a:r>
          </a:p>
        </p:txBody>
      </p:sp>
    </p:spTree>
    <p:extLst>
      <p:ext uri="{BB962C8B-B14F-4D97-AF65-F5344CB8AC3E}">
        <p14:creationId xmlns:p14="http://schemas.microsoft.com/office/powerpoint/2010/main" val="3541422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391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CONSIDERAÇÕES SOBRE O SETOR ELÉTRICO BRASILEIRO Ademar Cury da Silva</dc:title>
  <dc:creator>Ademar Cury da Silva</dc:creator>
  <cp:lastModifiedBy>Ademar Cury da Silva</cp:lastModifiedBy>
  <cp:revision>108</cp:revision>
  <cp:lastPrinted>2022-03-22T20:51:51Z</cp:lastPrinted>
  <dcterms:created xsi:type="dcterms:W3CDTF">2021-03-27T23:50:24Z</dcterms:created>
  <dcterms:modified xsi:type="dcterms:W3CDTF">2022-03-22T22:51:35Z</dcterms:modified>
</cp:coreProperties>
</file>