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84" r:id="rId2"/>
    <p:sldId id="258" r:id="rId3"/>
    <p:sldId id="257" r:id="rId4"/>
    <p:sldId id="259" r:id="rId5"/>
    <p:sldId id="260" r:id="rId6"/>
    <p:sldId id="261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9" r:id="rId22"/>
    <p:sldId id="280" r:id="rId23"/>
    <p:sldId id="318" r:id="rId2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F18B0A-181A-44EC-A88E-B66644A67479}" v="1" dt="2021-08-31T13:00:44.5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8165" autoAdjust="0"/>
  </p:normalViewPr>
  <p:slideViewPr>
    <p:cSldViewPr snapToGrid="0">
      <p:cViewPr varScale="1">
        <p:scale>
          <a:sx n="89" d="100"/>
          <a:sy n="89" d="100"/>
        </p:scale>
        <p:origin x="14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o Arbex" userId="983a4167ac3c7752" providerId="LiveId" clId="{ABF18B0A-181A-44EC-A88E-B66644A67479}"/>
    <pc:docChg chg="custSel delSld modSld">
      <pc:chgData name="Paulo Arbex" userId="983a4167ac3c7752" providerId="LiveId" clId="{ABF18B0A-181A-44EC-A88E-B66644A67479}" dt="2021-08-31T13:05:20.891" v="404" actId="20577"/>
      <pc:docMkLst>
        <pc:docMk/>
      </pc:docMkLst>
      <pc:sldChg chg="del">
        <pc:chgData name="Paulo Arbex" userId="983a4167ac3c7752" providerId="LiveId" clId="{ABF18B0A-181A-44EC-A88E-B66644A67479}" dt="2021-08-31T12:59:32.776" v="0" actId="47"/>
        <pc:sldMkLst>
          <pc:docMk/>
          <pc:sldMk cId="74730350" sldId="278"/>
        </pc:sldMkLst>
      </pc:sldChg>
      <pc:sldChg chg="modSp mod">
        <pc:chgData name="Paulo Arbex" userId="983a4167ac3c7752" providerId="LiveId" clId="{ABF18B0A-181A-44EC-A88E-B66644A67479}" dt="2021-08-31T13:05:20.891" v="404" actId="20577"/>
        <pc:sldMkLst>
          <pc:docMk/>
          <pc:sldMk cId="2816342779" sldId="280"/>
        </pc:sldMkLst>
        <pc:spChg chg="mod">
          <ac:chgData name="Paulo Arbex" userId="983a4167ac3c7752" providerId="LiveId" clId="{ABF18B0A-181A-44EC-A88E-B66644A67479}" dt="2021-08-31T13:05:20.891" v="404" actId="20577"/>
          <ac:spMkLst>
            <pc:docMk/>
            <pc:sldMk cId="2816342779" sldId="280"/>
            <ac:spMk id="2" creationId="{76B3BF83-AB18-41E2-A004-1133FCFBDF68}"/>
          </ac:spMkLst>
        </pc:spChg>
        <pc:spChg chg="mod">
          <ac:chgData name="Paulo Arbex" userId="983a4167ac3c7752" providerId="LiveId" clId="{ABF18B0A-181A-44EC-A88E-B66644A67479}" dt="2021-08-31T13:04:57.859" v="395" actId="20577"/>
          <ac:spMkLst>
            <pc:docMk/>
            <pc:sldMk cId="2816342779" sldId="280"/>
            <ac:spMk id="3" creationId="{4ED8E7DD-9581-4443-883A-90C3E525D5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C6EDD8-0257-4CC6-948D-5D919E0F33F7}" type="datetimeFigureOut">
              <a:rPr lang="pt-BR" smtClean="0"/>
              <a:t>31/08/2021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5B23C-E9C1-46B7-8C33-4430BE739B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4183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15B23C-E9C1-46B7-8C33-4430BE739B87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2261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B0D2D-CD11-48C2-8B41-8B448439DB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A2614A9-B61C-4A1F-9316-11C85D825B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1659A97-F329-4017-AAA2-495430590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BE55-7230-4F28-9B16-F190D36AD6B8}" type="datetimeFigureOut">
              <a:rPr lang="pt-BR" smtClean="0"/>
              <a:t>31/08/2021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CCE8F8-07C0-4A4D-8DEB-69F2F228E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0FDDE7E-8683-4239-A37C-690CCDE76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6FA6-F91F-47B9-AF46-D320946BF9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4289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D68E48-D586-420F-A432-03A2C1CAA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CC7DEFB-98B3-4A80-BB1C-D73ABB5E53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72FD8D4-6B01-451F-BBFC-E1930B7C1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BE55-7230-4F28-9B16-F190D36AD6B8}" type="datetimeFigureOut">
              <a:rPr lang="pt-BR" smtClean="0"/>
              <a:t>31/08/2021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8E45081-067D-437A-939F-A10EC7F59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7C6DF65-9190-40E8-B254-7B6EC8A37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6FA6-F91F-47B9-AF46-D320946BF9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3301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A1AD25C-EB55-49C7-A7BD-C109E1DD64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AB7FC52-ED93-4BDA-A470-293D0B715D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681B596-AABE-42B9-ACE4-86993B908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BE55-7230-4F28-9B16-F190D36AD6B8}" type="datetimeFigureOut">
              <a:rPr lang="pt-BR" smtClean="0"/>
              <a:t>31/08/2021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30AA00B-5BD3-4F8E-B88D-7F499647E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2E0820-3357-4724-AF30-02893042D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6FA6-F91F-47B9-AF46-D320946BF9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5540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D3466A-C4BF-45E4-A93A-E72210977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449B92E-0B17-43D2-9619-9852DB5C0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498CFFF-09B5-4868-8DBD-8F7B1C609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BE55-7230-4F28-9B16-F190D36AD6B8}" type="datetimeFigureOut">
              <a:rPr lang="pt-BR" smtClean="0"/>
              <a:t>31/08/2021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9AFC797-D63D-49D9-9BE5-99DB9217C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9340DA-E981-4A51-848B-D3B9F97D3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6FA6-F91F-47B9-AF46-D320946BF9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8920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C6A31A-D5A4-45C5-8282-E7AE6B214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ED78E5C-084C-4D5A-AB40-C64F5364E5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1D80FEB-CCAC-4041-9207-D9FD86123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BE55-7230-4F28-9B16-F190D36AD6B8}" type="datetimeFigureOut">
              <a:rPr lang="pt-BR" smtClean="0"/>
              <a:t>31/08/2021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1E689B6-5542-4C21-A60A-A90A3462F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0F3667C-42D1-4EC4-A22A-DDF7CBA45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6FA6-F91F-47B9-AF46-D320946BF9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0393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659236-5B06-4BD7-AD72-6C4D64F6F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6341F4-2457-482A-B260-B682C5906A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8AA2AB9-1060-4520-91BC-D5BA404E89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7655858-A804-446E-B471-55BC3E4A1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BE55-7230-4F28-9B16-F190D36AD6B8}" type="datetimeFigureOut">
              <a:rPr lang="pt-BR" smtClean="0"/>
              <a:t>31/08/2021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D01E1A3-5B57-4CAF-AE3B-D0D0961BA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9EA79B0-1BC4-4225-9F82-D061A693D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6FA6-F91F-47B9-AF46-D320946BF9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814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F590C4-42B7-4E57-B17D-0A715B9D0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383C6EF-FEF8-4DDF-8414-059B181FD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11ED05E-7630-4C6B-8E9A-ED935961E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B2846A1-EBEF-4CCF-8001-E9CECAEB04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67DFFF0-6673-4F11-9B18-5C14A209A1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BB97B04-8606-43EC-9774-2369B4BD2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BE55-7230-4F28-9B16-F190D36AD6B8}" type="datetimeFigureOut">
              <a:rPr lang="pt-BR" smtClean="0"/>
              <a:t>31/08/2021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9C3EADA-EE7F-4E15-B76F-69B8DB9B6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D8E77AA-990E-4A55-B3DD-EB0FAB575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6FA6-F91F-47B9-AF46-D320946BF9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8946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B69924-2247-41F3-B68E-4CE9B3D5D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CA5D1BB-9383-4D12-9635-82CB3E9C2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BE55-7230-4F28-9B16-F190D36AD6B8}" type="datetimeFigureOut">
              <a:rPr lang="pt-BR" smtClean="0"/>
              <a:t>31/08/2021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9A21046-4D03-423D-8D2E-92F51147C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98E2E18-5A4D-419E-8FFC-859BD0CDD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6FA6-F91F-47B9-AF46-D320946BF9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318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4BBF401-D78D-4E4E-AE5B-850928902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BE55-7230-4F28-9B16-F190D36AD6B8}" type="datetimeFigureOut">
              <a:rPr lang="pt-BR" smtClean="0"/>
              <a:t>31/08/2021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91A3C1F-5B09-42FD-840F-8770A425A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0511A34-8DC8-4496-A48B-0C64024CD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6FA6-F91F-47B9-AF46-D320946BF9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6637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6C8941-CFDD-44BF-96AF-3AF15633E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48D32D1-1D05-4D29-AEDD-BD475AF9C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8E1109D-E924-4C05-A235-9B8A5BA6DF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E590CB3-5824-4928-837B-D9068B171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BE55-7230-4F28-9B16-F190D36AD6B8}" type="datetimeFigureOut">
              <a:rPr lang="pt-BR" smtClean="0"/>
              <a:t>31/08/2021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1F486E3-A250-436E-BB71-63007A8D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6645FC6-FEC4-408C-A758-1C667FB11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6FA6-F91F-47B9-AF46-D320946BF9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060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AC7487-398B-48C0-A411-86EB72840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129BDD2-858D-4D5C-A23C-E7D90F013A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DC8C062-3378-42B7-8244-C04025250A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1E19731-995A-4B2A-9429-DF87C9212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BE55-7230-4F28-9B16-F190D36AD6B8}" type="datetimeFigureOut">
              <a:rPr lang="pt-BR" smtClean="0"/>
              <a:t>31/08/2021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071E53C-3055-4E83-B4C8-E08A1EAF4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08C7627-58C3-4C91-BC13-74F374F79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6FA6-F91F-47B9-AF46-D320946BF9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439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10C54E-EBAE-424B-BB13-63B795D01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7A19DA0-BE94-46D0-BA2E-58DC8963F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D567E83-966E-4FAD-8E57-25EED642DC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6BE55-7230-4F28-9B16-F190D36AD6B8}" type="datetimeFigureOut">
              <a:rPr lang="pt-BR" smtClean="0"/>
              <a:t>31/08/2021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12141A0-0FD3-41AA-B6D8-471C01A806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DDCD4F0-2525-47C5-B795-6AFDBCF3B3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E6FA6-F91F-47B9-AF46-D320946BF9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6314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54497D56-2AEF-42EA-B555-0815067CFC4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-1"/>
            <a:ext cx="5176911" cy="6877591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335EE018-878E-4114-8F78-ACBEAEAB9961}"/>
              </a:ext>
            </a:extLst>
          </p:cNvPr>
          <p:cNvSpPr txBox="1">
            <a:spLocks/>
          </p:cNvSpPr>
          <p:nvPr/>
        </p:nvSpPr>
        <p:spPr>
          <a:xfrm>
            <a:off x="1563492" y="2608408"/>
            <a:ext cx="9113202" cy="7621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1" i="1" u="none" strike="noStrike" kern="1200" cap="none" spc="-50" normalizeH="0" baseline="0" noProof="0" dirty="0">
                <a:ln>
                  <a:noFill/>
                </a:ln>
                <a:effectLst/>
                <a:uLnTx/>
                <a:uFillTx/>
                <a:latin typeface="Arial Black" panose="020B0A04020102020204" pitchFamily="34" charset="0"/>
                <a:ea typeface="Kozuka Gothic Pro R" pitchFamily="34" charset="-128"/>
                <a:cs typeface="+mj-cs"/>
              </a:rPr>
              <a:t>PL 5829</a:t>
            </a:r>
            <a:r>
              <a:rPr lang="pt-BR" sz="4400" b="1" i="1" spc="-50" dirty="0">
                <a:latin typeface="Arial Black" panose="020B0A04020102020204" pitchFamily="34" charset="0"/>
                <a:ea typeface="Kozuka Gothic Pro R" pitchFamily="34" charset="-128"/>
                <a:cs typeface="+mj-cs"/>
              </a:rPr>
              <a:t>/2019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F907960F-8A19-4D68-B0A2-7073508073BD}"/>
              </a:ext>
            </a:extLst>
          </p:cNvPr>
          <p:cNvSpPr/>
          <p:nvPr/>
        </p:nvSpPr>
        <p:spPr>
          <a:xfrm>
            <a:off x="3354489" y="3417169"/>
            <a:ext cx="5531208" cy="2994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31 de agosto de 2021</a:t>
            </a:r>
          </a:p>
        </p:txBody>
      </p:sp>
      <p:pic>
        <p:nvPicPr>
          <p:cNvPr id="3" name="Imagem 2" descr="Desenho de um círculo&#10;&#10;Descrição gerada automaticamente com confiança média">
            <a:extLst>
              <a:ext uri="{FF2B5EF4-FFF2-40B4-BE49-F238E27FC236}">
                <a16:creationId xmlns:a16="http://schemas.microsoft.com/office/drawing/2014/main" id="{04B65E2F-87CD-4F8B-ADB1-3FB126FA04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4016" y="4653796"/>
            <a:ext cx="5114925" cy="1000125"/>
          </a:xfrm>
          <a:prstGeom prst="rect">
            <a:avLst/>
          </a:prstGeom>
        </p:spPr>
      </p:pic>
      <p:pic>
        <p:nvPicPr>
          <p:cNvPr id="5" name="Imagem 4" descr="Ícone&#10;&#10;Descrição gerada automaticamente">
            <a:extLst>
              <a:ext uri="{FF2B5EF4-FFF2-40B4-BE49-F238E27FC236}">
                <a16:creationId xmlns:a16="http://schemas.microsoft.com/office/drawing/2014/main" id="{091B0129-D4E7-4065-B14C-85034B0B2E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44016" y="1021450"/>
            <a:ext cx="5067300" cy="1524000"/>
          </a:xfrm>
          <a:prstGeom prst="rect">
            <a:avLst/>
          </a:prstGeom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4F50E6EE-4C1A-455E-8535-513B656B5B1C}"/>
              </a:ext>
            </a:extLst>
          </p:cNvPr>
          <p:cNvSpPr/>
          <p:nvPr/>
        </p:nvSpPr>
        <p:spPr>
          <a:xfrm>
            <a:off x="3354489" y="3801167"/>
            <a:ext cx="5531208" cy="74931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Convidado Deputado Lafayette de Andrada</a:t>
            </a:r>
          </a:p>
          <a:p>
            <a:pPr algn="ctr"/>
            <a:r>
              <a:rPr lang="pt-B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Autor do PL 5829/2019 e Presidente da Frente Parlamentar Mista de </a:t>
            </a:r>
            <a:r>
              <a:rPr lang="pt-BR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CGHs</a:t>
            </a:r>
            <a:r>
              <a:rPr lang="pt-B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e </a:t>
            </a:r>
            <a:r>
              <a:rPr lang="pt-BR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PCHs</a:t>
            </a:r>
            <a:endParaRPr lang="pt-BR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1170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3CF9448-8E33-4798-AEB6-B9BF00A1429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-1"/>
            <a:ext cx="5176911" cy="687759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6B3BF83-AB18-41E2-A004-1133FCFBD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67334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>
                <a:latin typeface="Arial Black" panose="020B0A04020102020204" pitchFamily="34" charset="0"/>
              </a:rPr>
              <a:t>PL 5829 – Compensação de energia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4ED8E7DD-9581-4443-883A-90C3E525D500}"/>
              </a:ext>
            </a:extLst>
          </p:cNvPr>
          <p:cNvSpPr txBox="1">
            <a:spLocks/>
          </p:cNvSpPr>
          <p:nvPr/>
        </p:nvSpPr>
        <p:spPr>
          <a:xfrm>
            <a:off x="838200" y="1877781"/>
            <a:ext cx="10515600" cy="4615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3400" dirty="0"/>
              <a:t>Podem aderir ao sistema de compensação de energia elétrica pessoas físicas e jurídicas e suas respectivas unidades consumidoras, exceto (Art. 8º):</a:t>
            </a:r>
          </a:p>
          <a:p>
            <a:pPr marL="1028700" lvl="1" indent="-571500">
              <a:buFont typeface="+mj-lt"/>
              <a:buAutoNum type="romanUcPeriod"/>
            </a:pPr>
            <a:r>
              <a:rPr lang="pt-BR" sz="3000" dirty="0"/>
              <a:t>Consumidores livres;</a:t>
            </a:r>
          </a:p>
          <a:p>
            <a:pPr marL="1028700" lvl="1" indent="-571500">
              <a:buFont typeface="+mj-lt"/>
              <a:buAutoNum type="romanUcPeriod"/>
            </a:pPr>
            <a:r>
              <a:rPr lang="pt-BR" sz="3000" dirty="0"/>
              <a:t>Unidades </a:t>
            </a:r>
            <a:r>
              <a:rPr lang="pt-BR" sz="3000" dirty="0" err="1"/>
              <a:t>Prossumidoras</a:t>
            </a:r>
            <a:r>
              <a:rPr lang="pt-BR" sz="3000" dirty="0"/>
              <a:t> que já tenham formalizado quaisquer tipo de relacionamento no ambiente Livre ou Regulado; </a:t>
            </a:r>
          </a:p>
          <a:p>
            <a:pPr lvl="1"/>
            <a:endParaRPr lang="pt-BR" sz="3000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07F4F34-F182-4815-B4A8-828B3458EC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01" b="89604" l="4089" r="95725">
                        <a14:foregroundMark x1="12454" y1="74257" x2="1673" y2="75743"/>
                        <a14:foregroundMark x1="23762" y1="80934" x2="26952" y2="81683"/>
                        <a14:foregroundMark x1="1673" y1="75743" x2="13905" y2="78617"/>
                        <a14:foregroundMark x1="18944" y1="88792" x2="16914" y2="90594"/>
                        <a14:foregroundMark x1="26952" y1="81683" x2="24448" y2="83906"/>
                        <a14:foregroundMark x1="16914" y1="90594" x2="15056" y2="90594"/>
                        <a14:foregroundMark x1="24693" y1="58017" x2="27323" y2="58911"/>
                        <a14:foregroundMark x1="4833" y1="68317" x2="7063" y2="66832"/>
                        <a14:foregroundMark x1="7063" y1="66832" x2="4275" y2="66832"/>
                        <a14:foregroundMark x1="89777" y1="61881" x2="72119" y2="61881"/>
                        <a14:foregroundMark x1="72119" y1="61881" x2="74535" y2="66832"/>
                        <a14:foregroundMark x1="40315" y1="20349" x2="42193" y2="15347"/>
                        <a14:foregroundMark x1="34758" y1="35149" x2="36343" y2="30928"/>
                        <a14:foregroundMark x1="42193" y1="15347" x2="52602" y2="13861"/>
                        <a14:foregroundMark x1="52602" y1="13861" x2="60781" y2="30198"/>
                        <a14:foregroundMark x1="60781" y1="30198" x2="61338" y2="35644"/>
                        <a14:foregroundMark x1="95725" y1="57921" x2="95725" y2="57921"/>
                        <a14:foregroundMark x1="95539" y1="54455" x2="95539" y2="54455"/>
                        <a14:foregroundMark x1="44796" y1="70297" x2="44796" y2="70297"/>
                        <a14:foregroundMark x1="53532" y1="56436" x2="53532" y2="56436"/>
                        <a14:foregroundMark x1="55204" y1="77228" x2="55204" y2="77228"/>
                        <a14:foregroundMark x1="19703" y1="79208" x2="19703" y2="79208"/>
                        <a14:foregroundMark x1="16357" y1="83168" x2="16357" y2="83168"/>
                        <a14:foregroundMark x1="15428" y1="82673" x2="22305" y2="82673"/>
                        <a14:foregroundMark x1="26394" y1="79703" x2="16914" y2="79703"/>
                        <a14:foregroundMark x1="16914" y1="79703" x2="23048" y2="79703"/>
                        <a14:foregroundMark x1="15799" y1="80693" x2="10967" y2="79208"/>
                        <a14:backgroundMark x1="38104" y1="25248" x2="38104" y2="25248"/>
                        <a14:backgroundMark x1="40706" y1="21287" x2="36245" y2="30693"/>
                        <a14:backgroundMark x1="36059" y1="30693" x2="36059" y2="30693"/>
                        <a14:backgroundMark x1="10781" y1="52475" x2="10781" y2="52475"/>
                        <a14:backgroundMark x1="22305" y1="57921" x2="22305" y2="57921"/>
                        <a14:backgroundMark x1="15056" y1="90594" x2="10781" y2="90594"/>
                        <a14:backgroundMark x1="14312" y1="51485" x2="8178" y2="52970"/>
                        <a14:backgroundMark x1="24907" y1="58911" x2="14312" y2="589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32290" y="5766334"/>
            <a:ext cx="1875692" cy="7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697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502C628C-39AA-4E1D-A9FA-B4AEC95CEC0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-1"/>
            <a:ext cx="5176911" cy="687759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6B3BF83-AB18-41E2-A004-1133FCFBD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>
                <a:latin typeface="Arial Black" panose="020B0A04020102020204" pitchFamily="34" charset="0"/>
              </a:rPr>
              <a:t>PL 5829 – Compensação de energia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4ED8E7DD-9581-4443-883A-90C3E525D500}"/>
              </a:ext>
            </a:extLst>
          </p:cNvPr>
          <p:cNvSpPr txBox="1">
            <a:spLocks/>
          </p:cNvSpPr>
          <p:nvPr/>
        </p:nvSpPr>
        <p:spPr>
          <a:xfrm>
            <a:off x="838200" y="1877781"/>
            <a:ext cx="10515600" cy="4615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400" i="1" dirty="0"/>
              <a:t>Os excedentes de energia provenientes de geração distribuída em unidades geradoras atendidas por permissionárias de energia elétrica, poderão ser alocados em concessionárias de energia elétrica onde a permissionária se encontra alocada (Art. 13º).</a:t>
            </a:r>
            <a:endParaRPr lang="pt-BR" sz="3000" i="1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9C83E6D-622C-4D42-8E3C-28E6641014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01" b="89604" l="4089" r="95725">
                        <a14:foregroundMark x1="12454" y1="74257" x2="1673" y2="75743"/>
                        <a14:foregroundMark x1="23762" y1="80934" x2="26952" y2="81683"/>
                        <a14:foregroundMark x1="1673" y1="75743" x2="13905" y2="78617"/>
                        <a14:foregroundMark x1="18944" y1="88792" x2="16914" y2="90594"/>
                        <a14:foregroundMark x1="26952" y1="81683" x2="24448" y2="83906"/>
                        <a14:foregroundMark x1="16914" y1="90594" x2="15056" y2="90594"/>
                        <a14:foregroundMark x1="24693" y1="58017" x2="27323" y2="58911"/>
                        <a14:foregroundMark x1="4833" y1="68317" x2="7063" y2="66832"/>
                        <a14:foregroundMark x1="7063" y1="66832" x2="4275" y2="66832"/>
                        <a14:foregroundMark x1="89777" y1="61881" x2="72119" y2="61881"/>
                        <a14:foregroundMark x1="72119" y1="61881" x2="74535" y2="66832"/>
                        <a14:foregroundMark x1="40315" y1="20349" x2="42193" y2="15347"/>
                        <a14:foregroundMark x1="34758" y1="35149" x2="36343" y2="30928"/>
                        <a14:foregroundMark x1="42193" y1="15347" x2="52602" y2="13861"/>
                        <a14:foregroundMark x1="52602" y1="13861" x2="60781" y2="30198"/>
                        <a14:foregroundMark x1="60781" y1="30198" x2="61338" y2="35644"/>
                        <a14:foregroundMark x1="95725" y1="57921" x2="95725" y2="57921"/>
                        <a14:foregroundMark x1="95539" y1="54455" x2="95539" y2="54455"/>
                        <a14:foregroundMark x1="44796" y1="70297" x2="44796" y2="70297"/>
                        <a14:foregroundMark x1="53532" y1="56436" x2="53532" y2="56436"/>
                        <a14:foregroundMark x1="55204" y1="77228" x2="55204" y2="77228"/>
                        <a14:foregroundMark x1="19703" y1="79208" x2="19703" y2="79208"/>
                        <a14:foregroundMark x1="16357" y1="83168" x2="16357" y2="83168"/>
                        <a14:foregroundMark x1="15428" y1="82673" x2="22305" y2="82673"/>
                        <a14:foregroundMark x1="26394" y1="79703" x2="16914" y2="79703"/>
                        <a14:foregroundMark x1="16914" y1="79703" x2="23048" y2="79703"/>
                        <a14:foregroundMark x1="15799" y1="80693" x2="10967" y2="79208"/>
                        <a14:backgroundMark x1="38104" y1="25248" x2="38104" y2="25248"/>
                        <a14:backgroundMark x1="40706" y1="21287" x2="36245" y2="30693"/>
                        <a14:backgroundMark x1="36059" y1="30693" x2="36059" y2="30693"/>
                        <a14:backgroundMark x1="10781" y1="52475" x2="10781" y2="52475"/>
                        <a14:backgroundMark x1="22305" y1="57921" x2="22305" y2="57921"/>
                        <a14:backgroundMark x1="15056" y1="90594" x2="10781" y2="90594"/>
                        <a14:backgroundMark x1="14312" y1="51485" x2="8178" y2="52970"/>
                        <a14:backgroundMark x1="24907" y1="58911" x2="14312" y2="589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32290" y="5766334"/>
            <a:ext cx="1875692" cy="7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390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4C8EF202-A4C8-453E-A95C-8555F973551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-1"/>
            <a:ext cx="5176911" cy="687759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6B3BF83-AB18-41E2-A004-1133FCFBD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22112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>
                <a:latin typeface="Arial Black" panose="020B0A04020102020204" pitchFamily="34" charset="0"/>
              </a:rPr>
              <a:t>PL 5829 – Compensação de energia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4ED8E7DD-9581-4443-883A-90C3E525D500}"/>
              </a:ext>
            </a:extLst>
          </p:cNvPr>
          <p:cNvSpPr txBox="1">
            <a:spLocks/>
          </p:cNvSpPr>
          <p:nvPr/>
        </p:nvSpPr>
        <p:spPr>
          <a:xfrm>
            <a:off x="838200" y="1877781"/>
            <a:ext cx="10515600" cy="4615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endParaRPr lang="pt-BR" sz="3000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788B2A73-2EF7-4D57-BAD8-899CDAAEAABB}"/>
              </a:ext>
            </a:extLst>
          </p:cNvPr>
          <p:cNvSpPr txBox="1">
            <a:spLocks/>
          </p:cNvSpPr>
          <p:nvPr/>
        </p:nvSpPr>
        <p:spPr>
          <a:xfrm>
            <a:off x="990600" y="2030181"/>
            <a:ext cx="10515600" cy="4615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400" i="1" dirty="0"/>
              <a:t>No estabelecimento do custo do transporte, deve-se aplicar a tarifa correspondente à forma de uso dos sistema de distribuição realizada pela unidade </a:t>
            </a:r>
            <a:r>
              <a:rPr lang="pt-BR" sz="3400" i="1" dirty="0" err="1"/>
              <a:t>Prossumidora</a:t>
            </a:r>
            <a:r>
              <a:rPr lang="pt-BR" sz="3400" i="1" dirty="0"/>
              <a:t>, se para injetar ou consumir energia (Art. 16º).</a:t>
            </a:r>
          </a:p>
          <a:p>
            <a:pPr algn="ctr"/>
            <a:endParaRPr lang="pt-BR" sz="3400" i="1" dirty="0"/>
          </a:p>
          <a:p>
            <a:pPr algn="ctr"/>
            <a:endParaRPr lang="pt-BR" sz="3000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7A3EC30E-C739-4C28-B24E-D297A74DD8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01" b="89604" l="4089" r="95725">
                        <a14:foregroundMark x1="12454" y1="74257" x2="1673" y2="75743"/>
                        <a14:foregroundMark x1="23762" y1="80934" x2="26952" y2="81683"/>
                        <a14:foregroundMark x1="1673" y1="75743" x2="13905" y2="78617"/>
                        <a14:foregroundMark x1="18944" y1="88792" x2="16914" y2="90594"/>
                        <a14:foregroundMark x1="26952" y1="81683" x2="24448" y2="83906"/>
                        <a14:foregroundMark x1="16914" y1="90594" x2="15056" y2="90594"/>
                        <a14:foregroundMark x1="24693" y1="58017" x2="27323" y2="58911"/>
                        <a14:foregroundMark x1="4833" y1="68317" x2="7063" y2="66832"/>
                        <a14:foregroundMark x1="7063" y1="66832" x2="4275" y2="66832"/>
                        <a14:foregroundMark x1="89777" y1="61881" x2="72119" y2="61881"/>
                        <a14:foregroundMark x1="72119" y1="61881" x2="74535" y2="66832"/>
                        <a14:foregroundMark x1="40315" y1="20349" x2="42193" y2="15347"/>
                        <a14:foregroundMark x1="34758" y1="35149" x2="36343" y2="30928"/>
                        <a14:foregroundMark x1="42193" y1="15347" x2="52602" y2="13861"/>
                        <a14:foregroundMark x1="52602" y1="13861" x2="60781" y2="30198"/>
                        <a14:foregroundMark x1="60781" y1="30198" x2="61338" y2="35644"/>
                        <a14:foregroundMark x1="95725" y1="57921" x2="95725" y2="57921"/>
                        <a14:foregroundMark x1="95539" y1="54455" x2="95539" y2="54455"/>
                        <a14:foregroundMark x1="44796" y1="70297" x2="44796" y2="70297"/>
                        <a14:foregroundMark x1="53532" y1="56436" x2="53532" y2="56436"/>
                        <a14:foregroundMark x1="55204" y1="77228" x2="55204" y2="77228"/>
                        <a14:foregroundMark x1="19703" y1="79208" x2="19703" y2="79208"/>
                        <a14:foregroundMark x1="16357" y1="83168" x2="16357" y2="83168"/>
                        <a14:foregroundMark x1="15428" y1="82673" x2="22305" y2="82673"/>
                        <a14:foregroundMark x1="26394" y1="79703" x2="16914" y2="79703"/>
                        <a14:foregroundMark x1="16914" y1="79703" x2="23048" y2="79703"/>
                        <a14:foregroundMark x1="15799" y1="80693" x2="10967" y2="79208"/>
                        <a14:backgroundMark x1="38104" y1="25248" x2="38104" y2="25248"/>
                        <a14:backgroundMark x1="40706" y1="21287" x2="36245" y2="30693"/>
                        <a14:backgroundMark x1="36059" y1="30693" x2="36059" y2="30693"/>
                        <a14:backgroundMark x1="10781" y1="52475" x2="10781" y2="52475"/>
                        <a14:backgroundMark x1="22305" y1="57921" x2="22305" y2="57921"/>
                        <a14:backgroundMark x1="15056" y1="90594" x2="10781" y2="90594"/>
                        <a14:backgroundMark x1="14312" y1="51485" x2="8178" y2="52970"/>
                        <a14:backgroundMark x1="24907" y1="58911" x2="14312" y2="589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32290" y="5766334"/>
            <a:ext cx="1875692" cy="7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107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56DEE5C6-9FCD-4974-9855-D00938D10F2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-1"/>
            <a:ext cx="5176911" cy="687759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6B3BF83-AB18-41E2-A004-1133FCFBD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>
                <a:latin typeface="Arial Black" panose="020B0A04020102020204" pitchFamily="34" charset="0"/>
              </a:rPr>
              <a:t>PL 5829 – Regra de transição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4ED8E7DD-9581-4443-883A-90C3E525D500}"/>
              </a:ext>
            </a:extLst>
          </p:cNvPr>
          <p:cNvSpPr txBox="1">
            <a:spLocks/>
          </p:cNvSpPr>
          <p:nvPr/>
        </p:nvSpPr>
        <p:spPr>
          <a:xfrm>
            <a:off x="838200" y="1877781"/>
            <a:ext cx="10515600" cy="4615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400" i="1" dirty="0"/>
              <a:t>Permanecem vigentes as condições atuais, até 31 de dezembro de 2045, para as unidades </a:t>
            </a:r>
            <a:r>
              <a:rPr lang="pt-BR" sz="3400" i="1" dirty="0" err="1"/>
              <a:t>prossumidoras</a:t>
            </a:r>
            <a:r>
              <a:rPr lang="pt-BR" sz="3400" i="1" dirty="0"/>
              <a:t> que efetuarem a Solicitação de Acesso em até 12 meses contados da publicação da Lei (Art 25º).</a:t>
            </a:r>
          </a:p>
          <a:p>
            <a:pPr algn="ctr"/>
            <a:endParaRPr lang="pt-BR" sz="3400" i="1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68B5E73-01B6-4191-A2D3-5FB04E9C47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01" b="89604" l="4089" r="95725">
                        <a14:foregroundMark x1="12454" y1="74257" x2="1673" y2="75743"/>
                        <a14:foregroundMark x1="23762" y1="80934" x2="26952" y2="81683"/>
                        <a14:foregroundMark x1="1673" y1="75743" x2="13905" y2="78617"/>
                        <a14:foregroundMark x1="18944" y1="88792" x2="16914" y2="90594"/>
                        <a14:foregroundMark x1="26952" y1="81683" x2="24448" y2="83906"/>
                        <a14:foregroundMark x1="16914" y1="90594" x2="15056" y2="90594"/>
                        <a14:foregroundMark x1="24693" y1="58017" x2="27323" y2="58911"/>
                        <a14:foregroundMark x1="4833" y1="68317" x2="7063" y2="66832"/>
                        <a14:foregroundMark x1="7063" y1="66832" x2="4275" y2="66832"/>
                        <a14:foregroundMark x1="89777" y1="61881" x2="72119" y2="61881"/>
                        <a14:foregroundMark x1="72119" y1="61881" x2="74535" y2="66832"/>
                        <a14:foregroundMark x1="40315" y1="20349" x2="42193" y2="15347"/>
                        <a14:foregroundMark x1="34758" y1="35149" x2="36343" y2="30928"/>
                        <a14:foregroundMark x1="42193" y1="15347" x2="52602" y2="13861"/>
                        <a14:foregroundMark x1="52602" y1="13861" x2="60781" y2="30198"/>
                        <a14:foregroundMark x1="60781" y1="30198" x2="61338" y2="35644"/>
                        <a14:foregroundMark x1="95725" y1="57921" x2="95725" y2="57921"/>
                        <a14:foregroundMark x1="95539" y1="54455" x2="95539" y2="54455"/>
                        <a14:foregroundMark x1="44796" y1="70297" x2="44796" y2="70297"/>
                        <a14:foregroundMark x1="53532" y1="56436" x2="53532" y2="56436"/>
                        <a14:foregroundMark x1="55204" y1="77228" x2="55204" y2="77228"/>
                        <a14:foregroundMark x1="19703" y1="79208" x2="19703" y2="79208"/>
                        <a14:foregroundMark x1="16357" y1="83168" x2="16357" y2="83168"/>
                        <a14:foregroundMark x1="15428" y1="82673" x2="22305" y2="82673"/>
                        <a14:foregroundMark x1="26394" y1="79703" x2="16914" y2="79703"/>
                        <a14:foregroundMark x1="16914" y1="79703" x2="23048" y2="79703"/>
                        <a14:foregroundMark x1="15799" y1="80693" x2="10967" y2="79208"/>
                        <a14:backgroundMark x1="38104" y1="25248" x2="38104" y2="25248"/>
                        <a14:backgroundMark x1="40706" y1="21287" x2="36245" y2="30693"/>
                        <a14:backgroundMark x1="36059" y1="30693" x2="36059" y2="30693"/>
                        <a14:backgroundMark x1="10781" y1="52475" x2="10781" y2="52475"/>
                        <a14:backgroundMark x1="22305" y1="57921" x2="22305" y2="57921"/>
                        <a14:backgroundMark x1="15056" y1="90594" x2="10781" y2="90594"/>
                        <a14:backgroundMark x1="14312" y1="51485" x2="8178" y2="52970"/>
                        <a14:backgroundMark x1="24907" y1="58911" x2="14312" y2="589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32290" y="5766334"/>
            <a:ext cx="1875692" cy="7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264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9AAB7AAD-EDB6-4498-A8E7-12B9B7BAA07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-1"/>
            <a:ext cx="5176911" cy="687759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6B3BF83-AB18-41E2-A004-1133FCFBD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>
                <a:latin typeface="Arial Black" panose="020B0A04020102020204" pitchFamily="34" charset="0"/>
              </a:rPr>
              <a:t>PL 5829 – Regra de transição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4ED8E7DD-9581-4443-883A-90C3E525D500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615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3400" dirty="0"/>
              <a:t>São condições para perda da regra de transição: </a:t>
            </a:r>
          </a:p>
          <a:p>
            <a:pPr marL="1028700" lvl="1" indent="-571500">
              <a:buFont typeface="+mj-lt"/>
              <a:buAutoNum type="romanUcPeriod"/>
            </a:pPr>
            <a:r>
              <a:rPr lang="pt-BR" sz="3000" dirty="0"/>
              <a:t>Encerramento do contrato com a distribuidora; </a:t>
            </a:r>
          </a:p>
          <a:p>
            <a:pPr marL="1028700" lvl="1" indent="-571500">
              <a:buFont typeface="+mj-lt"/>
              <a:buAutoNum type="romanUcPeriod"/>
            </a:pPr>
            <a:r>
              <a:rPr lang="pt-BR" sz="3000" dirty="0"/>
              <a:t>Fraude no medidor; </a:t>
            </a:r>
          </a:p>
          <a:p>
            <a:pPr marL="1028700" lvl="1" indent="-571500">
              <a:buFont typeface="+mj-lt"/>
              <a:buAutoNum type="romanUcPeriod"/>
            </a:pPr>
            <a:r>
              <a:rPr lang="pt-BR" sz="3000" dirty="0"/>
              <a:t>Alteração de contratação de demanda.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5F4D4B5A-33B6-428B-B3F5-9490202B7D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01" b="89604" l="4089" r="95725">
                        <a14:foregroundMark x1="12454" y1="74257" x2="1673" y2="75743"/>
                        <a14:foregroundMark x1="23762" y1="80934" x2="26952" y2="81683"/>
                        <a14:foregroundMark x1="1673" y1="75743" x2="13905" y2="78617"/>
                        <a14:foregroundMark x1="18944" y1="88792" x2="16914" y2="90594"/>
                        <a14:foregroundMark x1="26952" y1="81683" x2="24448" y2="83906"/>
                        <a14:foregroundMark x1="16914" y1="90594" x2="15056" y2="90594"/>
                        <a14:foregroundMark x1="24693" y1="58017" x2="27323" y2="58911"/>
                        <a14:foregroundMark x1="4833" y1="68317" x2="7063" y2="66832"/>
                        <a14:foregroundMark x1="7063" y1="66832" x2="4275" y2="66832"/>
                        <a14:foregroundMark x1="89777" y1="61881" x2="72119" y2="61881"/>
                        <a14:foregroundMark x1="72119" y1="61881" x2="74535" y2="66832"/>
                        <a14:foregroundMark x1="40315" y1="20349" x2="42193" y2="15347"/>
                        <a14:foregroundMark x1="34758" y1="35149" x2="36343" y2="30928"/>
                        <a14:foregroundMark x1="42193" y1="15347" x2="52602" y2="13861"/>
                        <a14:foregroundMark x1="52602" y1="13861" x2="60781" y2="30198"/>
                        <a14:foregroundMark x1="60781" y1="30198" x2="61338" y2="35644"/>
                        <a14:foregroundMark x1="95725" y1="57921" x2="95725" y2="57921"/>
                        <a14:foregroundMark x1="95539" y1="54455" x2="95539" y2="54455"/>
                        <a14:foregroundMark x1="44796" y1="70297" x2="44796" y2="70297"/>
                        <a14:foregroundMark x1="53532" y1="56436" x2="53532" y2="56436"/>
                        <a14:foregroundMark x1="55204" y1="77228" x2="55204" y2="77228"/>
                        <a14:foregroundMark x1="19703" y1="79208" x2="19703" y2="79208"/>
                        <a14:foregroundMark x1="16357" y1="83168" x2="16357" y2="83168"/>
                        <a14:foregroundMark x1="15428" y1="82673" x2="22305" y2="82673"/>
                        <a14:foregroundMark x1="26394" y1="79703" x2="16914" y2="79703"/>
                        <a14:foregroundMark x1="16914" y1="79703" x2="23048" y2="79703"/>
                        <a14:foregroundMark x1="15799" y1="80693" x2="10967" y2="79208"/>
                        <a14:backgroundMark x1="38104" y1="25248" x2="38104" y2="25248"/>
                        <a14:backgroundMark x1="40706" y1="21287" x2="36245" y2="30693"/>
                        <a14:backgroundMark x1="36059" y1="30693" x2="36059" y2="30693"/>
                        <a14:backgroundMark x1="10781" y1="52475" x2="10781" y2="52475"/>
                        <a14:backgroundMark x1="22305" y1="57921" x2="22305" y2="57921"/>
                        <a14:backgroundMark x1="15056" y1="90594" x2="10781" y2="90594"/>
                        <a14:backgroundMark x1="14312" y1="51485" x2="8178" y2="52970"/>
                        <a14:backgroundMark x1="24907" y1="58911" x2="14312" y2="589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32290" y="5766334"/>
            <a:ext cx="1875692" cy="7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413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5764B4D0-0550-4DCA-ABE5-BC9F310FF58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-1"/>
            <a:ext cx="5176911" cy="687759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6B3BF83-AB18-41E2-A004-1133FCFBD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>
                <a:latin typeface="Arial Black" panose="020B0A04020102020204" pitchFamily="34" charset="0"/>
              </a:rPr>
              <a:t>PL 5829 – Regra de transição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4ED8E7DD-9581-4443-883A-90C3E525D500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615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3400" dirty="0"/>
              <a:t>Prazos para conexão das usinas: </a:t>
            </a:r>
          </a:p>
          <a:p>
            <a:pPr marL="1028700" lvl="1" indent="-571500">
              <a:buFont typeface="+mj-lt"/>
              <a:buAutoNum type="romanUcPeriod"/>
            </a:pPr>
            <a:r>
              <a:rPr lang="pt-BR" sz="3000" dirty="0"/>
              <a:t>Microgeração: 120 dias; </a:t>
            </a:r>
          </a:p>
          <a:p>
            <a:pPr marL="1028700" lvl="1" indent="-571500">
              <a:buFont typeface="+mj-lt"/>
              <a:buAutoNum type="romanUcPeriod"/>
            </a:pPr>
            <a:r>
              <a:rPr lang="pt-BR" sz="3000" dirty="0"/>
              <a:t>Minigeração Solar: 12 meses; </a:t>
            </a:r>
          </a:p>
          <a:p>
            <a:pPr marL="1028700" lvl="1" indent="-571500">
              <a:buFont typeface="+mj-lt"/>
              <a:buAutoNum type="romanUcPeriod"/>
            </a:pPr>
            <a:r>
              <a:rPr lang="pt-BR" sz="3000" dirty="0"/>
              <a:t>Minigeração demais fontes: 30 meses. </a:t>
            </a:r>
          </a:p>
          <a:p>
            <a:pPr lvl="1"/>
            <a:endParaRPr lang="pt-BR" sz="3000" dirty="0"/>
          </a:p>
          <a:p>
            <a:pPr lvl="1" algn="ctr"/>
            <a:r>
              <a:rPr lang="pt-BR" sz="3000" i="1" dirty="0"/>
              <a:t>A contagem do prazo fica suspensa em caso de pendência por parte da distribuidora.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7FCE31F-3F41-4E22-AD3C-348A7EDFDB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01" b="89604" l="4089" r="95725">
                        <a14:foregroundMark x1="12454" y1="74257" x2="1673" y2="75743"/>
                        <a14:foregroundMark x1="23762" y1="80934" x2="26952" y2="81683"/>
                        <a14:foregroundMark x1="1673" y1="75743" x2="13905" y2="78617"/>
                        <a14:foregroundMark x1="18944" y1="88792" x2="16914" y2="90594"/>
                        <a14:foregroundMark x1="26952" y1="81683" x2="24448" y2="83906"/>
                        <a14:foregroundMark x1="16914" y1="90594" x2="15056" y2="90594"/>
                        <a14:foregroundMark x1="24693" y1="58017" x2="27323" y2="58911"/>
                        <a14:foregroundMark x1="4833" y1="68317" x2="7063" y2="66832"/>
                        <a14:foregroundMark x1="7063" y1="66832" x2="4275" y2="66832"/>
                        <a14:foregroundMark x1="89777" y1="61881" x2="72119" y2="61881"/>
                        <a14:foregroundMark x1="72119" y1="61881" x2="74535" y2="66832"/>
                        <a14:foregroundMark x1="40315" y1="20349" x2="42193" y2="15347"/>
                        <a14:foregroundMark x1="34758" y1="35149" x2="36343" y2="30928"/>
                        <a14:foregroundMark x1="42193" y1="15347" x2="52602" y2="13861"/>
                        <a14:foregroundMark x1="52602" y1="13861" x2="60781" y2="30198"/>
                        <a14:foregroundMark x1="60781" y1="30198" x2="61338" y2="35644"/>
                        <a14:foregroundMark x1="95725" y1="57921" x2="95725" y2="57921"/>
                        <a14:foregroundMark x1="95539" y1="54455" x2="95539" y2="54455"/>
                        <a14:foregroundMark x1="44796" y1="70297" x2="44796" y2="70297"/>
                        <a14:foregroundMark x1="53532" y1="56436" x2="53532" y2="56436"/>
                        <a14:foregroundMark x1="55204" y1="77228" x2="55204" y2="77228"/>
                        <a14:foregroundMark x1="19703" y1="79208" x2="19703" y2="79208"/>
                        <a14:foregroundMark x1="16357" y1="83168" x2="16357" y2="83168"/>
                        <a14:foregroundMark x1="15428" y1="82673" x2="22305" y2="82673"/>
                        <a14:foregroundMark x1="26394" y1="79703" x2="16914" y2="79703"/>
                        <a14:foregroundMark x1="16914" y1="79703" x2="23048" y2="79703"/>
                        <a14:foregroundMark x1="15799" y1="80693" x2="10967" y2="79208"/>
                        <a14:backgroundMark x1="38104" y1="25248" x2="38104" y2="25248"/>
                        <a14:backgroundMark x1="40706" y1="21287" x2="36245" y2="30693"/>
                        <a14:backgroundMark x1="36059" y1="30693" x2="36059" y2="30693"/>
                        <a14:backgroundMark x1="10781" y1="52475" x2="10781" y2="52475"/>
                        <a14:backgroundMark x1="22305" y1="57921" x2="22305" y2="57921"/>
                        <a14:backgroundMark x1="15056" y1="90594" x2="10781" y2="90594"/>
                        <a14:backgroundMark x1="14312" y1="51485" x2="8178" y2="52970"/>
                        <a14:backgroundMark x1="24907" y1="58911" x2="14312" y2="589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32290" y="5766334"/>
            <a:ext cx="1875692" cy="7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0870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89264CB7-E14B-454E-BCE1-D44FF2AE1E5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-1"/>
            <a:ext cx="5176911" cy="687759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6B3BF83-AB18-41E2-A004-1133FCFBD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>
                <a:latin typeface="Arial Black" panose="020B0A04020102020204" pitchFamily="34" charset="0"/>
              </a:rPr>
              <a:t>PL 5829 – Regra de transição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4ED8E7DD-9581-4443-883A-90C3E525D500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615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3400" dirty="0"/>
              <a:t>Para as unidade </a:t>
            </a:r>
            <a:r>
              <a:rPr lang="pt-BR" sz="3400" dirty="0" err="1"/>
              <a:t>Prossumidoras</a:t>
            </a:r>
            <a:r>
              <a:rPr lang="pt-BR" sz="3400" dirty="0"/>
              <a:t> que realizarem a Solicitação de Acesso após 12 meses da vigência da Lei, aplicação gradual da </a:t>
            </a:r>
            <a:r>
              <a:rPr lang="pt-BR" sz="3400" dirty="0" err="1"/>
              <a:t>TUSDFiob</a:t>
            </a:r>
            <a:r>
              <a:rPr lang="pt-BR" sz="3400" dirty="0"/>
              <a:t> (Art. 26º):</a:t>
            </a:r>
          </a:p>
          <a:p>
            <a:pPr marL="742950" lvl="1" indent="-285750">
              <a:buFont typeface="+mj-lt"/>
              <a:buAutoNum type="romanUcPeriod"/>
            </a:pPr>
            <a:r>
              <a:rPr lang="pt-BR" sz="3000" dirty="0"/>
              <a:t>15% - A partir de 2023;</a:t>
            </a:r>
          </a:p>
          <a:p>
            <a:pPr marL="742950" lvl="1" indent="-285750">
              <a:buFont typeface="+mj-lt"/>
              <a:buAutoNum type="romanUcPeriod"/>
            </a:pPr>
            <a:r>
              <a:rPr lang="pt-BR" sz="3000" dirty="0"/>
              <a:t> 30% - A partir de 2024;</a:t>
            </a:r>
          </a:p>
          <a:p>
            <a:pPr marL="742950" lvl="1" indent="-285750">
              <a:buFont typeface="+mj-lt"/>
              <a:buAutoNum type="romanUcPeriod"/>
            </a:pPr>
            <a:r>
              <a:rPr lang="pt-BR" sz="3000" dirty="0"/>
              <a:t> 45% - A partir de 2025;</a:t>
            </a:r>
          </a:p>
          <a:p>
            <a:pPr marL="742950" lvl="1" indent="-285750">
              <a:buFont typeface="+mj-lt"/>
              <a:buAutoNum type="romanUcPeriod"/>
            </a:pPr>
            <a:r>
              <a:rPr lang="pt-BR" sz="3000" dirty="0"/>
              <a:t> 60% - A partir de 2026;</a:t>
            </a:r>
          </a:p>
          <a:p>
            <a:pPr marL="742950" lvl="1" indent="-285750">
              <a:buFont typeface="+mj-lt"/>
              <a:buAutoNum type="romanUcPeriod"/>
            </a:pPr>
            <a:r>
              <a:rPr lang="pt-BR" sz="3000" dirty="0"/>
              <a:t> 75% - A partir de 2027;</a:t>
            </a:r>
          </a:p>
          <a:p>
            <a:pPr marL="742950" lvl="1" indent="-285750">
              <a:buFont typeface="+mj-lt"/>
              <a:buAutoNum type="romanUcPeriod"/>
            </a:pPr>
            <a:r>
              <a:rPr lang="pt-BR" sz="3000" dirty="0"/>
              <a:t> 90% - A partir de 2028;</a:t>
            </a:r>
          </a:p>
          <a:p>
            <a:pPr marL="742950" lvl="1" indent="-285750">
              <a:buFont typeface="+mj-lt"/>
              <a:buAutoNum type="romanUcPeriod"/>
            </a:pPr>
            <a:r>
              <a:rPr lang="pt-BR" sz="3000" dirty="0"/>
              <a:t> Nova tarifa de GD que será definida pela Aneel a partir de 2029.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sz="3400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3BC8143-07D3-4435-B40E-9EDF04A0BF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01" b="89604" l="4089" r="95725">
                        <a14:foregroundMark x1="12454" y1="74257" x2="1673" y2="75743"/>
                        <a14:foregroundMark x1="23762" y1="80934" x2="26952" y2="81683"/>
                        <a14:foregroundMark x1="1673" y1="75743" x2="13905" y2="78617"/>
                        <a14:foregroundMark x1="18944" y1="88792" x2="16914" y2="90594"/>
                        <a14:foregroundMark x1="26952" y1="81683" x2="24448" y2="83906"/>
                        <a14:foregroundMark x1="16914" y1="90594" x2="15056" y2="90594"/>
                        <a14:foregroundMark x1="24693" y1="58017" x2="27323" y2="58911"/>
                        <a14:foregroundMark x1="4833" y1="68317" x2="7063" y2="66832"/>
                        <a14:foregroundMark x1="7063" y1="66832" x2="4275" y2="66832"/>
                        <a14:foregroundMark x1="89777" y1="61881" x2="72119" y2="61881"/>
                        <a14:foregroundMark x1="72119" y1="61881" x2="74535" y2="66832"/>
                        <a14:foregroundMark x1="40315" y1="20349" x2="42193" y2="15347"/>
                        <a14:foregroundMark x1="34758" y1="35149" x2="36343" y2="30928"/>
                        <a14:foregroundMark x1="42193" y1="15347" x2="52602" y2="13861"/>
                        <a14:foregroundMark x1="52602" y1="13861" x2="60781" y2="30198"/>
                        <a14:foregroundMark x1="60781" y1="30198" x2="61338" y2="35644"/>
                        <a14:foregroundMark x1="95725" y1="57921" x2="95725" y2="57921"/>
                        <a14:foregroundMark x1="95539" y1="54455" x2="95539" y2="54455"/>
                        <a14:foregroundMark x1="44796" y1="70297" x2="44796" y2="70297"/>
                        <a14:foregroundMark x1="53532" y1="56436" x2="53532" y2="56436"/>
                        <a14:foregroundMark x1="55204" y1="77228" x2="55204" y2="77228"/>
                        <a14:foregroundMark x1="19703" y1="79208" x2="19703" y2="79208"/>
                        <a14:foregroundMark x1="16357" y1="83168" x2="16357" y2="83168"/>
                        <a14:foregroundMark x1="15428" y1="82673" x2="22305" y2="82673"/>
                        <a14:foregroundMark x1="26394" y1="79703" x2="16914" y2="79703"/>
                        <a14:foregroundMark x1="16914" y1="79703" x2="23048" y2="79703"/>
                        <a14:foregroundMark x1="15799" y1="80693" x2="10967" y2="79208"/>
                        <a14:backgroundMark x1="38104" y1="25248" x2="38104" y2="25248"/>
                        <a14:backgroundMark x1="40706" y1="21287" x2="36245" y2="30693"/>
                        <a14:backgroundMark x1="36059" y1="30693" x2="36059" y2="30693"/>
                        <a14:backgroundMark x1="10781" y1="52475" x2="10781" y2="52475"/>
                        <a14:backgroundMark x1="22305" y1="57921" x2="22305" y2="57921"/>
                        <a14:backgroundMark x1="15056" y1="90594" x2="10781" y2="90594"/>
                        <a14:backgroundMark x1="14312" y1="51485" x2="8178" y2="52970"/>
                        <a14:backgroundMark x1="24907" y1="58911" x2="14312" y2="589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32290" y="5766334"/>
            <a:ext cx="1875692" cy="7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7597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F6542496-7E42-4AD2-8826-120BC817B6C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-1"/>
            <a:ext cx="5176911" cy="687759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6B3BF83-AB18-41E2-A004-1133FCFBD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>
                <a:latin typeface="Arial Black" panose="020B0A04020102020204" pitchFamily="34" charset="0"/>
              </a:rPr>
              <a:t>PL 5829 – Regra de transição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4ED8E7DD-9581-4443-883A-90C3E525D500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615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3400" dirty="0"/>
              <a:t>Quanto custa a TUSD Fio B?</a:t>
            </a:r>
          </a:p>
          <a:p>
            <a:pPr marL="1028700" lvl="1" indent="-571500">
              <a:buFont typeface="+mj-lt"/>
              <a:buAutoNum type="romanUcPeriod"/>
            </a:pPr>
            <a:r>
              <a:rPr lang="pt-BR" sz="3000" dirty="0"/>
              <a:t>Remuneração dos ativos; </a:t>
            </a:r>
          </a:p>
          <a:p>
            <a:pPr marL="1028700" lvl="1" indent="-571500">
              <a:buFont typeface="+mj-lt"/>
              <a:buAutoNum type="romanUcPeriod"/>
            </a:pPr>
            <a:r>
              <a:rPr lang="pt-BR" sz="3000" dirty="0"/>
              <a:t>Depreciação; </a:t>
            </a:r>
          </a:p>
          <a:p>
            <a:pPr marL="1028700" lvl="1" indent="-571500">
              <a:buFont typeface="+mj-lt"/>
              <a:buAutoNum type="romanUcPeriod"/>
            </a:pPr>
            <a:r>
              <a:rPr lang="pt-BR" sz="3000" dirty="0"/>
              <a:t>Operação e Manutenção.</a:t>
            </a:r>
          </a:p>
          <a:p>
            <a:pPr lvl="1"/>
            <a:endParaRPr lang="pt-BR" sz="34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5722628-F51E-46D0-95B0-9C82ACF701DA}"/>
              </a:ext>
            </a:extLst>
          </p:cNvPr>
          <p:cNvSpPr txBox="1"/>
          <p:nvPr/>
        </p:nvSpPr>
        <p:spPr>
          <a:xfrm>
            <a:off x="3047260" y="3246553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dirty="0"/>
              <a:t>l</a:t>
            </a:r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5DFD711C-3F75-4448-9B3D-1374862FA7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01" b="89604" l="4089" r="95725">
                        <a14:foregroundMark x1="12454" y1="74257" x2="1673" y2="75743"/>
                        <a14:foregroundMark x1="23762" y1="80934" x2="26952" y2="81683"/>
                        <a14:foregroundMark x1="1673" y1="75743" x2="13905" y2="78617"/>
                        <a14:foregroundMark x1="18944" y1="88792" x2="16914" y2="90594"/>
                        <a14:foregroundMark x1="26952" y1="81683" x2="24448" y2="83906"/>
                        <a14:foregroundMark x1="16914" y1="90594" x2="15056" y2="90594"/>
                        <a14:foregroundMark x1="24693" y1="58017" x2="27323" y2="58911"/>
                        <a14:foregroundMark x1="4833" y1="68317" x2="7063" y2="66832"/>
                        <a14:foregroundMark x1="7063" y1="66832" x2="4275" y2="66832"/>
                        <a14:foregroundMark x1="89777" y1="61881" x2="72119" y2="61881"/>
                        <a14:foregroundMark x1="72119" y1="61881" x2="74535" y2="66832"/>
                        <a14:foregroundMark x1="40315" y1="20349" x2="42193" y2="15347"/>
                        <a14:foregroundMark x1="34758" y1="35149" x2="36343" y2="30928"/>
                        <a14:foregroundMark x1="42193" y1="15347" x2="52602" y2="13861"/>
                        <a14:foregroundMark x1="52602" y1="13861" x2="60781" y2="30198"/>
                        <a14:foregroundMark x1="60781" y1="30198" x2="61338" y2="35644"/>
                        <a14:foregroundMark x1="95725" y1="57921" x2="95725" y2="57921"/>
                        <a14:foregroundMark x1="95539" y1="54455" x2="95539" y2="54455"/>
                        <a14:foregroundMark x1="44796" y1="70297" x2="44796" y2="70297"/>
                        <a14:foregroundMark x1="53532" y1="56436" x2="53532" y2="56436"/>
                        <a14:foregroundMark x1="55204" y1="77228" x2="55204" y2="77228"/>
                        <a14:foregroundMark x1="19703" y1="79208" x2="19703" y2="79208"/>
                        <a14:foregroundMark x1="16357" y1="83168" x2="16357" y2="83168"/>
                        <a14:foregroundMark x1="15428" y1="82673" x2="22305" y2="82673"/>
                        <a14:foregroundMark x1="26394" y1="79703" x2="16914" y2="79703"/>
                        <a14:foregroundMark x1="16914" y1="79703" x2="23048" y2="79703"/>
                        <a14:foregroundMark x1="15799" y1="80693" x2="10967" y2="79208"/>
                        <a14:backgroundMark x1="38104" y1="25248" x2="38104" y2="25248"/>
                        <a14:backgroundMark x1="40706" y1="21287" x2="36245" y2="30693"/>
                        <a14:backgroundMark x1="36059" y1="30693" x2="36059" y2="30693"/>
                        <a14:backgroundMark x1="10781" y1="52475" x2="10781" y2="52475"/>
                        <a14:backgroundMark x1="22305" y1="57921" x2="22305" y2="57921"/>
                        <a14:backgroundMark x1="15056" y1="90594" x2="10781" y2="90594"/>
                        <a14:backgroundMark x1="14312" y1="51485" x2="8178" y2="52970"/>
                        <a14:backgroundMark x1="24907" y1="58911" x2="14312" y2="589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32290" y="5766334"/>
            <a:ext cx="1875692" cy="7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0531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C14F1C18-25EB-4E81-A014-EE2AD448E24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-1"/>
            <a:ext cx="5176911" cy="687759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6B3BF83-AB18-41E2-A004-1133FCFBD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>
                <a:latin typeface="Arial Black" panose="020B0A04020102020204" pitchFamily="34" charset="0"/>
              </a:rPr>
              <a:t>PL 5829 – Regra de transição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4ED8E7DD-9581-4443-883A-90C3E525D500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5616388" cy="2029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3400" dirty="0"/>
              <a:t>Quanto custa a TUSD Fio B?</a:t>
            </a:r>
          </a:p>
          <a:p>
            <a:r>
              <a:rPr lang="pt-BR" sz="3000" dirty="0"/>
              <a:t>Depende da concessionária: </a:t>
            </a:r>
          </a:p>
          <a:p>
            <a:pPr marL="1028700" lvl="1" indent="-571500">
              <a:buFont typeface="+mj-lt"/>
              <a:buAutoNum type="romanUcPeriod"/>
            </a:pPr>
            <a:endParaRPr lang="pt-BR" sz="3000" dirty="0"/>
          </a:p>
          <a:p>
            <a:pPr lvl="1"/>
            <a:endParaRPr lang="pt-BR" sz="3400" dirty="0"/>
          </a:p>
        </p:txBody>
      </p:sp>
      <p:pic>
        <p:nvPicPr>
          <p:cNvPr id="6" name="Imagem 5" descr="Tabela&#10;&#10;Descrição gerada automaticamente">
            <a:extLst>
              <a:ext uri="{FF2B5EF4-FFF2-40B4-BE49-F238E27FC236}">
                <a16:creationId xmlns:a16="http://schemas.microsoft.com/office/drawing/2014/main" id="{9D7198C9-7B73-4C94-8098-83DB605702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2973" y="2235571"/>
            <a:ext cx="5065224" cy="4513467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3F25F8ED-C6F1-4CD2-A411-4080B6E976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901" b="89604" l="4089" r="95725">
                        <a14:foregroundMark x1="12454" y1="74257" x2="1673" y2="75743"/>
                        <a14:foregroundMark x1="23762" y1="80934" x2="26952" y2="81683"/>
                        <a14:foregroundMark x1="1673" y1="75743" x2="13905" y2="78617"/>
                        <a14:foregroundMark x1="18944" y1="88792" x2="16914" y2="90594"/>
                        <a14:foregroundMark x1="26952" y1="81683" x2="24448" y2="83906"/>
                        <a14:foregroundMark x1="16914" y1="90594" x2="15056" y2="90594"/>
                        <a14:foregroundMark x1="24693" y1="58017" x2="27323" y2="58911"/>
                        <a14:foregroundMark x1="4833" y1="68317" x2="7063" y2="66832"/>
                        <a14:foregroundMark x1="7063" y1="66832" x2="4275" y2="66832"/>
                        <a14:foregroundMark x1="89777" y1="61881" x2="72119" y2="61881"/>
                        <a14:foregroundMark x1="72119" y1="61881" x2="74535" y2="66832"/>
                        <a14:foregroundMark x1="40315" y1="20349" x2="42193" y2="15347"/>
                        <a14:foregroundMark x1="34758" y1="35149" x2="36343" y2="30928"/>
                        <a14:foregroundMark x1="42193" y1="15347" x2="52602" y2="13861"/>
                        <a14:foregroundMark x1="52602" y1="13861" x2="60781" y2="30198"/>
                        <a14:foregroundMark x1="60781" y1="30198" x2="61338" y2="35644"/>
                        <a14:foregroundMark x1="95725" y1="57921" x2="95725" y2="57921"/>
                        <a14:foregroundMark x1="95539" y1="54455" x2="95539" y2="54455"/>
                        <a14:foregroundMark x1="44796" y1="70297" x2="44796" y2="70297"/>
                        <a14:foregroundMark x1="53532" y1="56436" x2="53532" y2="56436"/>
                        <a14:foregroundMark x1="55204" y1="77228" x2="55204" y2="77228"/>
                        <a14:foregroundMark x1="19703" y1="79208" x2="19703" y2="79208"/>
                        <a14:foregroundMark x1="16357" y1="83168" x2="16357" y2="83168"/>
                        <a14:foregroundMark x1="15428" y1="82673" x2="22305" y2="82673"/>
                        <a14:foregroundMark x1="26394" y1="79703" x2="16914" y2="79703"/>
                        <a14:foregroundMark x1="16914" y1="79703" x2="23048" y2="79703"/>
                        <a14:foregroundMark x1="15799" y1="80693" x2="10967" y2="79208"/>
                        <a14:backgroundMark x1="38104" y1="25248" x2="38104" y2="25248"/>
                        <a14:backgroundMark x1="40706" y1="21287" x2="36245" y2="30693"/>
                        <a14:backgroundMark x1="36059" y1="30693" x2="36059" y2="30693"/>
                        <a14:backgroundMark x1="10781" y1="52475" x2="10781" y2="52475"/>
                        <a14:backgroundMark x1="22305" y1="57921" x2="22305" y2="57921"/>
                        <a14:backgroundMark x1="15056" y1="90594" x2="10781" y2="90594"/>
                        <a14:backgroundMark x1="14312" y1="51485" x2="8178" y2="52970"/>
                        <a14:backgroundMark x1="24907" y1="58911" x2="14312" y2="589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32290" y="5766334"/>
            <a:ext cx="1875692" cy="7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8864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E57410F9-38F5-4C77-BB19-2E7BD55F1EB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-1"/>
            <a:ext cx="5176911" cy="687759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6B3BF83-AB18-41E2-A004-1133FCFBD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>
                <a:latin typeface="Arial Black" panose="020B0A04020102020204" pitchFamily="34" charset="0"/>
              </a:rPr>
              <a:t>PL 5829 – Regra de transição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4ED8E7DD-9581-4443-883A-90C3E525D500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615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i="1" dirty="0"/>
              <a:t>A nova tarifa de GD que será definida pela Aneel, observando as Diretrizes para valoração dos benefícios da GD estabelecidas pelo Conselho Nacional de Pesquisas Energéticas – CNPE em conjunto com a sociedade, associações e entidades (Art. 15º). </a:t>
            </a:r>
          </a:p>
          <a:p>
            <a:endParaRPr lang="pt-BR" sz="3200" i="1" dirty="0"/>
          </a:p>
          <a:p>
            <a:r>
              <a:rPr lang="pt-BR" sz="3200" i="1" dirty="0"/>
              <a:t>Prazo para definição da tarifa, após a vigência da lei: </a:t>
            </a:r>
          </a:p>
          <a:p>
            <a:pPr marL="1028700" lvl="1" indent="-571500">
              <a:buFont typeface="+mj-lt"/>
              <a:buAutoNum type="romanUcPeriod"/>
            </a:pPr>
            <a:r>
              <a:rPr lang="pt-BR" sz="3000" dirty="0"/>
              <a:t>06 meses para o CNPE, estabelecer as diretrizes; </a:t>
            </a:r>
          </a:p>
          <a:p>
            <a:pPr marL="1028700" lvl="1" indent="-571500">
              <a:buFont typeface="+mj-lt"/>
              <a:buAutoNum type="romanUcPeriod"/>
            </a:pPr>
            <a:r>
              <a:rPr lang="pt-BR" sz="3000" dirty="0"/>
              <a:t>12 meses para a ANEEL, estabelecer o cálculo da valoração dos </a:t>
            </a:r>
            <a:r>
              <a:rPr lang="pt-BR" sz="3000" dirty="0" err="1"/>
              <a:t>beneficios</a:t>
            </a:r>
            <a:r>
              <a:rPr lang="pt-BR" sz="3000" dirty="0"/>
              <a:t>. </a:t>
            </a:r>
          </a:p>
          <a:p>
            <a:pPr lvl="1"/>
            <a:endParaRPr lang="pt-BR" sz="3000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7DD1155-1BDC-48C1-833C-FF32BCD52F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01" b="89604" l="4089" r="95725">
                        <a14:foregroundMark x1="12454" y1="74257" x2="1673" y2="75743"/>
                        <a14:foregroundMark x1="23762" y1="80934" x2="26952" y2="81683"/>
                        <a14:foregroundMark x1="1673" y1="75743" x2="13905" y2="78617"/>
                        <a14:foregroundMark x1="18944" y1="88792" x2="16914" y2="90594"/>
                        <a14:foregroundMark x1="26952" y1="81683" x2="24448" y2="83906"/>
                        <a14:foregroundMark x1="16914" y1="90594" x2="15056" y2="90594"/>
                        <a14:foregroundMark x1="24693" y1="58017" x2="27323" y2="58911"/>
                        <a14:foregroundMark x1="4833" y1="68317" x2="7063" y2="66832"/>
                        <a14:foregroundMark x1="7063" y1="66832" x2="4275" y2="66832"/>
                        <a14:foregroundMark x1="89777" y1="61881" x2="72119" y2="61881"/>
                        <a14:foregroundMark x1="72119" y1="61881" x2="74535" y2="66832"/>
                        <a14:foregroundMark x1="40315" y1="20349" x2="42193" y2="15347"/>
                        <a14:foregroundMark x1="34758" y1="35149" x2="36343" y2="30928"/>
                        <a14:foregroundMark x1="42193" y1="15347" x2="52602" y2="13861"/>
                        <a14:foregroundMark x1="52602" y1="13861" x2="60781" y2="30198"/>
                        <a14:foregroundMark x1="60781" y1="30198" x2="61338" y2="35644"/>
                        <a14:foregroundMark x1="95725" y1="57921" x2="95725" y2="57921"/>
                        <a14:foregroundMark x1="95539" y1="54455" x2="95539" y2="54455"/>
                        <a14:foregroundMark x1="44796" y1="70297" x2="44796" y2="70297"/>
                        <a14:foregroundMark x1="53532" y1="56436" x2="53532" y2="56436"/>
                        <a14:foregroundMark x1="55204" y1="77228" x2="55204" y2="77228"/>
                        <a14:foregroundMark x1="19703" y1="79208" x2="19703" y2="79208"/>
                        <a14:foregroundMark x1="16357" y1="83168" x2="16357" y2="83168"/>
                        <a14:foregroundMark x1="15428" y1="82673" x2="22305" y2="82673"/>
                        <a14:foregroundMark x1="26394" y1="79703" x2="16914" y2="79703"/>
                        <a14:foregroundMark x1="16914" y1="79703" x2="23048" y2="79703"/>
                        <a14:foregroundMark x1="15799" y1="80693" x2="10967" y2="79208"/>
                        <a14:backgroundMark x1="38104" y1="25248" x2="38104" y2="25248"/>
                        <a14:backgroundMark x1="40706" y1="21287" x2="36245" y2="30693"/>
                        <a14:backgroundMark x1="36059" y1="30693" x2="36059" y2="30693"/>
                        <a14:backgroundMark x1="10781" y1="52475" x2="10781" y2="52475"/>
                        <a14:backgroundMark x1="22305" y1="57921" x2="22305" y2="57921"/>
                        <a14:backgroundMark x1="15056" y1="90594" x2="10781" y2="90594"/>
                        <a14:backgroundMark x1="14312" y1="51485" x2="8178" y2="52970"/>
                        <a14:backgroundMark x1="24907" y1="58911" x2="14312" y2="589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32290" y="5766334"/>
            <a:ext cx="1875692" cy="7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52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150764B1-46F3-4F2D-B436-0F8B05F7492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-1"/>
            <a:ext cx="5176911" cy="687759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6B3BF83-AB18-41E2-A004-1133FCFBD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 Black" panose="020B0A04020102020204" pitchFamily="34" charset="0"/>
              </a:rPr>
              <a:t>PL 5829 - Principais conceitos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4ED8E7DD-9581-4443-883A-90C3E525D500}"/>
              </a:ext>
            </a:extLst>
          </p:cNvPr>
          <p:cNvSpPr txBox="1">
            <a:spLocks/>
          </p:cNvSpPr>
          <p:nvPr/>
        </p:nvSpPr>
        <p:spPr>
          <a:xfrm>
            <a:off x="838200" y="1178162"/>
            <a:ext cx="10515600" cy="494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endParaRPr lang="pt-BR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/>
              <a:t>Consumidor-gerador: </a:t>
            </a:r>
            <a:r>
              <a:rPr lang="pt-BR" dirty="0" err="1"/>
              <a:t>Prossumidor</a:t>
            </a:r>
            <a:r>
              <a:rPr lang="pt-BR" dirty="0"/>
              <a:t>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/>
              <a:t>Microgeração: </a:t>
            </a:r>
          </a:p>
          <a:p>
            <a:r>
              <a:rPr lang="pt-BR" dirty="0"/>
              <a:t>	Potência =&lt; 75,00 Kw;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/>
              <a:t>Minigeração despachável: </a:t>
            </a:r>
          </a:p>
          <a:p>
            <a:r>
              <a:rPr lang="pt-BR" dirty="0"/>
              <a:t>	Potência &gt;= 75,00 Kw até &lt;=5.000,00 Kw;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/>
              <a:t>Minigeração NÃO despachável: </a:t>
            </a:r>
          </a:p>
          <a:p>
            <a:r>
              <a:rPr lang="pt-BR" dirty="0"/>
              <a:t>	Potência &gt;= 75,00 Kw até &lt;=3.000,00 Kw;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22EAE174-A9B5-4D2C-9BCD-9A649E6B03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01" b="89604" l="4089" r="95725">
                        <a14:foregroundMark x1="12454" y1="74257" x2="1673" y2="75743"/>
                        <a14:foregroundMark x1="23762" y1="80934" x2="26952" y2="81683"/>
                        <a14:foregroundMark x1="1673" y1="75743" x2="13905" y2="78617"/>
                        <a14:foregroundMark x1="18944" y1="88792" x2="16914" y2="90594"/>
                        <a14:foregroundMark x1="26952" y1="81683" x2="24448" y2="83906"/>
                        <a14:foregroundMark x1="16914" y1="90594" x2="15056" y2="90594"/>
                        <a14:foregroundMark x1="24693" y1="58017" x2="27323" y2="58911"/>
                        <a14:foregroundMark x1="4833" y1="68317" x2="7063" y2="66832"/>
                        <a14:foregroundMark x1="7063" y1="66832" x2="4275" y2="66832"/>
                        <a14:foregroundMark x1="89777" y1="61881" x2="72119" y2="61881"/>
                        <a14:foregroundMark x1="72119" y1="61881" x2="74535" y2="66832"/>
                        <a14:foregroundMark x1="40315" y1="20349" x2="42193" y2="15347"/>
                        <a14:foregroundMark x1="34758" y1="35149" x2="36343" y2="30928"/>
                        <a14:foregroundMark x1="42193" y1="15347" x2="52602" y2="13861"/>
                        <a14:foregroundMark x1="52602" y1="13861" x2="60781" y2="30198"/>
                        <a14:foregroundMark x1="60781" y1="30198" x2="61338" y2="35644"/>
                        <a14:foregroundMark x1="95725" y1="57921" x2="95725" y2="57921"/>
                        <a14:foregroundMark x1="95539" y1="54455" x2="95539" y2="54455"/>
                        <a14:foregroundMark x1="44796" y1="70297" x2="44796" y2="70297"/>
                        <a14:foregroundMark x1="53532" y1="56436" x2="53532" y2="56436"/>
                        <a14:foregroundMark x1="55204" y1="77228" x2="55204" y2="77228"/>
                        <a14:foregroundMark x1="19703" y1="79208" x2="19703" y2="79208"/>
                        <a14:foregroundMark x1="16357" y1="83168" x2="16357" y2="83168"/>
                        <a14:foregroundMark x1="15428" y1="82673" x2="22305" y2="82673"/>
                        <a14:foregroundMark x1="26394" y1="79703" x2="16914" y2="79703"/>
                        <a14:foregroundMark x1="16914" y1="79703" x2="23048" y2="79703"/>
                        <a14:foregroundMark x1="15799" y1="80693" x2="10967" y2="79208"/>
                        <a14:backgroundMark x1="38104" y1="25248" x2="38104" y2="25248"/>
                        <a14:backgroundMark x1="40706" y1="21287" x2="36245" y2="30693"/>
                        <a14:backgroundMark x1="36059" y1="30693" x2="36059" y2="30693"/>
                        <a14:backgroundMark x1="10781" y1="52475" x2="10781" y2="52475"/>
                        <a14:backgroundMark x1="22305" y1="57921" x2="22305" y2="57921"/>
                        <a14:backgroundMark x1="15056" y1="90594" x2="10781" y2="90594"/>
                        <a14:backgroundMark x1="14312" y1="51485" x2="8178" y2="52970"/>
                        <a14:backgroundMark x1="24907" y1="58911" x2="14312" y2="589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32290" y="5766334"/>
            <a:ext cx="1875692" cy="7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9120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3B10C6DC-20F0-417F-921E-8E2FCDC0237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-1"/>
            <a:ext cx="5176911" cy="687759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6B3BF83-AB18-41E2-A004-1133FCFBD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>
                <a:latin typeface="Arial Black" panose="020B0A04020102020204" pitchFamily="34" charset="0"/>
              </a:rPr>
              <a:t>PL 5829 – REIDI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4ED8E7DD-9581-4443-883A-90C3E525D500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615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400" i="1" dirty="0"/>
              <a:t>Para fins dessa lei, os projetos de minigeração </a:t>
            </a:r>
            <a:r>
              <a:rPr lang="pt-BR" sz="3400" i="1" dirty="0" err="1"/>
              <a:t>distribuida</a:t>
            </a:r>
            <a:r>
              <a:rPr lang="pt-BR" sz="3400" i="1" dirty="0"/>
              <a:t> serão considerados projetos de infraestrutura de geração de energia elétrica, para o enquadramento no § 1°do Art 1° da Lei 11.478/2007, no Art 2 da Lei 11.488/2007 e </a:t>
            </a:r>
            <a:r>
              <a:rPr lang="pt-BR" sz="3400" i="1" dirty="0" err="1"/>
              <a:t>noArt</a:t>
            </a:r>
            <a:r>
              <a:rPr lang="pt-BR" sz="3400" i="1" dirty="0"/>
              <a:t> 2°da Lei 12.431/2011</a:t>
            </a:r>
          </a:p>
          <a:p>
            <a:pPr algn="ctr"/>
            <a:endParaRPr lang="pt-BR" sz="3400" i="1" dirty="0"/>
          </a:p>
          <a:p>
            <a:pPr algn="ctr"/>
            <a:r>
              <a:rPr lang="pt-BR" sz="3400" b="1" dirty="0"/>
              <a:t>Projetos de GD se tornarão elegíveis ao REIDI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291CB48-F258-4129-8F3F-5CB3B861B8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01" b="89604" l="4089" r="95725">
                        <a14:foregroundMark x1="12454" y1="74257" x2="1673" y2="75743"/>
                        <a14:foregroundMark x1="23762" y1="80934" x2="26952" y2="81683"/>
                        <a14:foregroundMark x1="1673" y1="75743" x2="13905" y2="78617"/>
                        <a14:foregroundMark x1="18944" y1="88792" x2="16914" y2="90594"/>
                        <a14:foregroundMark x1="26952" y1="81683" x2="24448" y2="83906"/>
                        <a14:foregroundMark x1="16914" y1="90594" x2="15056" y2="90594"/>
                        <a14:foregroundMark x1="24693" y1="58017" x2="27323" y2="58911"/>
                        <a14:foregroundMark x1="4833" y1="68317" x2="7063" y2="66832"/>
                        <a14:foregroundMark x1="7063" y1="66832" x2="4275" y2="66832"/>
                        <a14:foregroundMark x1="89777" y1="61881" x2="72119" y2="61881"/>
                        <a14:foregroundMark x1="72119" y1="61881" x2="74535" y2="66832"/>
                        <a14:foregroundMark x1="40315" y1="20349" x2="42193" y2="15347"/>
                        <a14:foregroundMark x1="34758" y1="35149" x2="36343" y2="30928"/>
                        <a14:foregroundMark x1="42193" y1="15347" x2="52602" y2="13861"/>
                        <a14:foregroundMark x1="52602" y1="13861" x2="60781" y2="30198"/>
                        <a14:foregroundMark x1="60781" y1="30198" x2="61338" y2="35644"/>
                        <a14:foregroundMark x1="95725" y1="57921" x2="95725" y2="57921"/>
                        <a14:foregroundMark x1="95539" y1="54455" x2="95539" y2="54455"/>
                        <a14:foregroundMark x1="44796" y1="70297" x2="44796" y2="70297"/>
                        <a14:foregroundMark x1="53532" y1="56436" x2="53532" y2="56436"/>
                        <a14:foregroundMark x1="55204" y1="77228" x2="55204" y2="77228"/>
                        <a14:foregroundMark x1="19703" y1="79208" x2="19703" y2="79208"/>
                        <a14:foregroundMark x1="16357" y1="83168" x2="16357" y2="83168"/>
                        <a14:foregroundMark x1="15428" y1="82673" x2="22305" y2="82673"/>
                        <a14:foregroundMark x1="26394" y1="79703" x2="16914" y2="79703"/>
                        <a14:foregroundMark x1="16914" y1="79703" x2="23048" y2="79703"/>
                        <a14:foregroundMark x1="15799" y1="80693" x2="10967" y2="79208"/>
                        <a14:backgroundMark x1="38104" y1="25248" x2="38104" y2="25248"/>
                        <a14:backgroundMark x1="40706" y1="21287" x2="36245" y2="30693"/>
                        <a14:backgroundMark x1="36059" y1="30693" x2="36059" y2="30693"/>
                        <a14:backgroundMark x1="10781" y1="52475" x2="10781" y2="52475"/>
                        <a14:backgroundMark x1="22305" y1="57921" x2="22305" y2="57921"/>
                        <a14:backgroundMark x1="15056" y1="90594" x2="10781" y2="90594"/>
                        <a14:backgroundMark x1="14312" y1="51485" x2="8178" y2="52970"/>
                        <a14:backgroundMark x1="24907" y1="58911" x2="14312" y2="589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32290" y="5766334"/>
            <a:ext cx="1875692" cy="7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2346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386AB7D-3E28-40D9-9BB7-238E0DB86C5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-1"/>
            <a:ext cx="5176911" cy="687759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6B3BF83-AB18-41E2-A004-1133FCFBD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>
                <a:latin typeface="Arial Black" panose="020B0A04020102020204" pitchFamily="34" charset="0"/>
              </a:rPr>
              <a:t>PL 5829 – Resumo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4ED8E7DD-9581-4443-883A-90C3E525D500}"/>
              </a:ext>
            </a:extLst>
          </p:cNvPr>
          <p:cNvSpPr txBox="1">
            <a:spLocks/>
          </p:cNvSpPr>
          <p:nvPr/>
        </p:nvSpPr>
        <p:spPr>
          <a:xfrm>
            <a:off x="838200" y="2480800"/>
            <a:ext cx="10515600" cy="4615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71550" lvl="1" indent="-514350">
              <a:buFont typeface="+mj-lt"/>
              <a:buAutoNum type="arabicPeriod"/>
            </a:pPr>
            <a:r>
              <a:rPr lang="pt-BR" sz="3000" dirty="0"/>
              <a:t>Minigeração: Despachável e não despachável;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sz="3000" dirty="0"/>
              <a:t>Solicitação de acesso: Regras claras e prazos factíveis;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sz="3000" dirty="0"/>
              <a:t>Garantia fiel: Para todos, exceto Cooperativas e Consórcios;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sz="3000" dirty="0"/>
              <a:t>Compensação de permissionária em concessionária;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sz="3000" dirty="0"/>
              <a:t>Contratação de demanda de geração e consumo;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sz="3000" dirty="0"/>
              <a:t>Regra de transição, manutenção dos direitos vigentes até 2045 para solicitações até 12 meses após a vigência da lei; 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sz="3000" dirty="0"/>
              <a:t>Após os 12 meses aplicação gradual da </a:t>
            </a:r>
            <a:r>
              <a:rPr lang="pt-BR" sz="3000" dirty="0" err="1"/>
              <a:t>TUSDFiob</a:t>
            </a:r>
            <a:r>
              <a:rPr lang="pt-BR" sz="3000" dirty="0"/>
              <a:t>;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sz="3000" dirty="0"/>
              <a:t>Prazo para conexão: Até 30 meses; 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sz="3000" dirty="0"/>
              <a:t>ANEEL irá definir a nova tarifa compensável de GD com base nos benefícios sistêmicos ofertados por ela; 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sz="3000" dirty="0"/>
              <a:t>Usinas em GD poderão fazer o uso do REIDI.  </a:t>
            </a:r>
          </a:p>
          <a:p>
            <a:pPr marL="971550" lvl="1" indent="-514350">
              <a:buFont typeface="+mj-lt"/>
              <a:buAutoNum type="arabicPeriod"/>
            </a:pPr>
            <a:endParaRPr lang="pt-BR" sz="3000" dirty="0"/>
          </a:p>
          <a:p>
            <a:pPr marL="971550" lvl="1" indent="-514350">
              <a:buFont typeface="+mj-lt"/>
              <a:buAutoNum type="arabicPeriod"/>
            </a:pPr>
            <a:endParaRPr lang="pt-BR" sz="3000" dirty="0"/>
          </a:p>
          <a:p>
            <a:pPr marL="971550" lvl="1" indent="-514350">
              <a:buFont typeface="+mj-lt"/>
              <a:buAutoNum type="arabicPeriod"/>
            </a:pPr>
            <a:endParaRPr lang="pt-BR" sz="3000" dirty="0"/>
          </a:p>
          <a:p>
            <a:pPr marL="971550" lvl="1" indent="-514350">
              <a:buFont typeface="+mj-lt"/>
              <a:buAutoNum type="arabicPeriod"/>
            </a:pPr>
            <a:endParaRPr lang="pt-BR" sz="3000" dirty="0"/>
          </a:p>
          <a:p>
            <a:pPr marL="971550" lvl="1" indent="-514350">
              <a:buFont typeface="+mj-lt"/>
              <a:buAutoNum type="arabicPeriod"/>
            </a:pPr>
            <a:endParaRPr lang="pt-BR" sz="3000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2AF6C26-5B1A-45D3-9354-259A862F34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01" b="89604" l="4089" r="95725">
                        <a14:foregroundMark x1="12454" y1="74257" x2="1673" y2="75743"/>
                        <a14:foregroundMark x1="23762" y1="80934" x2="26952" y2="81683"/>
                        <a14:foregroundMark x1="1673" y1="75743" x2="13905" y2="78617"/>
                        <a14:foregroundMark x1="18944" y1="88792" x2="16914" y2="90594"/>
                        <a14:foregroundMark x1="26952" y1="81683" x2="24448" y2="83906"/>
                        <a14:foregroundMark x1="16914" y1="90594" x2="15056" y2="90594"/>
                        <a14:foregroundMark x1="24693" y1="58017" x2="27323" y2="58911"/>
                        <a14:foregroundMark x1="4833" y1="68317" x2="7063" y2="66832"/>
                        <a14:foregroundMark x1="7063" y1="66832" x2="4275" y2="66832"/>
                        <a14:foregroundMark x1="89777" y1="61881" x2="72119" y2="61881"/>
                        <a14:foregroundMark x1="72119" y1="61881" x2="74535" y2="66832"/>
                        <a14:foregroundMark x1="40315" y1="20349" x2="42193" y2="15347"/>
                        <a14:foregroundMark x1="34758" y1="35149" x2="36343" y2="30928"/>
                        <a14:foregroundMark x1="42193" y1="15347" x2="52602" y2="13861"/>
                        <a14:foregroundMark x1="52602" y1="13861" x2="60781" y2="30198"/>
                        <a14:foregroundMark x1="60781" y1="30198" x2="61338" y2="35644"/>
                        <a14:foregroundMark x1="95725" y1="57921" x2="95725" y2="57921"/>
                        <a14:foregroundMark x1="95539" y1="54455" x2="95539" y2="54455"/>
                        <a14:foregroundMark x1="44796" y1="70297" x2="44796" y2="70297"/>
                        <a14:foregroundMark x1="53532" y1="56436" x2="53532" y2="56436"/>
                        <a14:foregroundMark x1="55204" y1="77228" x2="55204" y2="77228"/>
                        <a14:foregroundMark x1="19703" y1="79208" x2="19703" y2="79208"/>
                        <a14:foregroundMark x1="16357" y1="83168" x2="16357" y2="83168"/>
                        <a14:foregroundMark x1="15428" y1="82673" x2="22305" y2="82673"/>
                        <a14:foregroundMark x1="26394" y1="79703" x2="16914" y2="79703"/>
                        <a14:foregroundMark x1="16914" y1="79703" x2="23048" y2="79703"/>
                        <a14:foregroundMark x1="15799" y1="80693" x2="10967" y2="79208"/>
                        <a14:backgroundMark x1="38104" y1="25248" x2="38104" y2="25248"/>
                        <a14:backgroundMark x1="40706" y1="21287" x2="36245" y2="30693"/>
                        <a14:backgroundMark x1="36059" y1="30693" x2="36059" y2="30693"/>
                        <a14:backgroundMark x1="10781" y1="52475" x2="10781" y2="52475"/>
                        <a14:backgroundMark x1="22305" y1="57921" x2="22305" y2="57921"/>
                        <a14:backgroundMark x1="15056" y1="90594" x2="10781" y2="90594"/>
                        <a14:backgroundMark x1="14312" y1="51485" x2="8178" y2="52970"/>
                        <a14:backgroundMark x1="24907" y1="58911" x2="14312" y2="589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32290" y="5766334"/>
            <a:ext cx="1875692" cy="7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0593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3B90ACE-9A23-49B2-92A3-635A4C65F225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0" y="-1"/>
            <a:ext cx="5176911" cy="687759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6B3BF83-AB18-41E2-A004-1133FCFBD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pt-BR" dirty="0">
                <a:latin typeface="Arial Black" panose="020B0A04020102020204" pitchFamily="34" charset="0"/>
              </a:rPr>
              <a:t>PL 5829</a:t>
            </a:r>
            <a:br>
              <a:rPr lang="pt-BR" dirty="0">
                <a:latin typeface="Arial Black" panose="020B0A04020102020204" pitchFamily="34" charset="0"/>
              </a:rPr>
            </a:br>
            <a:r>
              <a:rPr lang="pt-BR" dirty="0">
                <a:latin typeface="Arial Black" panose="020B0A04020102020204" pitchFamily="34" charset="0"/>
              </a:rPr>
              <a:t>Principais Benefícios Para as </a:t>
            </a:r>
            <a:r>
              <a:rPr lang="pt-BR" dirty="0" err="1">
                <a:latin typeface="Arial Black" panose="020B0A04020102020204" pitchFamily="34" charset="0"/>
              </a:rPr>
              <a:t>CGHs</a:t>
            </a:r>
            <a:endParaRPr lang="pt-BR" dirty="0">
              <a:latin typeface="Arial Black" panose="020B0A04020102020204" pitchFamily="34" charset="0"/>
            </a:endParaRP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4ED8E7DD-9581-4443-883A-90C3E525D500}"/>
              </a:ext>
            </a:extLst>
          </p:cNvPr>
          <p:cNvSpPr txBox="1">
            <a:spLocks/>
          </p:cNvSpPr>
          <p:nvPr/>
        </p:nvSpPr>
        <p:spPr>
          <a:xfrm>
            <a:off x="1231605" y="2307266"/>
            <a:ext cx="10515600" cy="31226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71550" lvl="1" indent="-514350">
              <a:buFont typeface="+mj-lt"/>
              <a:buAutoNum type="arabicPeriod"/>
            </a:pPr>
            <a:r>
              <a:rPr lang="pt-BR" sz="3000" dirty="0"/>
              <a:t>Solicitação de acesso: Regras claras e prazos factíveis;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sz="3000" dirty="0"/>
              <a:t>Prazo de 30 meses para conexão (versus 6 meses);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sz="3000" dirty="0"/>
              <a:t>Prorrogação por atraso ambiental ou de obras;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sz="3000" dirty="0"/>
              <a:t>Compensação de permissionária em concessionária;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sz="3000" dirty="0"/>
              <a:t>Contratação de demanda de geração;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sz="3000" dirty="0"/>
              <a:t>Regra de transição, manutenção dos direitos vigentes até 2045 para solicitações até 12 meses após a vigência da lei; 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sz="3000" dirty="0" err="1"/>
              <a:t>CGHs</a:t>
            </a:r>
            <a:r>
              <a:rPr lang="pt-BR" sz="3000" dirty="0"/>
              <a:t> voltam a ter direito ao REIDI na GD;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EC65B9B-DFCC-4868-A986-0741F0A887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901" b="89604" l="4089" r="95725">
                        <a14:foregroundMark x1="12454" y1="74257" x2="1673" y2="75743"/>
                        <a14:foregroundMark x1="23762" y1="80934" x2="26952" y2="81683"/>
                        <a14:foregroundMark x1="1673" y1="75743" x2="13905" y2="78617"/>
                        <a14:foregroundMark x1="18944" y1="88792" x2="16914" y2="90594"/>
                        <a14:foregroundMark x1="26952" y1="81683" x2="24448" y2="83906"/>
                        <a14:foregroundMark x1="16914" y1="90594" x2="15056" y2="90594"/>
                        <a14:foregroundMark x1="24693" y1="58017" x2="27323" y2="58911"/>
                        <a14:foregroundMark x1="4833" y1="68317" x2="7063" y2="66832"/>
                        <a14:foregroundMark x1="7063" y1="66832" x2="4275" y2="66832"/>
                        <a14:foregroundMark x1="89777" y1="61881" x2="72119" y2="61881"/>
                        <a14:foregroundMark x1="72119" y1="61881" x2="74535" y2="66832"/>
                        <a14:foregroundMark x1="40315" y1="20349" x2="42193" y2="15347"/>
                        <a14:foregroundMark x1="34758" y1="35149" x2="36343" y2="30928"/>
                        <a14:foregroundMark x1="42193" y1="15347" x2="52602" y2="13861"/>
                        <a14:foregroundMark x1="52602" y1="13861" x2="60781" y2="30198"/>
                        <a14:foregroundMark x1="60781" y1="30198" x2="61338" y2="35644"/>
                        <a14:foregroundMark x1="95725" y1="57921" x2="95725" y2="57921"/>
                        <a14:foregroundMark x1="95539" y1="54455" x2="95539" y2="54455"/>
                        <a14:foregroundMark x1="44796" y1="70297" x2="44796" y2="70297"/>
                        <a14:foregroundMark x1="53532" y1="56436" x2="53532" y2="56436"/>
                        <a14:foregroundMark x1="55204" y1="77228" x2="55204" y2="77228"/>
                        <a14:foregroundMark x1="19703" y1="79208" x2="19703" y2="79208"/>
                        <a14:foregroundMark x1="16357" y1="83168" x2="16357" y2="83168"/>
                        <a14:foregroundMark x1="15428" y1="82673" x2="22305" y2="82673"/>
                        <a14:foregroundMark x1="26394" y1="79703" x2="16914" y2="79703"/>
                        <a14:foregroundMark x1="16914" y1="79703" x2="23048" y2="79703"/>
                        <a14:foregroundMark x1="15799" y1="80693" x2="10967" y2="79208"/>
                        <a14:backgroundMark x1="38104" y1="25248" x2="38104" y2="25248"/>
                        <a14:backgroundMark x1="40706" y1="21287" x2="36245" y2="30693"/>
                        <a14:backgroundMark x1="36059" y1="30693" x2="36059" y2="30693"/>
                        <a14:backgroundMark x1="10781" y1="52475" x2="10781" y2="52475"/>
                        <a14:backgroundMark x1="22305" y1="57921" x2="22305" y2="57921"/>
                        <a14:backgroundMark x1="15056" y1="90594" x2="10781" y2="90594"/>
                        <a14:backgroundMark x1="14312" y1="51485" x2="8178" y2="52970"/>
                        <a14:backgroundMark x1="24907" y1="58911" x2="14312" y2="589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32290" y="5766334"/>
            <a:ext cx="1875692" cy="7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3427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54497D56-2AEF-42EA-B555-0815067CFC4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-1"/>
            <a:ext cx="5176911" cy="6877591"/>
          </a:xfrm>
          <a:prstGeom prst="rect">
            <a:avLst/>
          </a:prstGeom>
        </p:spPr>
      </p:pic>
      <p:pic>
        <p:nvPicPr>
          <p:cNvPr id="5" name="Imagem 4" descr="Ícone&#10;&#10;Descrição gerada automaticamente">
            <a:extLst>
              <a:ext uri="{FF2B5EF4-FFF2-40B4-BE49-F238E27FC236}">
                <a16:creationId xmlns:a16="http://schemas.microsoft.com/office/drawing/2014/main" id="{091B0129-D4E7-4065-B14C-85034B0B2E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0552" y="669833"/>
            <a:ext cx="5067300" cy="152400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5CE7DAE2-00F2-4994-B152-71146918DF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3692" y="2193833"/>
            <a:ext cx="5067300" cy="3522567"/>
          </a:xfrm>
          <a:prstGeom prst="rect">
            <a:avLst/>
          </a:prstGeom>
        </p:spPr>
      </p:pic>
      <p:sp>
        <p:nvSpPr>
          <p:cNvPr id="13" name="Retângulo 12">
            <a:extLst>
              <a:ext uri="{FF2B5EF4-FFF2-40B4-BE49-F238E27FC236}">
                <a16:creationId xmlns:a16="http://schemas.microsoft.com/office/drawing/2014/main" id="{8105EB10-563D-4707-94E5-C12E3763BAC4}"/>
              </a:ext>
            </a:extLst>
          </p:cNvPr>
          <p:cNvSpPr/>
          <p:nvPr/>
        </p:nvSpPr>
        <p:spPr>
          <a:xfrm>
            <a:off x="5700552" y="5888704"/>
            <a:ext cx="5531208" cy="2994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abrapch.org.br</a:t>
            </a:r>
          </a:p>
        </p:txBody>
      </p:sp>
    </p:spTree>
    <p:extLst>
      <p:ext uri="{BB962C8B-B14F-4D97-AF65-F5344CB8AC3E}">
        <p14:creationId xmlns:p14="http://schemas.microsoft.com/office/powerpoint/2010/main" val="3883457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D19CB782-03B9-48EA-A92C-C48CFE3EBE6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-1"/>
            <a:ext cx="5176911" cy="687759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6B3BF83-AB18-41E2-A004-1133FCFBD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 Black" panose="020B0A04020102020204" pitchFamily="34" charset="0"/>
              </a:rPr>
              <a:t>PL 5829 - Principais conceitos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4ED8E7DD-9581-4443-883A-90C3E525D500}"/>
              </a:ext>
            </a:extLst>
          </p:cNvPr>
          <p:cNvSpPr txBox="1">
            <a:spLocks/>
          </p:cNvSpPr>
          <p:nvPr/>
        </p:nvSpPr>
        <p:spPr>
          <a:xfrm>
            <a:off x="838200" y="1441450"/>
            <a:ext cx="10515600" cy="494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endParaRPr lang="pt-BR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/>
              <a:t>Fontes despacháveis: </a:t>
            </a:r>
          </a:p>
          <a:p>
            <a:pPr marL="1314450" lvl="1" indent="-857250">
              <a:buFont typeface="+mj-lt"/>
              <a:buAutoNum type="romanUcPeriod"/>
            </a:pPr>
            <a:r>
              <a:rPr lang="pt-BR" sz="3200" dirty="0" err="1"/>
              <a:t>CGH’s</a:t>
            </a:r>
            <a:r>
              <a:rPr lang="pt-BR" sz="3200" dirty="0"/>
              <a:t>;</a:t>
            </a:r>
          </a:p>
          <a:p>
            <a:pPr marL="1314450" lvl="1" indent="-857250">
              <a:buFont typeface="+mj-lt"/>
              <a:buAutoNum type="romanUcPeriod"/>
            </a:pPr>
            <a:r>
              <a:rPr lang="pt-BR" sz="3200" dirty="0" err="1"/>
              <a:t>UTE’s</a:t>
            </a:r>
            <a:r>
              <a:rPr lang="pt-BR" sz="3200" dirty="0"/>
              <a:t> Biomassa;</a:t>
            </a:r>
          </a:p>
          <a:p>
            <a:pPr marL="1314450" lvl="1" indent="-857250">
              <a:buFont typeface="+mj-lt"/>
              <a:buAutoNum type="romanUcPeriod"/>
            </a:pPr>
            <a:r>
              <a:rPr lang="pt-BR" sz="3200" dirty="0"/>
              <a:t>Biogás;</a:t>
            </a:r>
          </a:p>
          <a:p>
            <a:pPr marL="1314450" lvl="1" indent="-857250">
              <a:buFont typeface="+mj-lt"/>
              <a:buAutoNum type="romanUcPeriod"/>
            </a:pPr>
            <a:r>
              <a:rPr lang="pt-BR" sz="3200" dirty="0"/>
              <a:t>Cogeração Qualificada ;e</a:t>
            </a:r>
          </a:p>
          <a:p>
            <a:pPr marL="1314450" lvl="1" indent="-857250">
              <a:buFont typeface="+mj-lt"/>
              <a:buAutoNum type="romanUcPeriod"/>
            </a:pPr>
            <a:r>
              <a:rPr lang="pt-BR" sz="3200" dirty="0" err="1"/>
              <a:t>UFV’s</a:t>
            </a:r>
            <a:r>
              <a:rPr lang="pt-BR" sz="3200" dirty="0"/>
              <a:t> com bateria (&lt;= 3,0 MW);</a:t>
            </a:r>
          </a:p>
          <a:p>
            <a:pPr lvl="1"/>
            <a:endParaRPr lang="pt-BR" sz="32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/>
              <a:t>Fontes NÃO despacháveis: </a:t>
            </a:r>
          </a:p>
          <a:p>
            <a:pPr marL="1314450" lvl="1" indent="-857250">
              <a:buFont typeface="+mj-lt"/>
              <a:buAutoNum type="romanUcPeriod"/>
            </a:pPr>
            <a:r>
              <a:rPr lang="pt-BR" sz="3200" dirty="0" err="1"/>
              <a:t>UFV’s</a:t>
            </a:r>
            <a:r>
              <a:rPr lang="pt-BR" sz="3200" dirty="0"/>
              <a:t>; e</a:t>
            </a:r>
          </a:p>
          <a:p>
            <a:pPr marL="1314450" lvl="1" indent="-857250">
              <a:buFont typeface="+mj-lt"/>
              <a:buAutoNum type="romanUcPeriod"/>
            </a:pPr>
            <a:r>
              <a:rPr lang="pt-BR" sz="3200" dirty="0"/>
              <a:t>Eólicas;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8EEFE51-E8F5-4971-B619-ED5D8CB247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01" b="89604" l="4089" r="95725">
                        <a14:foregroundMark x1="12454" y1="74257" x2="1673" y2="75743"/>
                        <a14:foregroundMark x1="23762" y1="80934" x2="26952" y2="81683"/>
                        <a14:foregroundMark x1="1673" y1="75743" x2="13905" y2="78617"/>
                        <a14:foregroundMark x1="18944" y1="88792" x2="16914" y2="90594"/>
                        <a14:foregroundMark x1="26952" y1="81683" x2="24448" y2="83906"/>
                        <a14:foregroundMark x1="16914" y1="90594" x2="15056" y2="90594"/>
                        <a14:foregroundMark x1="24693" y1="58017" x2="27323" y2="58911"/>
                        <a14:foregroundMark x1="4833" y1="68317" x2="7063" y2="66832"/>
                        <a14:foregroundMark x1="7063" y1="66832" x2="4275" y2="66832"/>
                        <a14:foregroundMark x1="89777" y1="61881" x2="72119" y2="61881"/>
                        <a14:foregroundMark x1="72119" y1="61881" x2="74535" y2="66832"/>
                        <a14:foregroundMark x1="40315" y1="20349" x2="42193" y2="15347"/>
                        <a14:foregroundMark x1="34758" y1="35149" x2="36343" y2="30928"/>
                        <a14:foregroundMark x1="42193" y1="15347" x2="52602" y2="13861"/>
                        <a14:foregroundMark x1="52602" y1="13861" x2="60781" y2="30198"/>
                        <a14:foregroundMark x1="60781" y1="30198" x2="61338" y2="35644"/>
                        <a14:foregroundMark x1="95725" y1="57921" x2="95725" y2="57921"/>
                        <a14:foregroundMark x1="95539" y1="54455" x2="95539" y2="54455"/>
                        <a14:foregroundMark x1="44796" y1="70297" x2="44796" y2="70297"/>
                        <a14:foregroundMark x1="53532" y1="56436" x2="53532" y2="56436"/>
                        <a14:foregroundMark x1="55204" y1="77228" x2="55204" y2="77228"/>
                        <a14:foregroundMark x1="19703" y1="79208" x2="19703" y2="79208"/>
                        <a14:foregroundMark x1="16357" y1="83168" x2="16357" y2="83168"/>
                        <a14:foregroundMark x1="15428" y1="82673" x2="22305" y2="82673"/>
                        <a14:foregroundMark x1="26394" y1="79703" x2="16914" y2="79703"/>
                        <a14:foregroundMark x1="16914" y1="79703" x2="23048" y2="79703"/>
                        <a14:foregroundMark x1="15799" y1="80693" x2="10967" y2="79208"/>
                        <a14:backgroundMark x1="38104" y1="25248" x2="38104" y2="25248"/>
                        <a14:backgroundMark x1="40706" y1="21287" x2="36245" y2="30693"/>
                        <a14:backgroundMark x1="36059" y1="30693" x2="36059" y2="30693"/>
                        <a14:backgroundMark x1="10781" y1="52475" x2="10781" y2="52475"/>
                        <a14:backgroundMark x1="22305" y1="57921" x2="22305" y2="57921"/>
                        <a14:backgroundMark x1="15056" y1="90594" x2="10781" y2="90594"/>
                        <a14:backgroundMark x1="14312" y1="51485" x2="8178" y2="52970"/>
                        <a14:backgroundMark x1="24907" y1="58911" x2="14312" y2="589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32290" y="5766334"/>
            <a:ext cx="1875692" cy="7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810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5F6B5E02-FA76-422F-8229-2064970DCBA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-1"/>
            <a:ext cx="5176911" cy="687759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6B3BF83-AB18-41E2-A004-1133FCFBD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 Black" panose="020B0A04020102020204" pitchFamily="34" charset="0"/>
              </a:rPr>
              <a:t>PL 5829 - Principais conceitos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4ED8E7DD-9581-4443-883A-90C3E525D500}"/>
              </a:ext>
            </a:extLst>
          </p:cNvPr>
          <p:cNvSpPr txBox="1">
            <a:spLocks/>
          </p:cNvSpPr>
          <p:nvPr/>
        </p:nvSpPr>
        <p:spPr>
          <a:xfrm>
            <a:off x="838200" y="1441450"/>
            <a:ext cx="10515600" cy="494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/>
              <a:t>Autoconsumo Local: </a:t>
            </a:r>
          </a:p>
          <a:p>
            <a:pPr algn="ctr"/>
            <a:r>
              <a:rPr lang="pt-BR" i="1" dirty="0"/>
              <a:t>Geração e Consumo no mesmo local;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/>
              <a:t>Autoconsumo Remoto: </a:t>
            </a:r>
          </a:p>
          <a:p>
            <a:pPr algn="ctr"/>
            <a:r>
              <a:rPr lang="pt-BR" i="1" dirty="0"/>
              <a:t>Geração e Consumo em locais distintos;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/>
              <a:t>Múltiplas Unidade Consumidoras:</a:t>
            </a:r>
          </a:p>
          <a:p>
            <a:pPr algn="ctr"/>
            <a:r>
              <a:rPr lang="pt-BR" i="1" dirty="0"/>
              <a:t>Geração remota compensada em Condomínios;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/>
              <a:t>Geração Compartilhada:</a:t>
            </a:r>
          </a:p>
          <a:p>
            <a:pPr algn="ctr"/>
            <a:r>
              <a:rPr lang="pt-BR" i="1" dirty="0"/>
              <a:t>Geração remota compensada em unidades Consorciadas, Cooperadas ou similar.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A024C34-392F-4CFC-8C7F-7EE99A991D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01" b="89604" l="4089" r="95725">
                        <a14:foregroundMark x1="12454" y1="74257" x2="1673" y2="75743"/>
                        <a14:foregroundMark x1="23762" y1="80934" x2="26952" y2="81683"/>
                        <a14:foregroundMark x1="1673" y1="75743" x2="13905" y2="78617"/>
                        <a14:foregroundMark x1="18944" y1="88792" x2="16914" y2="90594"/>
                        <a14:foregroundMark x1="26952" y1="81683" x2="24448" y2="83906"/>
                        <a14:foregroundMark x1="16914" y1="90594" x2="15056" y2="90594"/>
                        <a14:foregroundMark x1="24693" y1="58017" x2="27323" y2="58911"/>
                        <a14:foregroundMark x1="4833" y1="68317" x2="7063" y2="66832"/>
                        <a14:foregroundMark x1="7063" y1="66832" x2="4275" y2="66832"/>
                        <a14:foregroundMark x1="89777" y1="61881" x2="72119" y2="61881"/>
                        <a14:foregroundMark x1="72119" y1="61881" x2="74535" y2="66832"/>
                        <a14:foregroundMark x1="40315" y1="20349" x2="42193" y2="15347"/>
                        <a14:foregroundMark x1="34758" y1="35149" x2="36343" y2="30928"/>
                        <a14:foregroundMark x1="42193" y1="15347" x2="52602" y2="13861"/>
                        <a14:foregroundMark x1="52602" y1="13861" x2="60781" y2="30198"/>
                        <a14:foregroundMark x1="60781" y1="30198" x2="61338" y2="35644"/>
                        <a14:foregroundMark x1="95725" y1="57921" x2="95725" y2="57921"/>
                        <a14:foregroundMark x1="95539" y1="54455" x2="95539" y2="54455"/>
                        <a14:foregroundMark x1="44796" y1="70297" x2="44796" y2="70297"/>
                        <a14:foregroundMark x1="53532" y1="56436" x2="53532" y2="56436"/>
                        <a14:foregroundMark x1="55204" y1="77228" x2="55204" y2="77228"/>
                        <a14:foregroundMark x1="19703" y1="79208" x2="19703" y2="79208"/>
                        <a14:foregroundMark x1="16357" y1="83168" x2="16357" y2="83168"/>
                        <a14:foregroundMark x1="15428" y1="82673" x2="22305" y2="82673"/>
                        <a14:foregroundMark x1="26394" y1="79703" x2="16914" y2="79703"/>
                        <a14:foregroundMark x1="16914" y1="79703" x2="23048" y2="79703"/>
                        <a14:foregroundMark x1="15799" y1="80693" x2="10967" y2="79208"/>
                        <a14:backgroundMark x1="38104" y1="25248" x2="38104" y2="25248"/>
                        <a14:backgroundMark x1="40706" y1="21287" x2="36245" y2="30693"/>
                        <a14:backgroundMark x1="36059" y1="30693" x2="36059" y2="30693"/>
                        <a14:backgroundMark x1="10781" y1="52475" x2="10781" y2="52475"/>
                        <a14:backgroundMark x1="22305" y1="57921" x2="22305" y2="57921"/>
                        <a14:backgroundMark x1="15056" y1="90594" x2="10781" y2="90594"/>
                        <a14:backgroundMark x1="14312" y1="51485" x2="8178" y2="52970"/>
                        <a14:backgroundMark x1="24907" y1="58911" x2="14312" y2="589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32290" y="5766334"/>
            <a:ext cx="1875692" cy="7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5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884A847B-B54D-4EEA-9022-EE639F3C6B3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-1"/>
            <a:ext cx="5176911" cy="687759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6B3BF83-AB18-41E2-A004-1133FCFBD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 Black" panose="020B0A04020102020204" pitchFamily="34" charset="0"/>
              </a:rPr>
              <a:t>PL 5829 – Solicitação de acesso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4ED8E7DD-9581-4443-883A-90C3E525D500}"/>
              </a:ext>
            </a:extLst>
          </p:cNvPr>
          <p:cNvSpPr txBox="1">
            <a:spLocks/>
          </p:cNvSpPr>
          <p:nvPr/>
        </p:nvSpPr>
        <p:spPr>
          <a:xfrm>
            <a:off x="838200" y="1441450"/>
            <a:ext cx="10515600" cy="494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/>
              <a:t>Contratos entre </a:t>
            </a:r>
            <a:r>
              <a:rPr lang="pt-BR" dirty="0" err="1"/>
              <a:t>prossumidor</a:t>
            </a:r>
            <a:r>
              <a:rPr lang="pt-BR" dirty="0"/>
              <a:t> e concessionária (Art. 2º): </a:t>
            </a:r>
          </a:p>
          <a:p>
            <a:pPr marL="1314450" lvl="1" indent="-857250">
              <a:buFont typeface="+mj-lt"/>
              <a:buAutoNum type="romanUcPeriod"/>
            </a:pPr>
            <a:r>
              <a:rPr lang="pt-BR" sz="3000" dirty="0"/>
              <a:t>Titularidade de quem irá realizar compensação (PF, PJ, Cooperativa, Consórcio, </a:t>
            </a:r>
            <a:r>
              <a:rPr lang="pt-BR" sz="3000" dirty="0" err="1"/>
              <a:t>etc</a:t>
            </a:r>
            <a:r>
              <a:rPr lang="pt-BR" sz="3000" dirty="0"/>
              <a:t>,.)</a:t>
            </a:r>
          </a:p>
          <a:p>
            <a:pPr marL="1314450" lvl="1" indent="-857250">
              <a:buFont typeface="+mj-lt"/>
              <a:buAutoNum type="romanUcPeriod"/>
            </a:pPr>
            <a:r>
              <a:rPr lang="pt-BR" sz="3000" dirty="0"/>
              <a:t>Pode ser transferido antes ou depois da conexão.</a:t>
            </a:r>
          </a:p>
          <a:p>
            <a:pPr marL="1314450" lvl="1" indent="-857250">
              <a:buFont typeface="+mj-lt"/>
              <a:buAutoNum type="romanUcPeriod"/>
            </a:pPr>
            <a:endParaRPr lang="pt-BR" sz="3000" dirty="0"/>
          </a:p>
          <a:p>
            <a:pPr lvl="1"/>
            <a:endParaRPr lang="pt-BR" sz="3000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9C2AF41-0965-4987-9DC2-38AF84499C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01" b="89604" l="4089" r="95725">
                        <a14:foregroundMark x1="12454" y1="74257" x2="1673" y2="75743"/>
                        <a14:foregroundMark x1="23762" y1="80934" x2="26952" y2="81683"/>
                        <a14:foregroundMark x1="1673" y1="75743" x2="13905" y2="78617"/>
                        <a14:foregroundMark x1="18944" y1="88792" x2="16914" y2="90594"/>
                        <a14:foregroundMark x1="26952" y1="81683" x2="24448" y2="83906"/>
                        <a14:foregroundMark x1="16914" y1="90594" x2="15056" y2="90594"/>
                        <a14:foregroundMark x1="24693" y1="58017" x2="27323" y2="58911"/>
                        <a14:foregroundMark x1="4833" y1="68317" x2="7063" y2="66832"/>
                        <a14:foregroundMark x1="7063" y1="66832" x2="4275" y2="66832"/>
                        <a14:foregroundMark x1="89777" y1="61881" x2="72119" y2="61881"/>
                        <a14:foregroundMark x1="72119" y1="61881" x2="74535" y2="66832"/>
                        <a14:foregroundMark x1="40315" y1="20349" x2="42193" y2="15347"/>
                        <a14:foregroundMark x1="34758" y1="35149" x2="36343" y2="30928"/>
                        <a14:foregroundMark x1="42193" y1="15347" x2="52602" y2="13861"/>
                        <a14:foregroundMark x1="52602" y1="13861" x2="60781" y2="30198"/>
                        <a14:foregroundMark x1="60781" y1="30198" x2="61338" y2="35644"/>
                        <a14:foregroundMark x1="95725" y1="57921" x2="95725" y2="57921"/>
                        <a14:foregroundMark x1="95539" y1="54455" x2="95539" y2="54455"/>
                        <a14:foregroundMark x1="44796" y1="70297" x2="44796" y2="70297"/>
                        <a14:foregroundMark x1="53532" y1="56436" x2="53532" y2="56436"/>
                        <a14:foregroundMark x1="55204" y1="77228" x2="55204" y2="77228"/>
                        <a14:foregroundMark x1="19703" y1="79208" x2="19703" y2="79208"/>
                        <a14:foregroundMark x1="16357" y1="83168" x2="16357" y2="83168"/>
                        <a14:foregroundMark x1="15428" y1="82673" x2="22305" y2="82673"/>
                        <a14:foregroundMark x1="26394" y1="79703" x2="16914" y2="79703"/>
                        <a14:foregroundMark x1="16914" y1="79703" x2="23048" y2="79703"/>
                        <a14:foregroundMark x1="15799" y1="80693" x2="10967" y2="79208"/>
                        <a14:backgroundMark x1="38104" y1="25248" x2="38104" y2="25248"/>
                        <a14:backgroundMark x1="40706" y1="21287" x2="36245" y2="30693"/>
                        <a14:backgroundMark x1="36059" y1="30693" x2="36059" y2="30693"/>
                        <a14:backgroundMark x1="10781" y1="52475" x2="10781" y2="52475"/>
                        <a14:backgroundMark x1="22305" y1="57921" x2="22305" y2="57921"/>
                        <a14:backgroundMark x1="15056" y1="90594" x2="10781" y2="90594"/>
                        <a14:backgroundMark x1="14312" y1="51485" x2="8178" y2="52970"/>
                        <a14:backgroundMark x1="24907" y1="58911" x2="14312" y2="589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32290" y="5766334"/>
            <a:ext cx="1875692" cy="7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321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6AA0FFC5-393B-49DC-A694-2B92154241C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-1"/>
            <a:ext cx="5176911" cy="687759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6B3BF83-AB18-41E2-A004-1133FCFBD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 Black" panose="020B0A04020102020204" pitchFamily="34" charset="0"/>
              </a:rPr>
              <a:t>PL 5829 – Solicitação de acesso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4ED8E7DD-9581-4443-883A-90C3E525D500}"/>
              </a:ext>
            </a:extLst>
          </p:cNvPr>
          <p:cNvSpPr txBox="1">
            <a:spLocks/>
          </p:cNvSpPr>
          <p:nvPr/>
        </p:nvSpPr>
        <p:spPr>
          <a:xfrm>
            <a:off x="838200" y="1877781"/>
            <a:ext cx="10515600" cy="4615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/>
              <a:t>Criação de UC + projeto de rede em paralelo;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/>
              <a:t>Distribuidora não pode exigir documentos adicionais;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/>
              <a:t>Distribuidora deve fornecer todas as informações para elaboração de projetos de Solicitação de Acesso; </a:t>
            </a:r>
          </a:p>
          <a:p>
            <a:pPr lvl="1"/>
            <a:endParaRPr lang="pt-BR" sz="3000" dirty="0"/>
          </a:p>
          <a:p>
            <a:pPr lvl="1"/>
            <a:endParaRPr lang="pt-BR" sz="3000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225EC53B-846B-4A00-AFF3-25ABC9611E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01" b="89604" l="4089" r="95725">
                        <a14:foregroundMark x1="12454" y1="74257" x2="1673" y2="75743"/>
                        <a14:foregroundMark x1="23762" y1="80934" x2="26952" y2="81683"/>
                        <a14:foregroundMark x1="1673" y1="75743" x2="13905" y2="78617"/>
                        <a14:foregroundMark x1="18944" y1="88792" x2="16914" y2="90594"/>
                        <a14:foregroundMark x1="26952" y1="81683" x2="24448" y2="83906"/>
                        <a14:foregroundMark x1="16914" y1="90594" x2="15056" y2="90594"/>
                        <a14:foregroundMark x1="24693" y1="58017" x2="27323" y2="58911"/>
                        <a14:foregroundMark x1="4833" y1="68317" x2="7063" y2="66832"/>
                        <a14:foregroundMark x1="7063" y1="66832" x2="4275" y2="66832"/>
                        <a14:foregroundMark x1="89777" y1="61881" x2="72119" y2="61881"/>
                        <a14:foregroundMark x1="72119" y1="61881" x2="74535" y2="66832"/>
                        <a14:foregroundMark x1="40315" y1="20349" x2="42193" y2="15347"/>
                        <a14:foregroundMark x1="34758" y1="35149" x2="36343" y2="30928"/>
                        <a14:foregroundMark x1="42193" y1="15347" x2="52602" y2="13861"/>
                        <a14:foregroundMark x1="52602" y1="13861" x2="60781" y2="30198"/>
                        <a14:foregroundMark x1="60781" y1="30198" x2="61338" y2="35644"/>
                        <a14:foregroundMark x1="95725" y1="57921" x2="95725" y2="57921"/>
                        <a14:foregroundMark x1="95539" y1="54455" x2="95539" y2="54455"/>
                        <a14:foregroundMark x1="44796" y1="70297" x2="44796" y2="70297"/>
                        <a14:foregroundMark x1="53532" y1="56436" x2="53532" y2="56436"/>
                        <a14:foregroundMark x1="55204" y1="77228" x2="55204" y2="77228"/>
                        <a14:foregroundMark x1="19703" y1="79208" x2="19703" y2="79208"/>
                        <a14:foregroundMark x1="16357" y1="83168" x2="16357" y2="83168"/>
                        <a14:foregroundMark x1="15428" y1="82673" x2="22305" y2="82673"/>
                        <a14:foregroundMark x1="26394" y1="79703" x2="16914" y2="79703"/>
                        <a14:foregroundMark x1="16914" y1="79703" x2="23048" y2="79703"/>
                        <a14:foregroundMark x1="15799" y1="80693" x2="10967" y2="79208"/>
                        <a14:backgroundMark x1="38104" y1="25248" x2="38104" y2="25248"/>
                        <a14:backgroundMark x1="40706" y1="21287" x2="36245" y2="30693"/>
                        <a14:backgroundMark x1="36059" y1="30693" x2="36059" y2="30693"/>
                        <a14:backgroundMark x1="10781" y1="52475" x2="10781" y2="52475"/>
                        <a14:backgroundMark x1="22305" y1="57921" x2="22305" y2="57921"/>
                        <a14:backgroundMark x1="15056" y1="90594" x2="10781" y2="90594"/>
                        <a14:backgroundMark x1="14312" y1="51485" x2="8178" y2="52970"/>
                        <a14:backgroundMark x1="24907" y1="58911" x2="14312" y2="589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32290" y="5766334"/>
            <a:ext cx="1875692" cy="7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553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8E2A9734-DF1D-48D8-B00A-D5D8471714B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-1"/>
            <a:ext cx="5176911" cy="687759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6B3BF83-AB18-41E2-A004-1133FCFBD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 Black" panose="020B0A04020102020204" pitchFamily="34" charset="0"/>
              </a:rPr>
              <a:t>PL 5829 – Solicitação de acesso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4ED8E7DD-9581-4443-883A-90C3E525D500}"/>
              </a:ext>
            </a:extLst>
          </p:cNvPr>
          <p:cNvSpPr txBox="1">
            <a:spLocks/>
          </p:cNvSpPr>
          <p:nvPr/>
        </p:nvSpPr>
        <p:spPr>
          <a:xfrm>
            <a:off x="838200" y="1877781"/>
            <a:ext cx="10515600" cy="4615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/>
              <a:t>Garantia fiel de cumprimento (Art. 4º):</a:t>
            </a:r>
          </a:p>
          <a:p>
            <a:pPr marL="1314450" lvl="1" indent="-857250">
              <a:buFont typeface="+mj-lt"/>
              <a:buAutoNum type="romanUcPeriod"/>
            </a:pPr>
            <a:r>
              <a:rPr lang="pt-BR" sz="3000" dirty="0"/>
              <a:t>2,5%: Potência &gt;= 500,00 KW e &lt; 1.000,00 KW; </a:t>
            </a:r>
          </a:p>
          <a:p>
            <a:pPr marL="1314450" lvl="1" indent="-857250">
              <a:buFont typeface="+mj-lt"/>
              <a:buAutoNum type="romanUcPeriod"/>
            </a:pPr>
            <a:r>
              <a:rPr lang="pt-BR" sz="3000" dirty="0"/>
              <a:t>5,0%: Potência &gt;= 1.000,00 </a:t>
            </a:r>
            <a:r>
              <a:rPr lang="pt-BR" sz="3000" dirty="0" err="1"/>
              <a:t>KW.</a:t>
            </a:r>
            <a:r>
              <a:rPr lang="pt-BR" sz="3200" dirty="0" err="1"/>
              <a:t>Garantia</a:t>
            </a:r>
            <a:r>
              <a:rPr lang="pt-BR" sz="3200" dirty="0"/>
              <a:t> fiel de cumprimento.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/>
              <a:t>Dispensadas de garantia: </a:t>
            </a:r>
          </a:p>
          <a:p>
            <a:pPr marL="1314450" lvl="1" indent="-857250">
              <a:buFont typeface="+mj-lt"/>
              <a:buAutoNum type="romanUcPeriod"/>
            </a:pPr>
            <a:r>
              <a:rPr lang="pt-BR" sz="3000" dirty="0"/>
              <a:t>Consórcios e Cooperativas;</a:t>
            </a:r>
          </a:p>
          <a:p>
            <a:pPr marL="1314450" lvl="1" indent="-857250">
              <a:buFont typeface="+mj-lt"/>
              <a:buAutoNum type="romanUcPeriod"/>
            </a:pPr>
            <a:r>
              <a:rPr lang="pt-BR" sz="3000" dirty="0"/>
              <a:t>Múltiplas Unidades Consumidoras;</a:t>
            </a:r>
          </a:p>
          <a:p>
            <a:pPr marL="1314450" lvl="1" indent="-857250">
              <a:buFont typeface="+mj-lt"/>
              <a:buAutoNum type="romanUcPeriod"/>
            </a:pPr>
            <a:endParaRPr lang="pt-BR" sz="3200" dirty="0"/>
          </a:p>
          <a:p>
            <a:pPr lvl="1" algn="ctr"/>
            <a:r>
              <a:rPr lang="pt-BR" sz="3200" i="1" dirty="0"/>
              <a:t>Após a vigência da lei, prazo de 90 dias para fiel cumprimento ou assinatura de CUSD (pagamento de demanda), sob pena de cancelamento do Parecer de Acesso.</a:t>
            </a:r>
          </a:p>
          <a:p>
            <a:pPr lvl="1"/>
            <a:endParaRPr lang="pt-BR" sz="3000" dirty="0"/>
          </a:p>
          <a:p>
            <a:pPr lvl="1"/>
            <a:endParaRPr lang="pt-BR" sz="3000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EA3781D-0F2E-4E2D-8E94-BD8D72677F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01" b="89604" l="4089" r="95725">
                        <a14:foregroundMark x1="12454" y1="74257" x2="1673" y2="75743"/>
                        <a14:foregroundMark x1="23762" y1="80934" x2="26952" y2="81683"/>
                        <a14:foregroundMark x1="1673" y1="75743" x2="13905" y2="78617"/>
                        <a14:foregroundMark x1="18944" y1="88792" x2="16914" y2="90594"/>
                        <a14:foregroundMark x1="26952" y1="81683" x2="24448" y2="83906"/>
                        <a14:foregroundMark x1="16914" y1="90594" x2="15056" y2="90594"/>
                        <a14:foregroundMark x1="24693" y1="58017" x2="27323" y2="58911"/>
                        <a14:foregroundMark x1="4833" y1="68317" x2="7063" y2="66832"/>
                        <a14:foregroundMark x1="7063" y1="66832" x2="4275" y2="66832"/>
                        <a14:foregroundMark x1="89777" y1="61881" x2="72119" y2="61881"/>
                        <a14:foregroundMark x1="72119" y1="61881" x2="74535" y2="66832"/>
                        <a14:foregroundMark x1="40315" y1="20349" x2="42193" y2="15347"/>
                        <a14:foregroundMark x1="34758" y1="35149" x2="36343" y2="30928"/>
                        <a14:foregroundMark x1="42193" y1="15347" x2="52602" y2="13861"/>
                        <a14:foregroundMark x1="52602" y1="13861" x2="60781" y2="30198"/>
                        <a14:foregroundMark x1="60781" y1="30198" x2="61338" y2="35644"/>
                        <a14:foregroundMark x1="95725" y1="57921" x2="95725" y2="57921"/>
                        <a14:foregroundMark x1="95539" y1="54455" x2="95539" y2="54455"/>
                        <a14:foregroundMark x1="44796" y1="70297" x2="44796" y2="70297"/>
                        <a14:foregroundMark x1="53532" y1="56436" x2="53532" y2="56436"/>
                        <a14:foregroundMark x1="55204" y1="77228" x2="55204" y2="77228"/>
                        <a14:foregroundMark x1="19703" y1="79208" x2="19703" y2="79208"/>
                        <a14:foregroundMark x1="16357" y1="83168" x2="16357" y2="83168"/>
                        <a14:foregroundMark x1="15428" y1="82673" x2="22305" y2="82673"/>
                        <a14:foregroundMark x1="26394" y1="79703" x2="16914" y2="79703"/>
                        <a14:foregroundMark x1="16914" y1="79703" x2="23048" y2="79703"/>
                        <a14:foregroundMark x1="15799" y1="80693" x2="10967" y2="79208"/>
                        <a14:backgroundMark x1="38104" y1="25248" x2="38104" y2="25248"/>
                        <a14:backgroundMark x1="40706" y1="21287" x2="36245" y2="30693"/>
                        <a14:backgroundMark x1="36059" y1="30693" x2="36059" y2="30693"/>
                        <a14:backgroundMark x1="10781" y1="52475" x2="10781" y2="52475"/>
                        <a14:backgroundMark x1="22305" y1="57921" x2="22305" y2="57921"/>
                        <a14:backgroundMark x1="15056" y1="90594" x2="10781" y2="90594"/>
                        <a14:backgroundMark x1="14312" y1="51485" x2="8178" y2="52970"/>
                        <a14:backgroundMark x1="24907" y1="58911" x2="14312" y2="589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32290" y="5766334"/>
            <a:ext cx="1875692" cy="7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943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BD0B09C3-8C03-4AEA-9732-489FE332DA3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-1"/>
            <a:ext cx="5176911" cy="687759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6B3BF83-AB18-41E2-A004-1133FCFBD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 Black" panose="020B0A04020102020204" pitchFamily="34" charset="0"/>
              </a:rPr>
              <a:t>PL 5829 – Solicitação de acesso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4ED8E7DD-9581-4443-883A-90C3E525D500}"/>
              </a:ext>
            </a:extLst>
          </p:cNvPr>
          <p:cNvSpPr txBox="1">
            <a:spLocks/>
          </p:cNvSpPr>
          <p:nvPr/>
        </p:nvSpPr>
        <p:spPr>
          <a:xfrm>
            <a:off x="838200" y="1877781"/>
            <a:ext cx="10515600" cy="4615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/>
              <a:t>Garantia fiel de cumprimento (Art. 4º):</a:t>
            </a:r>
          </a:p>
          <a:p>
            <a:pPr marL="1314450" lvl="1" indent="-857250">
              <a:buFont typeface="+mj-lt"/>
              <a:buAutoNum type="romanUcPeriod"/>
            </a:pPr>
            <a:r>
              <a:rPr lang="pt-BR" sz="3000" dirty="0"/>
              <a:t>Aneel irá definir as condições de execução e devolução das garantias; </a:t>
            </a:r>
          </a:p>
          <a:p>
            <a:pPr marL="1314450" lvl="1" indent="-857250">
              <a:buFont typeface="+mj-lt"/>
              <a:buAutoNum type="romanUcPeriod"/>
            </a:pPr>
            <a:r>
              <a:rPr lang="pt-BR" sz="3000" dirty="0"/>
              <a:t>Os valores executados de garantia serão convertidos em prol da modicidade tarifária; </a:t>
            </a:r>
          </a:p>
          <a:p>
            <a:pPr marL="1314450" lvl="1" indent="-857250">
              <a:buFont typeface="+mj-lt"/>
              <a:buAutoNum type="romanUcPeriod"/>
            </a:pPr>
            <a:r>
              <a:rPr lang="pt-BR" sz="3000" dirty="0"/>
              <a:t>Pode-se desistir da continuidade de execução do Parecer de Acesso, sendo a garantia executada se o pedido ocorrer 90 dias após a emissão do PAC; </a:t>
            </a:r>
          </a:p>
          <a:p>
            <a:pPr marL="1314450" lvl="1" indent="-857250">
              <a:buFont typeface="+mj-lt"/>
              <a:buAutoNum type="romanUcPeriod"/>
            </a:pPr>
            <a:r>
              <a:rPr lang="pt-BR" sz="3000" dirty="0"/>
              <a:t>A garantia fiel, terá vigor até 30 dias após a conexão do empreendimento. </a:t>
            </a:r>
          </a:p>
          <a:p>
            <a:pPr lvl="1"/>
            <a:endParaRPr lang="pt-BR" sz="3200" dirty="0"/>
          </a:p>
          <a:p>
            <a:pPr lvl="1" algn="ctr"/>
            <a:r>
              <a:rPr lang="pt-BR" sz="4400" i="1" dirty="0"/>
              <a:t>Fica vedada a transferência de titularidade até a solicitação de vistoria do ponto de conexão (Art. 5º).</a:t>
            </a:r>
          </a:p>
          <a:p>
            <a:pPr lvl="1" algn="ctr"/>
            <a:endParaRPr lang="pt-BR" sz="4400" i="1" dirty="0"/>
          </a:p>
          <a:p>
            <a:pPr lvl="1" algn="ctr"/>
            <a:r>
              <a:rPr lang="pt-BR" sz="4400" i="1" dirty="0"/>
              <a:t>Fica vedada a comercialização de Parecer de Acesso.</a:t>
            </a:r>
          </a:p>
          <a:p>
            <a:pPr lvl="1"/>
            <a:endParaRPr lang="pt-BR" sz="3000" dirty="0"/>
          </a:p>
          <a:p>
            <a:pPr lvl="1"/>
            <a:endParaRPr lang="pt-BR" sz="3000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1D865EE-840C-4CA4-86E9-892FB48CEF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01" b="89604" l="4089" r="95725">
                        <a14:foregroundMark x1="12454" y1="74257" x2="1673" y2="75743"/>
                        <a14:foregroundMark x1="23762" y1="80934" x2="26952" y2="81683"/>
                        <a14:foregroundMark x1="1673" y1="75743" x2="13905" y2="78617"/>
                        <a14:foregroundMark x1="18944" y1="88792" x2="16914" y2="90594"/>
                        <a14:foregroundMark x1="26952" y1="81683" x2="24448" y2="83906"/>
                        <a14:foregroundMark x1="16914" y1="90594" x2="15056" y2="90594"/>
                        <a14:foregroundMark x1="24693" y1="58017" x2="27323" y2="58911"/>
                        <a14:foregroundMark x1="4833" y1="68317" x2="7063" y2="66832"/>
                        <a14:foregroundMark x1="7063" y1="66832" x2="4275" y2="66832"/>
                        <a14:foregroundMark x1="89777" y1="61881" x2="72119" y2="61881"/>
                        <a14:foregroundMark x1="72119" y1="61881" x2="74535" y2="66832"/>
                        <a14:foregroundMark x1="40315" y1="20349" x2="42193" y2="15347"/>
                        <a14:foregroundMark x1="34758" y1="35149" x2="36343" y2="30928"/>
                        <a14:foregroundMark x1="42193" y1="15347" x2="52602" y2="13861"/>
                        <a14:foregroundMark x1="52602" y1="13861" x2="60781" y2="30198"/>
                        <a14:foregroundMark x1="60781" y1="30198" x2="61338" y2="35644"/>
                        <a14:foregroundMark x1="95725" y1="57921" x2="95725" y2="57921"/>
                        <a14:foregroundMark x1="95539" y1="54455" x2="95539" y2="54455"/>
                        <a14:foregroundMark x1="44796" y1="70297" x2="44796" y2="70297"/>
                        <a14:foregroundMark x1="53532" y1="56436" x2="53532" y2="56436"/>
                        <a14:foregroundMark x1="55204" y1="77228" x2="55204" y2="77228"/>
                        <a14:foregroundMark x1="19703" y1="79208" x2="19703" y2="79208"/>
                        <a14:foregroundMark x1="16357" y1="83168" x2="16357" y2="83168"/>
                        <a14:foregroundMark x1="15428" y1="82673" x2="22305" y2="82673"/>
                        <a14:foregroundMark x1="26394" y1="79703" x2="16914" y2="79703"/>
                        <a14:foregroundMark x1="16914" y1="79703" x2="23048" y2="79703"/>
                        <a14:foregroundMark x1="15799" y1="80693" x2="10967" y2="79208"/>
                        <a14:backgroundMark x1="38104" y1="25248" x2="38104" y2="25248"/>
                        <a14:backgroundMark x1="40706" y1="21287" x2="36245" y2="30693"/>
                        <a14:backgroundMark x1="36059" y1="30693" x2="36059" y2="30693"/>
                        <a14:backgroundMark x1="10781" y1="52475" x2="10781" y2="52475"/>
                        <a14:backgroundMark x1="22305" y1="57921" x2="22305" y2="57921"/>
                        <a14:backgroundMark x1="15056" y1="90594" x2="10781" y2="90594"/>
                        <a14:backgroundMark x1="14312" y1="51485" x2="8178" y2="52970"/>
                        <a14:backgroundMark x1="24907" y1="58911" x2="14312" y2="589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32290" y="5766334"/>
            <a:ext cx="1875692" cy="7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141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24A97E2F-8C85-4272-99B2-353940B2D9D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-1"/>
            <a:ext cx="5176911" cy="687759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6B3BF83-AB18-41E2-A004-1133FCFBD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 Black" panose="020B0A04020102020204" pitchFamily="34" charset="0"/>
              </a:rPr>
              <a:t>PL 5829 – Solicitação de acesso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4ED8E7DD-9581-4443-883A-90C3E525D500}"/>
              </a:ext>
            </a:extLst>
          </p:cNvPr>
          <p:cNvSpPr txBox="1">
            <a:spLocks/>
          </p:cNvSpPr>
          <p:nvPr/>
        </p:nvSpPr>
        <p:spPr>
          <a:xfrm>
            <a:off x="838200" y="1877781"/>
            <a:ext cx="10515600" cy="4615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/>
              <a:t>O prazo estabelecido para execução das obras de conexão poderá ser prorrogado mediante (Art. 6º):</a:t>
            </a:r>
          </a:p>
          <a:p>
            <a:pPr marL="1314450" lvl="1" indent="-857250">
              <a:buFont typeface="+mj-lt"/>
              <a:buAutoNum type="romanUcPeriod"/>
            </a:pPr>
            <a:r>
              <a:rPr lang="pt-BR" sz="3000" dirty="0"/>
              <a:t>Comprovação de evolução do licenciamento; </a:t>
            </a:r>
          </a:p>
          <a:p>
            <a:pPr marL="1314450" lvl="1" indent="-857250">
              <a:buFont typeface="+mj-lt"/>
              <a:buAutoNum type="romanUcPeriod"/>
            </a:pPr>
            <a:r>
              <a:rPr lang="pt-BR" sz="3000" dirty="0"/>
              <a:t>Comprovação de evolução de obras da usina. </a:t>
            </a:r>
          </a:p>
          <a:p>
            <a:pPr lvl="1"/>
            <a:endParaRPr lang="pt-BR" sz="3000" dirty="0"/>
          </a:p>
          <a:p>
            <a:pPr algn="ctr"/>
            <a:endParaRPr lang="pt-BR" sz="1900" b="1" i="1" dirty="0"/>
          </a:p>
          <a:p>
            <a:pPr lvl="1" algn="ctr"/>
            <a:r>
              <a:rPr lang="pt-BR" sz="3200" b="1" i="1" dirty="0"/>
              <a:t>Não cabe mais a distribuidora facultar sobre a prorrogação de prazos para execução de obras de conexão.</a:t>
            </a:r>
          </a:p>
          <a:p>
            <a:pPr lvl="1"/>
            <a:endParaRPr lang="pt-BR" sz="3000" dirty="0"/>
          </a:p>
          <a:p>
            <a:pPr lvl="1"/>
            <a:endParaRPr lang="pt-BR" sz="3000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8EAFCEB-8B5B-4046-9A9A-07AED721CC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01" b="89604" l="4089" r="95725">
                        <a14:foregroundMark x1="12454" y1="74257" x2="1673" y2="75743"/>
                        <a14:foregroundMark x1="23762" y1="80934" x2="26952" y2="81683"/>
                        <a14:foregroundMark x1="1673" y1="75743" x2="13905" y2="78617"/>
                        <a14:foregroundMark x1="18944" y1="88792" x2="16914" y2="90594"/>
                        <a14:foregroundMark x1="26952" y1="81683" x2="24448" y2="83906"/>
                        <a14:foregroundMark x1="16914" y1="90594" x2="15056" y2="90594"/>
                        <a14:foregroundMark x1="24693" y1="58017" x2="27323" y2="58911"/>
                        <a14:foregroundMark x1="4833" y1="68317" x2="7063" y2="66832"/>
                        <a14:foregroundMark x1="7063" y1="66832" x2="4275" y2="66832"/>
                        <a14:foregroundMark x1="89777" y1="61881" x2="72119" y2="61881"/>
                        <a14:foregroundMark x1="72119" y1="61881" x2="74535" y2="66832"/>
                        <a14:foregroundMark x1="40315" y1="20349" x2="42193" y2="15347"/>
                        <a14:foregroundMark x1="34758" y1="35149" x2="36343" y2="30928"/>
                        <a14:foregroundMark x1="42193" y1="15347" x2="52602" y2="13861"/>
                        <a14:foregroundMark x1="52602" y1="13861" x2="60781" y2="30198"/>
                        <a14:foregroundMark x1="60781" y1="30198" x2="61338" y2="35644"/>
                        <a14:foregroundMark x1="95725" y1="57921" x2="95725" y2="57921"/>
                        <a14:foregroundMark x1="95539" y1="54455" x2="95539" y2="54455"/>
                        <a14:foregroundMark x1="44796" y1="70297" x2="44796" y2="70297"/>
                        <a14:foregroundMark x1="53532" y1="56436" x2="53532" y2="56436"/>
                        <a14:foregroundMark x1="55204" y1="77228" x2="55204" y2="77228"/>
                        <a14:foregroundMark x1="19703" y1="79208" x2="19703" y2="79208"/>
                        <a14:foregroundMark x1="16357" y1="83168" x2="16357" y2="83168"/>
                        <a14:foregroundMark x1="15428" y1="82673" x2="22305" y2="82673"/>
                        <a14:foregroundMark x1="26394" y1="79703" x2="16914" y2="79703"/>
                        <a14:foregroundMark x1="16914" y1="79703" x2="23048" y2="79703"/>
                        <a14:foregroundMark x1="15799" y1="80693" x2="10967" y2="79208"/>
                        <a14:backgroundMark x1="38104" y1="25248" x2="38104" y2="25248"/>
                        <a14:backgroundMark x1="40706" y1="21287" x2="36245" y2="30693"/>
                        <a14:backgroundMark x1="36059" y1="30693" x2="36059" y2="30693"/>
                        <a14:backgroundMark x1="10781" y1="52475" x2="10781" y2="52475"/>
                        <a14:backgroundMark x1="22305" y1="57921" x2="22305" y2="57921"/>
                        <a14:backgroundMark x1="15056" y1="90594" x2="10781" y2="90594"/>
                        <a14:backgroundMark x1="14312" y1="51485" x2="8178" y2="52970"/>
                        <a14:backgroundMark x1="24907" y1="58911" x2="14312" y2="589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32290" y="5766334"/>
            <a:ext cx="1875692" cy="7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9148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1222</Words>
  <Application>Microsoft Office PowerPoint</Application>
  <PresentationFormat>Widescreen</PresentationFormat>
  <Paragraphs>145</Paragraphs>
  <Slides>23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8" baseType="lpstr">
      <vt:lpstr>Arial</vt:lpstr>
      <vt:lpstr>Arial Black</vt:lpstr>
      <vt:lpstr>Calibri</vt:lpstr>
      <vt:lpstr>Calibri Light</vt:lpstr>
      <vt:lpstr>Tema do Office</vt:lpstr>
      <vt:lpstr>Apresentação do PowerPoint</vt:lpstr>
      <vt:lpstr>PL 5829 - Principais conceitos</vt:lpstr>
      <vt:lpstr>PL 5829 - Principais conceitos</vt:lpstr>
      <vt:lpstr>PL 5829 - Principais conceitos</vt:lpstr>
      <vt:lpstr>PL 5829 – Solicitação de acesso</vt:lpstr>
      <vt:lpstr>PL 5829 – Solicitação de acesso</vt:lpstr>
      <vt:lpstr>PL 5829 – Solicitação de acesso</vt:lpstr>
      <vt:lpstr>PL 5829 – Solicitação de acesso</vt:lpstr>
      <vt:lpstr>PL 5829 – Solicitação de acesso</vt:lpstr>
      <vt:lpstr>PL 5829 – Compensação de energia</vt:lpstr>
      <vt:lpstr>PL 5829 – Compensação de energia</vt:lpstr>
      <vt:lpstr>PL 5829 – Compensação de energia</vt:lpstr>
      <vt:lpstr>PL 5829 – Regra de transição</vt:lpstr>
      <vt:lpstr>PL 5829 – Regra de transição</vt:lpstr>
      <vt:lpstr>PL 5829 – Regra de transição</vt:lpstr>
      <vt:lpstr>PL 5829 – Regra de transição</vt:lpstr>
      <vt:lpstr>PL 5829 – Regra de transição</vt:lpstr>
      <vt:lpstr>PL 5829 – Regra de transição</vt:lpstr>
      <vt:lpstr>PL 5829 – Regra de transição</vt:lpstr>
      <vt:lpstr>PL 5829 – REIDI</vt:lpstr>
      <vt:lpstr>PL 5829 – Resumo</vt:lpstr>
      <vt:lpstr>PL 5829 Principais Benefícios Para as CGHs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Roberto Correa Neto</dc:creator>
  <cp:lastModifiedBy>ABRAPCH</cp:lastModifiedBy>
  <cp:revision>3</cp:revision>
  <dcterms:created xsi:type="dcterms:W3CDTF">2021-08-24T16:13:14Z</dcterms:created>
  <dcterms:modified xsi:type="dcterms:W3CDTF">2021-09-01T05:15:51Z</dcterms:modified>
</cp:coreProperties>
</file>